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65" r:id="rId3"/>
    <p:sldId id="264" r:id="rId4"/>
    <p:sldId id="266" r:id="rId5"/>
    <p:sldId id="267" r:id="rId6"/>
    <p:sldId id="268" r:id="rId7"/>
    <p:sldId id="277" r:id="rId8"/>
    <p:sldId id="272" r:id="rId9"/>
    <p:sldId id="273" r:id="rId10"/>
    <p:sldId id="270" r:id="rId11"/>
    <p:sldId id="278" r:id="rId12"/>
    <p:sldId id="258" r:id="rId13"/>
    <p:sldId id="259" r:id="rId14"/>
    <p:sldId id="261" r:id="rId15"/>
    <p:sldId id="260" r:id="rId16"/>
    <p:sldId id="262" r:id="rId17"/>
    <p:sldId id="263" r:id="rId18"/>
    <p:sldId id="279" r:id="rId19"/>
    <p:sldId id="276" r:id="rId20"/>
    <p:sldId id="280" r:id="rId21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6600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1074" autoAdjust="0"/>
  </p:normalViewPr>
  <p:slideViewPr>
    <p:cSldViewPr>
      <p:cViewPr>
        <p:scale>
          <a:sx n="80" d="100"/>
          <a:sy n="80" d="100"/>
        </p:scale>
        <p:origin x="-87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3B8CC-68EC-453F-8EE0-5F9F53CADC19}" type="datetimeFigureOut">
              <a:rPr lang="pt-PT" smtClean="0"/>
              <a:pPr/>
              <a:t>08-05-2013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46968B-0791-49D0-A6BE-1A422DDF1110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831468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Q</a:t>
            </a:r>
            <a:r>
              <a:rPr lang="pt-PT" baseline="0" dirty="0" smtClean="0"/>
              <a:t>uestões de partida: qual o nosso objetivo com estas duas questões?</a:t>
            </a:r>
          </a:p>
          <a:p>
            <a:pPr marL="171450" indent="-171450">
              <a:buFontTx/>
              <a:buChar char="-"/>
            </a:pPr>
            <a:r>
              <a:rPr lang="pt-PT" baseline="0" dirty="0" smtClean="0"/>
              <a:t>1ª: saber se um mesmo comportamento é percecionado de igual forma por todos os professores</a:t>
            </a:r>
          </a:p>
          <a:p>
            <a:pPr marL="171450" indent="-171450">
              <a:buFontTx/>
              <a:buChar char="-"/>
            </a:pPr>
            <a:r>
              <a:rPr lang="pt-PT" baseline="0" dirty="0" smtClean="0"/>
              <a:t>2ª: saber quais as estratégias que os professores mais utilizam, face a estes comportamentos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DCF0B-026D-46AB-909D-6DE0942D71F9}" type="slidenum">
              <a:rPr lang="pt-PT" smtClean="0"/>
              <a:pPr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9587008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pt-PT" dirty="0" smtClean="0"/>
              <a:t>Todos os professores inquiridos</a:t>
            </a:r>
            <a:r>
              <a:rPr lang="pt-PT" baseline="0" dirty="0" smtClean="0"/>
              <a:t> dizem que estabelecem regras. Todos os autores partilham a mesma opinião.</a:t>
            </a:r>
          </a:p>
          <a:p>
            <a:pPr marL="171450" indent="-171450">
              <a:buFontTx/>
              <a:buChar char="-"/>
            </a:pPr>
            <a:r>
              <a:rPr lang="pt-PT" baseline="0" dirty="0" err="1" smtClean="0"/>
              <a:t>Renca</a:t>
            </a:r>
            <a:r>
              <a:rPr lang="pt-PT" baseline="0" dirty="0" smtClean="0"/>
              <a:t> salienta, ainda, a importância do aluno participar na definição das regras.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6968B-0791-49D0-A6BE-1A422DDF1110}" type="slidenum">
              <a:rPr lang="pt-PT" smtClean="0"/>
              <a:pPr/>
              <a:t>13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0690999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pt-PT" dirty="0" smtClean="0"/>
              <a:t>Nossa opinião: é fundamental reforçar positivamente os bons comportamentos dos alunos, pois esta é uma boa forma de incrementar este tipo de comportamentos, uma vez que, de uma forma geral, os alunos gostam de receber elogios e esforçam-se para tal</a:t>
            </a:r>
            <a:r>
              <a:rPr lang="pt-PT" b="0" dirty="0" smtClean="0"/>
              <a:t>.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6968B-0791-49D0-A6BE-1A422DDF1110}" type="slidenum">
              <a:rPr lang="pt-PT" smtClean="0"/>
              <a:pPr/>
              <a:t>14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8017212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b="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6968B-0791-49D0-A6BE-1A422DDF1110}" type="slidenum">
              <a:rPr lang="pt-PT" smtClean="0"/>
              <a:pPr/>
              <a:t>15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8748380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 smtClean="0"/>
              <a:t>RESPOSTA - [O professor deve recorrer ao diálogo, percebendo as razões que o levaram a tal conduta e fazê-lo compreender a necessidade de evitar este tipo de comportamento]</a:t>
            </a:r>
            <a:r>
              <a:rPr lang="pt-PT" baseline="0" dirty="0" smtClean="0"/>
              <a:t>.</a:t>
            </a:r>
            <a:endParaRPr lang="pt-PT" b="1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6968B-0791-49D0-A6BE-1A422DDF1110}" type="slidenum">
              <a:rPr lang="pt-PT" smtClean="0"/>
              <a:pPr/>
              <a:t>16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646642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- 1ª: Dar</a:t>
            </a:r>
            <a:r>
              <a:rPr lang="pt-PT" baseline="0" dirty="0" smtClean="0"/>
              <a:t> ordem de saída, por vezes, pode ser o que o aluno quer. Por outro lado, o que nos parece acontecer nesta escola, pode invalidar esta perspetiva, pois o aluno é acompanhado para uma sala e é-lhe atribuída uma tarefa.</a:t>
            </a:r>
            <a:endParaRPr lang="pt-PT" dirty="0" smtClean="0"/>
          </a:p>
          <a:p>
            <a:r>
              <a:rPr lang="pt-PT" dirty="0" smtClean="0"/>
              <a:t>- 2ª: a</a:t>
            </a:r>
            <a:r>
              <a:rPr lang="pt-PT" baseline="0" dirty="0" smtClean="0"/>
              <a:t> nosso ver, faz </a:t>
            </a:r>
            <a:r>
              <a:rPr lang="pt-PT" dirty="0" smtClean="0"/>
              <a:t>algum sentido que isto aconteça, pois depende dos critérios</a:t>
            </a:r>
            <a:r>
              <a:rPr lang="pt-PT" baseline="0" dirty="0" smtClean="0"/>
              <a:t> de avaliação de cada disciplina.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6968B-0791-49D0-A6BE-1A422DDF1110}" type="slidenum">
              <a:rPr lang="pt-PT" smtClean="0"/>
              <a:pPr/>
              <a:t>17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124929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Aqui, vamos tentar</a:t>
            </a:r>
            <a:r>
              <a:rPr lang="pt-PT" baseline="0" dirty="0" smtClean="0"/>
              <a:t> perceber quais os comportamentos que os professores consideram ser mais graves e menos graves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6968B-0791-49D0-A6BE-1A422DDF1110}" type="slidenum">
              <a:rPr lang="pt-PT" smtClean="0"/>
              <a:pPr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9256920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pt-PT" dirty="0" smtClean="0"/>
              <a:t>Os comportamentos assinalados como muito graves</a:t>
            </a:r>
            <a:r>
              <a:rPr lang="pt-PT" baseline="0" dirty="0" smtClean="0"/>
              <a:t> são, pela maioria dos inquiridos, aqueles que colocam ou ameaçam …. Dos quais ….</a:t>
            </a:r>
          </a:p>
          <a:p>
            <a:pPr marL="171450" indent="-171450">
              <a:buFontTx/>
              <a:buChar char="-"/>
            </a:pPr>
            <a:r>
              <a:rPr lang="pt-PT" baseline="0" dirty="0" smtClean="0"/>
              <a:t>Estes resultados vão muito ao encontro dos autores ….</a:t>
            </a:r>
            <a:endParaRPr lang="pt-PT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DCF0B-026D-46AB-909D-6DE0942D71F9}" type="slidenum">
              <a:rPr lang="pt-PT" smtClean="0"/>
              <a:pPr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670057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pt-PT" dirty="0" smtClean="0"/>
              <a:t>Os comportamentos assinalados como graves</a:t>
            </a:r>
            <a:r>
              <a:rPr lang="pt-PT" baseline="0" dirty="0" smtClean="0"/>
              <a:t> são, pela maioria dos inquiridos, aqueles que tendem a perturbar …. Dos quais ….</a:t>
            </a:r>
          </a:p>
          <a:p>
            <a:pPr marL="171450" indent="-171450">
              <a:buFontTx/>
              <a:buChar char="-"/>
            </a:pPr>
            <a:r>
              <a:rPr lang="pt-PT" baseline="0" dirty="0" smtClean="0"/>
              <a:t>Estes resultados vão ao encontro dos autores ….</a:t>
            </a:r>
            <a:endParaRPr lang="pt-PT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DCF0B-026D-46AB-909D-6DE0942D71F9}" type="slidenum">
              <a:rPr lang="pt-PT" smtClean="0"/>
              <a:pPr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6700574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pt-PT" dirty="0" smtClean="0"/>
              <a:t>Os comportamentos assinalados como nada ou pouco graves</a:t>
            </a:r>
            <a:r>
              <a:rPr lang="pt-PT" baseline="0" dirty="0" smtClean="0"/>
              <a:t>, pela maioria dos inquiridos, são ….</a:t>
            </a:r>
          </a:p>
          <a:p>
            <a:pPr marL="171450" indent="-171450">
              <a:buFontTx/>
              <a:buChar char="-"/>
            </a:pPr>
            <a:endParaRPr lang="pt-PT" baseline="0" dirty="0" smtClean="0"/>
          </a:p>
          <a:p>
            <a:pPr marL="171450" indent="-171450">
              <a:buFontTx/>
              <a:buChar char="-"/>
            </a:pPr>
            <a:r>
              <a:rPr lang="pt-PT" baseline="0" dirty="0" smtClean="0"/>
              <a:t>A NOSSA OPINIAO É:</a:t>
            </a:r>
          </a:p>
          <a:p>
            <a:pPr algn="ctr"/>
            <a:r>
              <a:rPr lang="pt-PT" sz="1200" b="1" u="sng" dirty="0" smtClean="0"/>
              <a:t>Por si só não devem constituir comportamentos de indisciplina.</a:t>
            </a:r>
          </a:p>
          <a:p>
            <a:pPr algn="ctr">
              <a:buFontTx/>
              <a:buChar char="-"/>
            </a:pPr>
            <a:endParaRPr lang="pt-PT" sz="1200" dirty="0" smtClean="0"/>
          </a:p>
          <a:p>
            <a:pPr algn="ctr">
              <a:buFontTx/>
              <a:buChar char="-"/>
            </a:pPr>
            <a:r>
              <a:rPr lang="pt-PT" sz="1200" dirty="0" smtClean="0"/>
              <a:t> o aluno tem o direito de expressar a sua opinião, desde que o faça de forma correta e educada.</a:t>
            </a:r>
          </a:p>
          <a:p>
            <a:pPr algn="ctr"/>
            <a:endParaRPr lang="pt-PT" sz="1200" dirty="0" smtClean="0"/>
          </a:p>
          <a:p>
            <a:pPr algn="ctr">
              <a:buFontTx/>
              <a:buChar char="-"/>
            </a:pPr>
            <a:endParaRPr lang="pt-PT" sz="1200" dirty="0" smtClean="0"/>
          </a:p>
          <a:p>
            <a:pPr algn="ctr">
              <a:buFontTx/>
              <a:buChar char="-"/>
            </a:pPr>
            <a:r>
              <a:rPr lang="pt-PT" sz="1200" u="sng" dirty="0" smtClean="0"/>
              <a:t> Dar uma resposta errada:</a:t>
            </a:r>
            <a:r>
              <a:rPr lang="pt-PT" sz="1200" dirty="0" smtClean="0"/>
              <a:t> não significa que o aluno esteja desatento;</a:t>
            </a:r>
          </a:p>
          <a:p>
            <a:pPr algn="ctr">
              <a:buFontTx/>
              <a:buChar char="-"/>
            </a:pPr>
            <a:r>
              <a:rPr lang="pt-PT" sz="1200" dirty="0" smtClean="0"/>
              <a:t> se o professor repreender o aluno por responder erradamente, poderá inibi-lo de participar na aula, ao contrário do que é pretendido.</a:t>
            </a:r>
          </a:p>
          <a:p>
            <a:pPr marL="171450" indent="-171450">
              <a:buFontTx/>
              <a:buChar char="-"/>
            </a:pPr>
            <a:endParaRPr lang="pt-PT" baseline="0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DCF0B-026D-46AB-909D-6DE0942D71F9}" type="slidenum">
              <a:rPr lang="pt-PT" smtClean="0"/>
              <a:pPr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6700574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- Será o professor</a:t>
            </a:r>
            <a:r>
              <a:rPr lang="pt-PT" baseline="0" dirty="0" smtClean="0"/>
              <a:t> responsável pela disciplina na aula? E pela indisciplina? Vejamos os resultados…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6968B-0791-49D0-A6BE-1A422DDF1110}" type="slidenum">
              <a:rPr lang="pt-PT" smtClean="0"/>
              <a:pPr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567551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Tx/>
              <a:buChar char="-"/>
            </a:pPr>
            <a:r>
              <a:rPr lang="pt-PT" dirty="0" smtClean="0"/>
              <a:t>Os resultados que obtivemos foram ….</a:t>
            </a:r>
          </a:p>
          <a:p>
            <a:pPr marL="171450" indent="-171450">
              <a:buFontTx/>
              <a:buChar char="-"/>
            </a:pPr>
            <a:r>
              <a:rPr lang="pt-PT" b="0" dirty="0" smtClean="0"/>
              <a:t>Comparemos</a:t>
            </a:r>
            <a:r>
              <a:rPr lang="pt-PT" b="0" baseline="0" dirty="0" smtClean="0"/>
              <a:t> os resultados…</a:t>
            </a:r>
          </a:p>
          <a:p>
            <a:pPr marL="171450" indent="-171450">
              <a:buFontTx/>
              <a:buChar char="-"/>
            </a:pPr>
            <a:r>
              <a:rPr lang="pt-PT" b="0" baseline="0" dirty="0" smtClean="0"/>
              <a:t>Estes são dois exemplos de professores que certamente se consideram responsáveis pela (in)disciplina, sendo estas ….</a:t>
            </a:r>
          </a:p>
          <a:p>
            <a:pPr marL="171450" indent="-171450">
              <a:buFontTx/>
              <a:buChar char="-"/>
            </a:pPr>
            <a:r>
              <a:rPr lang="pt-PT" b="1" baseline="0" dirty="0" smtClean="0"/>
              <a:t>Questão</a:t>
            </a:r>
            <a:r>
              <a:rPr lang="pt-PT" b="0" baseline="0" dirty="0" smtClean="0"/>
              <a:t>: Porque será que os professores não consideram ter a mesma responsabilidade perante a (in)disciplina? O que os leva a pensar isso?</a:t>
            </a:r>
            <a:endParaRPr lang="pt-PT" b="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6968B-0791-49D0-A6BE-1A422DDF1110}" type="slidenum">
              <a:rPr lang="pt-PT" smtClean="0"/>
              <a:pPr/>
              <a:t>9</a:t>
            </a:fld>
            <a:endParaRPr lang="pt-P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Tx/>
              <a:buChar char="-"/>
            </a:pPr>
            <a:r>
              <a:rPr lang="pt-PT" dirty="0" smtClean="0"/>
              <a:t>A verde, temos os dados concordantes com o nosso estudo e,</a:t>
            </a:r>
            <a:r>
              <a:rPr lang="pt-PT" baseline="0" dirty="0" smtClean="0"/>
              <a:t> a vermelho, </a:t>
            </a:r>
            <a:r>
              <a:rPr lang="pt-PT" dirty="0" smtClean="0"/>
              <a:t>os não concordantes</a:t>
            </a:r>
          </a:p>
          <a:p>
            <a:pPr marL="171450" indent="-171450">
              <a:buFontTx/>
              <a:buChar char="-"/>
            </a:pPr>
            <a:r>
              <a:rPr lang="pt-PT" dirty="0" smtClean="0"/>
              <a:t>De acordo com os autores, ….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6968B-0791-49D0-A6BE-1A422DDF1110}" type="slidenum">
              <a:rPr lang="pt-PT" smtClean="0"/>
              <a:pPr/>
              <a:t>10</a:t>
            </a:fld>
            <a:endParaRPr lang="pt-P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O que poderão fazer os professores para prevenir ou remediar estes comportamentos? Que estratégias utilizarão?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6968B-0791-49D0-A6BE-1A422DDF1110}" type="slidenum">
              <a:rPr lang="pt-PT" smtClean="0"/>
              <a:pPr/>
              <a:t>12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941350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8234-0417-447D-A35A-6275AD98620C}" type="datetimeFigureOut">
              <a:rPr lang="pt-PT" smtClean="0"/>
              <a:pPr/>
              <a:t>08-05-2013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FBFFD-3693-4D8C-8F55-79AE5C554076}" type="slidenum">
              <a:rPr lang="pt-PT" smtClean="0"/>
              <a:pPr/>
              <a:t>‹nº›</a:t>
            </a:fld>
            <a:endParaRPr lang="pt-PT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8234-0417-447D-A35A-6275AD98620C}" type="datetimeFigureOut">
              <a:rPr lang="pt-PT" smtClean="0"/>
              <a:pPr/>
              <a:t>08-05-2013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FBFFD-3693-4D8C-8F55-79AE5C55407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8234-0417-447D-A35A-6275AD98620C}" type="datetimeFigureOut">
              <a:rPr lang="pt-PT" smtClean="0"/>
              <a:pPr/>
              <a:t>08-05-2013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FBFFD-3693-4D8C-8F55-79AE5C55407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8234-0417-447D-A35A-6275AD98620C}" type="datetimeFigureOut">
              <a:rPr lang="pt-PT" smtClean="0"/>
              <a:pPr/>
              <a:t>08-05-2013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FBFFD-3693-4D8C-8F55-79AE5C55407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8234-0417-447D-A35A-6275AD98620C}" type="datetimeFigureOut">
              <a:rPr lang="pt-PT" smtClean="0"/>
              <a:pPr/>
              <a:t>08-05-2013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FBFFD-3693-4D8C-8F55-79AE5C554076}" type="slidenum">
              <a:rPr lang="pt-PT" smtClean="0"/>
              <a:pPr/>
              <a:t>‹nº›</a:t>
            </a:fld>
            <a:endParaRPr lang="pt-PT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8234-0417-447D-A35A-6275AD98620C}" type="datetimeFigureOut">
              <a:rPr lang="pt-PT" smtClean="0"/>
              <a:pPr/>
              <a:t>08-05-2013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FBFFD-3693-4D8C-8F55-79AE5C55407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8234-0417-447D-A35A-6275AD98620C}" type="datetimeFigureOut">
              <a:rPr lang="pt-PT" smtClean="0"/>
              <a:pPr/>
              <a:t>08-05-2013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FBFFD-3693-4D8C-8F55-79AE5C554076}" type="slidenum">
              <a:rPr lang="pt-PT" smtClean="0"/>
              <a:pPr/>
              <a:t>‹nº›</a:t>
            </a:fld>
            <a:endParaRPr lang="pt-PT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8234-0417-447D-A35A-6275AD98620C}" type="datetimeFigureOut">
              <a:rPr lang="pt-PT" smtClean="0"/>
              <a:pPr/>
              <a:t>08-05-2013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FBFFD-3693-4D8C-8F55-79AE5C55407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8234-0417-447D-A35A-6275AD98620C}" type="datetimeFigureOut">
              <a:rPr lang="pt-PT" smtClean="0"/>
              <a:pPr/>
              <a:t>08-05-2013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FBFFD-3693-4D8C-8F55-79AE5C55407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8234-0417-447D-A35A-6275AD98620C}" type="datetimeFigureOut">
              <a:rPr lang="pt-PT" smtClean="0"/>
              <a:pPr/>
              <a:t>08-05-2013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FBFFD-3693-4D8C-8F55-79AE5C554076}" type="slidenum">
              <a:rPr lang="pt-PT" smtClean="0"/>
              <a:pPr/>
              <a:t>‹nº›</a:t>
            </a:fld>
            <a:endParaRPr lang="pt-PT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8234-0417-447D-A35A-6275AD98620C}" type="datetimeFigureOut">
              <a:rPr lang="pt-PT" smtClean="0"/>
              <a:pPr/>
              <a:t>08-05-2013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FBFFD-3693-4D8C-8F55-79AE5C55407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B8A8234-0417-447D-A35A-6275AD98620C}" type="datetimeFigureOut">
              <a:rPr lang="pt-PT" smtClean="0"/>
              <a:pPr/>
              <a:t>08-05-2013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784FBFFD-3693-4D8C-8F55-79AE5C55407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357759"/>
            <a:ext cx="7848600" cy="1927225"/>
          </a:xfrm>
        </p:spPr>
        <p:txBody>
          <a:bodyPr/>
          <a:lstStyle/>
          <a:p>
            <a:r>
              <a:rPr lang="pt-PT" sz="4400" b="1" cap="small" dirty="0" smtClean="0"/>
              <a:t>Perceção dos professores acerca dos comportamentos em contexto de aula</a:t>
            </a:r>
            <a:endParaRPr lang="pt-PT" sz="4400" b="1" cap="smal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2660104"/>
          </a:xfrm>
        </p:spPr>
        <p:txBody>
          <a:bodyPr>
            <a:normAutofit fontScale="85000" lnSpcReduction="20000"/>
          </a:bodyPr>
          <a:lstStyle/>
          <a:p>
            <a:r>
              <a:rPr lang="pt-PT" dirty="0" smtClean="0"/>
              <a:t>Professoras orientadoras:</a:t>
            </a:r>
          </a:p>
          <a:p>
            <a:r>
              <a:rPr lang="pt-PT" b="1" dirty="0" smtClean="0"/>
              <a:t>Maria João Martins</a:t>
            </a:r>
          </a:p>
          <a:p>
            <a:r>
              <a:rPr lang="pt-PT" b="1" dirty="0" smtClean="0"/>
              <a:t>Maria Manuela Jardim</a:t>
            </a:r>
          </a:p>
          <a:p>
            <a:endParaRPr lang="pt-PT" sz="1400" dirty="0" smtClean="0"/>
          </a:p>
          <a:p>
            <a:r>
              <a:rPr lang="pt-PT" dirty="0" smtClean="0"/>
              <a:t>Professores estagiários:</a:t>
            </a:r>
          </a:p>
          <a:p>
            <a:r>
              <a:rPr lang="pt-PT" b="1" dirty="0" smtClean="0"/>
              <a:t>Catarina Carola</a:t>
            </a:r>
          </a:p>
          <a:p>
            <a:r>
              <a:rPr lang="pt-PT" b="1" dirty="0" smtClean="0"/>
              <a:t>Diana Coelho</a:t>
            </a:r>
          </a:p>
          <a:p>
            <a:r>
              <a:rPr lang="pt-PT" b="1" dirty="0" smtClean="0"/>
              <a:t>Rita Madeira</a:t>
            </a:r>
          </a:p>
          <a:p>
            <a:r>
              <a:rPr lang="pt-PT" b="1" dirty="0" smtClean="0"/>
              <a:t>Rui Oliveira</a:t>
            </a:r>
            <a:endParaRPr lang="pt-PT" b="1" dirty="0"/>
          </a:p>
        </p:txBody>
      </p:sp>
      <p:sp>
        <p:nvSpPr>
          <p:cNvPr id="4" name="CaixaDeTexto 3"/>
          <p:cNvSpPr txBox="1"/>
          <p:nvPr/>
        </p:nvSpPr>
        <p:spPr>
          <a:xfrm>
            <a:off x="1943708" y="0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chemeClr val="bg1"/>
                </a:solidFill>
              </a:rPr>
              <a:t>Escola Básica 2,3 Eugénio dos Santos</a:t>
            </a:r>
            <a:endParaRPr lang="pt-PT" sz="2000" b="1" dirty="0">
              <a:solidFill>
                <a:schemeClr val="bg1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0" y="638132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Mestrado em ensino de educação física nos ensinos básico e secundário</a:t>
            </a:r>
            <a:endParaRPr lang="pt-PT" b="1" dirty="0"/>
          </a:p>
        </p:txBody>
      </p:sp>
    </p:spTree>
    <p:extLst>
      <p:ext uri="{BB962C8B-B14F-4D97-AF65-F5344CB8AC3E}">
        <p14:creationId xmlns:p14="http://schemas.microsoft.com/office/powerpoint/2010/main" xmlns="" val="10777953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2123728" y="1562016"/>
            <a:ext cx="4896544" cy="193899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pt-PT" sz="2000" dirty="0" smtClean="0"/>
              <a:t>Alves de Sá (2007):</a:t>
            </a:r>
          </a:p>
          <a:p>
            <a:pPr algn="just"/>
            <a:endParaRPr lang="pt-PT" sz="2000" dirty="0" smtClean="0"/>
          </a:p>
          <a:p>
            <a:pPr algn="just"/>
            <a:r>
              <a:rPr lang="pt-PT" sz="2000" b="1" dirty="0" smtClean="0"/>
              <a:t>Responsáveis pela indisciplina</a:t>
            </a:r>
            <a:r>
              <a:rPr lang="pt-PT" sz="2000" dirty="0" smtClean="0"/>
              <a:t>:</a:t>
            </a:r>
          </a:p>
          <a:p>
            <a:pPr algn="just"/>
            <a:r>
              <a:rPr lang="pt-PT" sz="2000" i="1" dirty="0"/>
              <a:t>A</a:t>
            </a:r>
            <a:r>
              <a:rPr lang="pt-PT" sz="2000" i="1" dirty="0" smtClean="0"/>
              <a:t>lgumas vezes - 45%</a:t>
            </a:r>
            <a:endParaRPr lang="pt-PT" sz="2000" i="1" dirty="0"/>
          </a:p>
          <a:p>
            <a:pPr algn="just"/>
            <a:r>
              <a:rPr lang="pt-PT" sz="2000" i="1" dirty="0" smtClean="0"/>
              <a:t>Muitas vezes – 24%</a:t>
            </a:r>
          </a:p>
          <a:p>
            <a:pPr algn="just"/>
            <a:r>
              <a:rPr lang="pt-PT" sz="2000" i="1" dirty="0" smtClean="0"/>
              <a:t>Raramente – 22%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287524" y="3735030"/>
            <a:ext cx="8568952" cy="286232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pt-PT" sz="2000" dirty="0" err="1" smtClean="0"/>
              <a:t>Renca</a:t>
            </a:r>
            <a:r>
              <a:rPr lang="pt-PT" sz="2000" dirty="0" smtClean="0"/>
              <a:t> (2008): </a:t>
            </a:r>
          </a:p>
          <a:p>
            <a:pPr algn="just"/>
            <a:r>
              <a:rPr lang="pt-PT" sz="2000" b="1" dirty="0" smtClean="0"/>
              <a:t>Correntes pedagógicas: </a:t>
            </a:r>
          </a:p>
          <a:p>
            <a:pPr algn="just">
              <a:buFontTx/>
              <a:buChar char="-"/>
            </a:pPr>
            <a:r>
              <a:rPr lang="pt-PT" sz="2000" dirty="0" smtClean="0"/>
              <a:t> O </a:t>
            </a:r>
            <a:r>
              <a:rPr lang="pt-PT" sz="2000" dirty="0"/>
              <a:t>professor é o principal agente da indisciplina </a:t>
            </a:r>
            <a:endParaRPr lang="pt-PT" sz="2000" dirty="0" smtClean="0"/>
          </a:p>
          <a:p>
            <a:pPr algn="just">
              <a:buFontTx/>
              <a:buChar char="-"/>
            </a:pPr>
            <a:r>
              <a:rPr lang="pt-PT" sz="2000" dirty="0" smtClean="0"/>
              <a:t> É o responsável </a:t>
            </a:r>
            <a:r>
              <a:rPr lang="pt-PT" sz="2000" dirty="0"/>
              <a:t>pela organização da </a:t>
            </a:r>
            <a:r>
              <a:rPr lang="pt-PT" sz="2000" dirty="0" smtClean="0"/>
              <a:t>aula. </a:t>
            </a:r>
          </a:p>
          <a:p>
            <a:pPr algn="just">
              <a:buFontTx/>
              <a:buChar char="-"/>
            </a:pPr>
            <a:endParaRPr lang="pt-PT" sz="2000" dirty="0"/>
          </a:p>
          <a:p>
            <a:r>
              <a:rPr lang="pt-PT" sz="2000" dirty="0"/>
              <a:t>Teixeira (2007) </a:t>
            </a:r>
          </a:p>
          <a:p>
            <a:r>
              <a:rPr lang="pt-PT" sz="2000" b="1" dirty="0"/>
              <a:t>Correntes pedagógicas</a:t>
            </a:r>
            <a:r>
              <a:rPr lang="pt-PT" sz="2000" dirty="0"/>
              <a:t>:</a:t>
            </a:r>
          </a:p>
          <a:p>
            <a:pPr>
              <a:buFontTx/>
              <a:buChar char="-"/>
            </a:pPr>
            <a:r>
              <a:rPr lang="pt-PT" sz="2000" dirty="0"/>
              <a:t>Responsabilizam os professores pelos atos indisciplinados nas aulas,</a:t>
            </a:r>
          </a:p>
          <a:p>
            <a:pPr>
              <a:buFontTx/>
              <a:buChar char="-"/>
            </a:pPr>
            <a:r>
              <a:rPr lang="pt-PT" sz="2000" dirty="0"/>
              <a:t> “Organização deficiente do espaço da aula</a:t>
            </a:r>
            <a:r>
              <a:rPr lang="pt-PT" sz="2000" dirty="0" smtClean="0"/>
              <a:t>”.</a:t>
            </a:r>
            <a:endParaRPr lang="pt-PT" sz="2000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1943708" y="0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chemeClr val="bg1"/>
                </a:solidFill>
              </a:rPr>
              <a:t>Escola Básica 2,3 Eugénio dos Santos</a:t>
            </a:r>
            <a:endParaRPr lang="pt-PT" sz="2000" b="1" dirty="0">
              <a:solidFill>
                <a:schemeClr val="bg1"/>
              </a:solidFill>
            </a:endParaRPr>
          </a:p>
        </p:txBody>
      </p:sp>
      <p:sp>
        <p:nvSpPr>
          <p:cNvPr id="19" name="Rectângulo 18"/>
          <p:cNvSpPr/>
          <p:nvPr/>
        </p:nvSpPr>
        <p:spPr>
          <a:xfrm>
            <a:off x="323528" y="2010320"/>
            <a:ext cx="85689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sz="2400" dirty="0" err="1" smtClean="0"/>
              <a:t>Renca</a:t>
            </a:r>
            <a:r>
              <a:rPr lang="pt-PT" sz="2400" dirty="0" smtClean="0"/>
              <a:t> (2008) e Teixeira (2007): </a:t>
            </a:r>
          </a:p>
          <a:p>
            <a:pPr algn="just">
              <a:buFontTx/>
              <a:buChar char="-"/>
            </a:pPr>
            <a:endParaRPr lang="pt-PT" sz="2400" dirty="0" smtClean="0"/>
          </a:p>
          <a:p>
            <a:pPr algn="just">
              <a:buFontTx/>
              <a:buChar char="-"/>
            </a:pPr>
            <a:r>
              <a:rPr lang="pt-PT" sz="2400" dirty="0" smtClean="0"/>
              <a:t> O </a:t>
            </a:r>
            <a:r>
              <a:rPr lang="pt-PT" sz="2400" dirty="0"/>
              <a:t>professor como organizador da aula </a:t>
            </a:r>
            <a:r>
              <a:rPr lang="pt-PT" sz="2400" b="1" dirty="0"/>
              <a:t>é o principal responsável pela prevenção da indisciplina</a:t>
            </a:r>
            <a:r>
              <a:rPr lang="pt-PT" sz="2400" dirty="0"/>
              <a:t> em contexto de aula. </a:t>
            </a:r>
            <a:endParaRPr lang="pt-PT" sz="2400" dirty="0" smtClean="0"/>
          </a:p>
          <a:p>
            <a:pPr algn="just">
              <a:buFontTx/>
              <a:buChar char="-"/>
            </a:pPr>
            <a:endParaRPr lang="pt-PT" sz="2400" dirty="0"/>
          </a:p>
          <a:p>
            <a:pPr algn="just"/>
            <a:endParaRPr lang="pt-PT" sz="2400" dirty="0" smtClean="0"/>
          </a:p>
          <a:p>
            <a:pPr algn="just">
              <a:buFontTx/>
              <a:buChar char="-"/>
            </a:pPr>
            <a:r>
              <a:rPr lang="pt-PT" sz="2400" dirty="0"/>
              <a:t> </a:t>
            </a:r>
            <a:r>
              <a:rPr lang="pt-PT" sz="2400" dirty="0" smtClean="0"/>
              <a:t>Um </a:t>
            </a:r>
            <a:r>
              <a:rPr lang="pt-PT" sz="2400" dirty="0"/>
              <a:t>bom organizador é um professor que prepara as aulas e incentiva os alunos para a melhoria do clima de aula, contribuindo para a diminuição das manifestações de </a:t>
            </a:r>
            <a:r>
              <a:rPr lang="pt-PT" sz="2400" dirty="0" smtClean="0"/>
              <a:t>indisciplina.</a:t>
            </a:r>
            <a:endParaRPr lang="pt-PT" sz="2400" dirty="0"/>
          </a:p>
        </p:txBody>
      </p:sp>
      <p:sp>
        <p:nvSpPr>
          <p:cNvPr id="20" name="Título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/>
          </a:bodyPr>
          <a:lstStyle/>
          <a:p>
            <a:r>
              <a:rPr lang="pt-PT" sz="3600" dirty="0" smtClean="0"/>
              <a:t>Responsabilidade do professor</a:t>
            </a:r>
            <a:endParaRPr lang="pt-PT" sz="3600" dirty="0"/>
          </a:p>
        </p:txBody>
      </p:sp>
    </p:spTree>
    <p:extLst>
      <p:ext uri="{BB962C8B-B14F-4D97-AF65-F5344CB8AC3E}">
        <p14:creationId xmlns:p14="http://schemas.microsoft.com/office/powerpoint/2010/main" xmlns="" val="22495227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4" grpId="0" animBg="1"/>
      <p:bldP spid="14" grpId="1" animBg="1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990600"/>
          </a:xfrm>
        </p:spPr>
        <p:txBody>
          <a:bodyPr/>
          <a:lstStyle/>
          <a:p>
            <a:pPr algn="ctr"/>
            <a:r>
              <a:rPr lang="pt-PT" dirty="0" smtClean="0"/>
              <a:t>Questão de Reflexão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51520" y="2924944"/>
            <a:ext cx="8686800" cy="309634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PT" sz="3600" dirty="0"/>
              <a:t>Porque será que os professores não consideram ter a mesma responsabilidade perante a (in)disciplina? O que os leva a pensar isso?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943708" y="0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chemeClr val="bg1"/>
                </a:solidFill>
              </a:rPr>
              <a:t>Escola Básica 2,3 Eugénio dos Santos</a:t>
            </a:r>
            <a:endParaRPr lang="pt-PT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225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125216"/>
            <a:ext cx="8229600" cy="2607568"/>
          </a:xfrm>
          <a:prstGeom prst="roundRect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pt-PT" b="1" dirty="0"/>
              <a:t>Estratégias utilizadas perante comportamentos indisciplinados</a:t>
            </a:r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1943708" y="0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chemeClr val="bg1"/>
                </a:solidFill>
              </a:rPr>
              <a:t>Escola Básica 2,3 Eugénio dos Santos</a:t>
            </a:r>
            <a:endParaRPr lang="pt-PT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33775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dirty="0" smtClean="0"/>
              <a:t>Quais as estratégias </a:t>
            </a:r>
            <a:r>
              <a:rPr lang="pt-PT" sz="3600" u="sng" dirty="0" smtClean="0"/>
              <a:t>mais</a:t>
            </a:r>
            <a:r>
              <a:rPr lang="pt-PT" sz="3600" dirty="0" smtClean="0"/>
              <a:t> utilizadas?</a:t>
            </a:r>
            <a:endParaRPr lang="pt-PT" sz="36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79512" y="2852936"/>
            <a:ext cx="8784976" cy="3888432"/>
          </a:xfrm>
        </p:spPr>
        <p:txBody>
          <a:bodyPr>
            <a:normAutofit/>
          </a:bodyPr>
          <a:lstStyle/>
          <a:p>
            <a:pPr lvl="1"/>
            <a:r>
              <a:rPr lang="pt-PT" sz="1800" dirty="0" smtClean="0"/>
              <a:t>Alves </a:t>
            </a:r>
            <a:r>
              <a:rPr lang="pt-PT" sz="1800" dirty="0"/>
              <a:t>de Sá (2007) e </a:t>
            </a:r>
            <a:r>
              <a:rPr lang="pt-PT" sz="1800" dirty="0" err="1" smtClean="0"/>
              <a:t>Renca</a:t>
            </a:r>
            <a:r>
              <a:rPr lang="pt-PT" sz="1800" dirty="0" smtClean="0"/>
              <a:t> </a:t>
            </a:r>
            <a:r>
              <a:rPr lang="pt-PT" sz="1800" dirty="0"/>
              <a:t>(</a:t>
            </a:r>
            <a:r>
              <a:rPr lang="pt-PT" sz="1800" dirty="0" smtClean="0"/>
              <a:t>2008): 97</a:t>
            </a:r>
            <a:r>
              <a:rPr lang="pt-PT" sz="1800" dirty="0"/>
              <a:t>% e 100% dos professores, respetivamente, indicam que estabelecem </a:t>
            </a:r>
            <a:r>
              <a:rPr lang="pt-PT" sz="1800" i="1" dirty="0"/>
              <a:t>sempre</a:t>
            </a:r>
            <a:r>
              <a:rPr lang="pt-PT" sz="1800" dirty="0"/>
              <a:t> regras de </a:t>
            </a:r>
            <a:r>
              <a:rPr lang="pt-PT" sz="1800" dirty="0" smtClean="0"/>
              <a:t>conduta.</a:t>
            </a:r>
          </a:p>
          <a:p>
            <a:pPr marL="274320" lvl="1" indent="0">
              <a:buNone/>
            </a:pPr>
            <a:endParaRPr lang="pt-PT" sz="1800" dirty="0" smtClean="0"/>
          </a:p>
          <a:p>
            <a:pPr lvl="1"/>
            <a:r>
              <a:rPr lang="pt-PT" sz="1800" dirty="0"/>
              <a:t>Monteiro (</a:t>
            </a:r>
            <a:r>
              <a:rPr lang="pt-PT" sz="1800" dirty="0" smtClean="0"/>
              <a:t>2009): </a:t>
            </a:r>
            <a:r>
              <a:rPr lang="pt-PT" sz="1800" dirty="0"/>
              <a:t>é imprescindível que os alunos tenham conhecimento das regras pelas quais se vão reger ao longo do ano letivo.</a:t>
            </a:r>
            <a:endParaRPr lang="pt-PT" sz="1800" dirty="0" smtClean="0"/>
          </a:p>
          <a:p>
            <a:pPr lvl="1"/>
            <a:endParaRPr lang="pt-PT" sz="1800" dirty="0">
              <a:solidFill>
                <a:srgbClr val="000000"/>
              </a:solidFill>
            </a:endParaRPr>
          </a:p>
          <a:p>
            <a:pPr lvl="1"/>
            <a:r>
              <a:rPr lang="pt-PT" sz="1800" dirty="0" err="1"/>
              <a:t>Renca</a:t>
            </a:r>
            <a:r>
              <a:rPr lang="pt-PT" sz="1800" dirty="0"/>
              <a:t> (</a:t>
            </a:r>
            <a:r>
              <a:rPr lang="pt-PT" sz="1800" dirty="0" smtClean="0"/>
              <a:t>2008): se </a:t>
            </a:r>
            <a:r>
              <a:rPr lang="pt-PT" sz="1800" dirty="0"/>
              <a:t>os alunos colaborarem no estabelecimento das regras, mais facilmente </a:t>
            </a:r>
            <a:r>
              <a:rPr lang="pt-PT" sz="1800" dirty="0" smtClean="0"/>
              <a:t>as cumprem.</a:t>
            </a:r>
          </a:p>
          <a:p>
            <a:pPr lvl="1"/>
            <a:endParaRPr lang="pt-PT" sz="1800" dirty="0" smtClean="0"/>
          </a:p>
          <a:p>
            <a:pPr lvl="1"/>
            <a:r>
              <a:rPr lang="pt-PT" sz="1800" dirty="0" err="1" smtClean="0"/>
              <a:t>Siedentop</a:t>
            </a:r>
            <a:r>
              <a:rPr lang="pt-PT" sz="1800" dirty="0" smtClean="0"/>
              <a:t> (1998): integração do </a:t>
            </a:r>
            <a:r>
              <a:rPr lang="pt-PT" sz="1800" dirty="0"/>
              <a:t>sistema social dos </a:t>
            </a:r>
            <a:r>
              <a:rPr lang="pt-PT" sz="1800" dirty="0" smtClean="0"/>
              <a:t>alunos contribui para </a:t>
            </a:r>
            <a:r>
              <a:rPr lang="pt-PT" sz="1800" dirty="0"/>
              <a:t>a manutenção de um bom clima da </a:t>
            </a:r>
            <a:r>
              <a:rPr lang="pt-PT" sz="1800" dirty="0" smtClean="0"/>
              <a:t>aula.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943708" y="0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chemeClr val="bg1"/>
                </a:solidFill>
              </a:rPr>
              <a:t>Escola Básica 2,3 Eugénio dos Santos</a:t>
            </a:r>
            <a:endParaRPr lang="pt-PT" sz="2000" b="1" dirty="0">
              <a:solidFill>
                <a:schemeClr val="bg1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467544" y="1556792"/>
            <a:ext cx="8208912" cy="1077218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>
                <a:solidFill>
                  <a:srgbClr val="000000"/>
                </a:solidFill>
              </a:rPr>
              <a:t>Estabelecimento de </a:t>
            </a:r>
            <a:r>
              <a:rPr lang="pt-PT" sz="2400" b="1" dirty="0" smtClean="0">
                <a:solidFill>
                  <a:srgbClr val="000000"/>
                </a:solidFill>
              </a:rPr>
              <a:t>regras</a:t>
            </a:r>
          </a:p>
          <a:p>
            <a:pPr algn="ctr"/>
            <a:r>
              <a:rPr lang="pt-PT" sz="2000" dirty="0" smtClean="0">
                <a:solidFill>
                  <a:srgbClr val="000000"/>
                </a:solidFill>
              </a:rPr>
              <a:t>95,8</a:t>
            </a:r>
            <a:r>
              <a:rPr lang="pt-PT" sz="2000" dirty="0">
                <a:solidFill>
                  <a:srgbClr val="000000"/>
                </a:solidFill>
              </a:rPr>
              <a:t>% dos professores indicam que estabelecem regras de conduta nas suas aulas</a:t>
            </a:r>
            <a:r>
              <a:rPr lang="pt-PT" sz="2000" dirty="0" smtClean="0">
                <a:solidFill>
                  <a:srgbClr val="000000"/>
                </a:solidFill>
              </a:rPr>
              <a:t>.</a:t>
            </a:r>
            <a:endParaRPr lang="pt-PT" sz="2000" dirty="0">
              <a:solidFill>
                <a:srgbClr val="000000"/>
              </a:solidFill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457200" y="3374504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2800" dirty="0" smtClean="0"/>
              <a:t>Questão de Reflexão</a:t>
            </a:r>
            <a:endParaRPr lang="pt-PT" sz="2800" dirty="0"/>
          </a:p>
        </p:txBody>
      </p:sp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251520" y="4617132"/>
            <a:ext cx="8686800" cy="1548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pt-PT" sz="3600" dirty="0" smtClean="0"/>
              <a:t>Qual deve ser o papel do aluno no estabelecimento das regras?</a:t>
            </a:r>
            <a:endParaRPr lang="pt-PT" sz="3600" dirty="0"/>
          </a:p>
        </p:txBody>
      </p:sp>
    </p:spTree>
    <p:extLst>
      <p:ext uri="{BB962C8B-B14F-4D97-AF65-F5344CB8AC3E}">
        <p14:creationId xmlns:p14="http://schemas.microsoft.com/office/powerpoint/2010/main" xmlns="" val="23499286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5" grpId="0" animBg="1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15516" y="4149080"/>
            <a:ext cx="8712968" cy="1294548"/>
          </a:xfrm>
        </p:spPr>
        <p:txBody>
          <a:bodyPr>
            <a:noAutofit/>
          </a:bodyPr>
          <a:lstStyle/>
          <a:p>
            <a:pPr lvl="1"/>
            <a:r>
              <a:rPr lang="pt-PT" dirty="0" smtClean="0"/>
              <a:t>Freire </a:t>
            </a:r>
            <a:r>
              <a:rPr lang="pt-PT" dirty="0"/>
              <a:t>(1990</a:t>
            </a:r>
            <a:r>
              <a:rPr lang="pt-PT" dirty="0" smtClean="0"/>
              <a:t>): </a:t>
            </a:r>
            <a:r>
              <a:rPr lang="pt-PT" dirty="0"/>
              <a:t>Os inquiridos </a:t>
            </a:r>
            <a:r>
              <a:rPr lang="pt-PT" dirty="0" smtClean="0"/>
              <a:t>referem elogiar </a:t>
            </a:r>
            <a:r>
              <a:rPr lang="pt-PT" i="1" dirty="0" smtClean="0"/>
              <a:t>com </a:t>
            </a:r>
            <a:r>
              <a:rPr lang="pt-PT" i="1" dirty="0"/>
              <a:t>frequência </a:t>
            </a:r>
            <a:r>
              <a:rPr lang="pt-PT" dirty="0"/>
              <a:t>(50%) e </a:t>
            </a:r>
            <a:r>
              <a:rPr lang="pt-PT" i="1" dirty="0"/>
              <a:t>muitas vezes </a:t>
            </a:r>
            <a:r>
              <a:rPr lang="pt-PT" dirty="0"/>
              <a:t>(40%) o aluno quando melhora o </a:t>
            </a:r>
            <a:r>
              <a:rPr lang="pt-PT" dirty="0" smtClean="0"/>
              <a:t>comportamento.</a:t>
            </a:r>
            <a:endParaRPr lang="pt-PT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600" dirty="0" smtClean="0"/>
              <a:t>Quais as estratégias </a:t>
            </a:r>
            <a:r>
              <a:rPr lang="pt-PT" sz="3600" u="sng" dirty="0" smtClean="0"/>
              <a:t>mais</a:t>
            </a:r>
            <a:r>
              <a:rPr lang="pt-PT" sz="3600" dirty="0" smtClean="0"/>
              <a:t> utilizadas?</a:t>
            </a:r>
            <a:endParaRPr lang="pt-PT" sz="36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1943708" y="0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chemeClr val="bg1"/>
                </a:solidFill>
              </a:rPr>
              <a:t>Escola Básica 2,3 Eugénio dos Santos</a:t>
            </a:r>
            <a:endParaRPr lang="pt-PT" sz="2000" b="1" dirty="0">
              <a:solidFill>
                <a:schemeClr val="bg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467544" y="1919734"/>
            <a:ext cx="8208912" cy="138499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>
                <a:solidFill>
                  <a:srgbClr val="000000"/>
                </a:solidFill>
              </a:rPr>
              <a:t>Elogiar o comportamento do </a:t>
            </a:r>
            <a:r>
              <a:rPr lang="pt-PT" sz="2400" b="1" dirty="0" smtClean="0">
                <a:solidFill>
                  <a:srgbClr val="000000"/>
                </a:solidFill>
              </a:rPr>
              <a:t>aluno</a:t>
            </a:r>
          </a:p>
          <a:p>
            <a:pPr algn="ctr"/>
            <a:r>
              <a:rPr lang="pt-PT" sz="2000" dirty="0" smtClean="0">
                <a:solidFill>
                  <a:srgbClr val="000000"/>
                </a:solidFill>
              </a:rPr>
              <a:t>52,2</a:t>
            </a:r>
            <a:r>
              <a:rPr lang="pt-PT" sz="2000" dirty="0">
                <a:solidFill>
                  <a:srgbClr val="000000"/>
                </a:solidFill>
              </a:rPr>
              <a:t>% dos professores </a:t>
            </a:r>
            <a:r>
              <a:rPr lang="pt-PT" sz="2000" dirty="0" smtClean="0">
                <a:solidFill>
                  <a:srgbClr val="000000"/>
                </a:solidFill>
              </a:rPr>
              <a:t>referem elogiar </a:t>
            </a:r>
            <a:r>
              <a:rPr lang="pt-PT" sz="2000" i="1" dirty="0" smtClean="0">
                <a:solidFill>
                  <a:srgbClr val="000000"/>
                </a:solidFill>
              </a:rPr>
              <a:t>muitas </a:t>
            </a:r>
            <a:r>
              <a:rPr lang="pt-PT" sz="2000" dirty="0">
                <a:solidFill>
                  <a:srgbClr val="000000"/>
                </a:solidFill>
              </a:rPr>
              <a:t>vezes o bom comportamento do aluno e quando este melhora o seu comportamento.</a:t>
            </a: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457200" y="351852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2800" dirty="0" smtClean="0"/>
              <a:t>Questão de Reflexão</a:t>
            </a:r>
            <a:endParaRPr lang="pt-PT" sz="2800" dirty="0"/>
          </a:p>
        </p:txBody>
      </p:sp>
      <p:sp>
        <p:nvSpPr>
          <p:cNvPr id="10" name="Marcador de Posição de Conteúdo 2"/>
          <p:cNvSpPr txBox="1">
            <a:spLocks/>
          </p:cNvSpPr>
          <p:nvPr/>
        </p:nvSpPr>
        <p:spPr>
          <a:xfrm>
            <a:off x="251520" y="4761148"/>
            <a:ext cx="8686800" cy="1548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pt-PT" sz="3600" dirty="0" smtClean="0"/>
              <a:t>Como gerir o elogio aos comportamentos adequados?</a:t>
            </a:r>
            <a:endParaRPr lang="pt-PT" sz="3600" dirty="0"/>
          </a:p>
        </p:txBody>
      </p:sp>
    </p:spTree>
    <p:extLst>
      <p:ext uri="{BB962C8B-B14F-4D97-AF65-F5344CB8AC3E}">
        <p14:creationId xmlns:p14="http://schemas.microsoft.com/office/powerpoint/2010/main" xmlns="" val="1083384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6" grpId="0" animBg="1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dirty="0" smtClean="0"/>
              <a:t>Quais as estratégias </a:t>
            </a:r>
            <a:r>
              <a:rPr lang="pt-PT" sz="3600" u="sng" dirty="0" smtClean="0"/>
              <a:t>mais</a:t>
            </a:r>
            <a:r>
              <a:rPr lang="pt-PT" sz="3600" dirty="0" smtClean="0"/>
              <a:t> utilizadas?</a:t>
            </a:r>
            <a:endParaRPr lang="pt-PT" sz="36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51520" y="3328392"/>
            <a:ext cx="8640960" cy="3124944"/>
          </a:xfrm>
        </p:spPr>
        <p:txBody>
          <a:bodyPr>
            <a:noAutofit/>
          </a:bodyPr>
          <a:lstStyle/>
          <a:p>
            <a:pPr lvl="1"/>
            <a:r>
              <a:rPr lang="pt-PT" dirty="0" smtClean="0"/>
              <a:t>Monteiro </a:t>
            </a:r>
            <a:r>
              <a:rPr lang="pt-PT" dirty="0"/>
              <a:t>(2009</a:t>
            </a:r>
            <a:r>
              <a:rPr lang="pt-PT" dirty="0" smtClean="0"/>
              <a:t>): 0% dos professores respondeu </a:t>
            </a:r>
            <a:r>
              <a:rPr lang="pt-PT" i="1" dirty="0" smtClean="0"/>
              <a:t>nunca</a:t>
            </a:r>
            <a:r>
              <a:rPr lang="pt-PT" dirty="0" smtClean="0"/>
              <a:t> ignorar </a:t>
            </a:r>
            <a:r>
              <a:rPr lang="pt-PT" dirty="0"/>
              <a:t>este tipo de </a:t>
            </a:r>
            <a:r>
              <a:rPr lang="pt-PT" dirty="0" smtClean="0"/>
              <a:t>comportamentos.</a:t>
            </a:r>
          </a:p>
          <a:p>
            <a:pPr lvl="1"/>
            <a:endParaRPr lang="pt-PT" dirty="0" smtClean="0"/>
          </a:p>
          <a:p>
            <a:pPr lvl="1"/>
            <a:r>
              <a:rPr lang="pt-PT" dirty="0" smtClean="0"/>
              <a:t>Alves </a:t>
            </a:r>
            <a:r>
              <a:rPr lang="pt-PT" dirty="0"/>
              <a:t>de </a:t>
            </a:r>
            <a:r>
              <a:rPr lang="pt-PT" dirty="0" smtClean="0"/>
              <a:t>Sá (2007): 9% dos professores </a:t>
            </a:r>
            <a:r>
              <a:rPr lang="pt-PT" dirty="0"/>
              <a:t>que diz abstrair-se </a:t>
            </a:r>
            <a:r>
              <a:rPr lang="pt-PT" i="1" dirty="0" smtClean="0"/>
              <a:t>sempre</a:t>
            </a:r>
            <a:r>
              <a:rPr lang="pt-PT" dirty="0" smtClean="0"/>
              <a:t>.</a:t>
            </a:r>
          </a:p>
          <a:p>
            <a:pPr lvl="1"/>
            <a:endParaRPr lang="pt-PT" dirty="0"/>
          </a:p>
          <a:p>
            <a:pPr lvl="1"/>
            <a:r>
              <a:rPr lang="pt-PT" dirty="0"/>
              <a:t>Monteiro (2009</a:t>
            </a:r>
            <a:r>
              <a:rPr lang="pt-PT" dirty="0" smtClean="0"/>
              <a:t>): os </a:t>
            </a:r>
            <a:r>
              <a:rPr lang="pt-PT" dirty="0"/>
              <a:t>alunos podem ter uma reação inversa ao pretendido e fazer pior. </a:t>
            </a:r>
            <a:r>
              <a:rPr lang="pt-PT" dirty="0" smtClean="0"/>
              <a:t>Deve </a:t>
            </a:r>
            <a:r>
              <a:rPr lang="pt-PT" dirty="0"/>
              <a:t>ser ponderada a forma como é feita a repreensão, evitando </a:t>
            </a:r>
            <a:r>
              <a:rPr lang="pt-PT" dirty="0" smtClean="0"/>
              <a:t>a </a:t>
            </a:r>
            <a:r>
              <a:rPr lang="pt-PT" dirty="0"/>
              <a:t>ridicularização por parte dos </a:t>
            </a:r>
            <a:r>
              <a:rPr lang="pt-PT" dirty="0" smtClean="0"/>
              <a:t>colegas</a:t>
            </a:r>
          </a:p>
          <a:p>
            <a:endParaRPr lang="pt-PT" dirty="0" smtClean="0"/>
          </a:p>
        </p:txBody>
      </p:sp>
      <p:sp>
        <p:nvSpPr>
          <p:cNvPr id="4" name="CaixaDeTexto 3"/>
          <p:cNvSpPr txBox="1"/>
          <p:nvPr/>
        </p:nvSpPr>
        <p:spPr>
          <a:xfrm>
            <a:off x="1943708" y="0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chemeClr val="bg1"/>
                </a:solidFill>
              </a:rPr>
              <a:t>Escola Básica 2,3 Eugénio dos Santos</a:t>
            </a:r>
            <a:endParaRPr lang="pt-PT" sz="2000" b="1" dirty="0">
              <a:solidFill>
                <a:schemeClr val="bg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251520" y="1837273"/>
            <a:ext cx="8640960" cy="1077218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>
                <a:solidFill>
                  <a:srgbClr val="000000"/>
                </a:solidFill>
              </a:rPr>
              <a:t>Advertir o aluno perante um comportamento </a:t>
            </a:r>
            <a:r>
              <a:rPr lang="pt-PT" sz="2400" b="1" dirty="0" smtClean="0">
                <a:solidFill>
                  <a:srgbClr val="000000"/>
                </a:solidFill>
              </a:rPr>
              <a:t>inapropriado</a:t>
            </a:r>
          </a:p>
          <a:p>
            <a:pPr algn="ctr"/>
            <a:r>
              <a:rPr lang="pt-PT" sz="2000" dirty="0" smtClean="0">
                <a:solidFill>
                  <a:srgbClr val="000000"/>
                </a:solidFill>
              </a:rPr>
              <a:t>91</a:t>
            </a:r>
            <a:r>
              <a:rPr lang="pt-PT" sz="2000" dirty="0">
                <a:solidFill>
                  <a:srgbClr val="000000"/>
                </a:solidFill>
              </a:rPr>
              <a:t>% dos professores referiu advertir </a:t>
            </a:r>
            <a:r>
              <a:rPr lang="pt-PT" sz="2000" i="1" dirty="0">
                <a:solidFill>
                  <a:srgbClr val="000000"/>
                </a:solidFill>
              </a:rPr>
              <a:t>com frequência </a:t>
            </a:r>
            <a:r>
              <a:rPr lang="pt-PT" sz="2000" dirty="0">
                <a:solidFill>
                  <a:srgbClr val="000000"/>
                </a:solidFill>
              </a:rPr>
              <a:t>e </a:t>
            </a:r>
            <a:r>
              <a:rPr lang="pt-PT" sz="2000" i="1" dirty="0">
                <a:solidFill>
                  <a:srgbClr val="000000"/>
                </a:solidFill>
              </a:rPr>
              <a:t>muitas vezes </a:t>
            </a:r>
            <a:r>
              <a:rPr lang="pt-PT" sz="2000" dirty="0">
                <a:solidFill>
                  <a:srgbClr val="000000"/>
                </a:solidFill>
              </a:rPr>
              <a:t>o aluno, alertando-o para a necessidade de evitar tal tipo de conduta.</a:t>
            </a:r>
          </a:p>
        </p:txBody>
      </p:sp>
    </p:spTree>
    <p:extLst>
      <p:ext uri="{BB962C8B-B14F-4D97-AF65-F5344CB8AC3E}">
        <p14:creationId xmlns:p14="http://schemas.microsoft.com/office/powerpoint/2010/main" xmlns="" val="5294763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dirty="0" smtClean="0"/>
              <a:t>Quais as estratégias </a:t>
            </a:r>
            <a:r>
              <a:rPr lang="pt-PT" sz="3600" u="sng" dirty="0" smtClean="0"/>
              <a:t>mais</a:t>
            </a:r>
            <a:r>
              <a:rPr lang="pt-PT" sz="3600" dirty="0" smtClean="0"/>
              <a:t> utilizadas?</a:t>
            </a:r>
            <a:endParaRPr lang="pt-PT" sz="36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51520" y="5229200"/>
            <a:ext cx="8435280" cy="1008112"/>
          </a:xfrm>
        </p:spPr>
        <p:txBody>
          <a:bodyPr>
            <a:normAutofit/>
          </a:bodyPr>
          <a:lstStyle/>
          <a:p>
            <a:pPr lvl="1"/>
            <a:r>
              <a:rPr lang="pt-PT" dirty="0" smtClean="0"/>
              <a:t>Freire </a:t>
            </a:r>
            <a:r>
              <a:rPr lang="pt-PT" dirty="0"/>
              <a:t>(1990), 60% dos professores refere falar </a:t>
            </a:r>
            <a:r>
              <a:rPr lang="pt-PT" i="1" dirty="0"/>
              <a:t>com frequência</a:t>
            </a:r>
            <a:r>
              <a:rPr lang="pt-PT" dirty="0"/>
              <a:t> com os alunos no fim da aula</a:t>
            </a:r>
            <a:r>
              <a:rPr lang="pt-PT" dirty="0" smtClean="0"/>
              <a:t>.</a:t>
            </a:r>
          </a:p>
          <a:p>
            <a:pPr lvl="1"/>
            <a:endParaRPr lang="pt-PT" dirty="0"/>
          </a:p>
          <a:p>
            <a:endParaRPr lang="pt-PT" dirty="0" smtClean="0"/>
          </a:p>
        </p:txBody>
      </p:sp>
      <p:sp>
        <p:nvSpPr>
          <p:cNvPr id="4" name="CaixaDeTexto 3"/>
          <p:cNvSpPr txBox="1"/>
          <p:nvPr/>
        </p:nvSpPr>
        <p:spPr>
          <a:xfrm>
            <a:off x="1943708" y="0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chemeClr val="bg1"/>
                </a:solidFill>
              </a:rPr>
              <a:t>Escola Básica 2,3 Eugénio dos Santos</a:t>
            </a:r>
            <a:endParaRPr lang="pt-PT" sz="2000" b="1" dirty="0">
              <a:solidFill>
                <a:schemeClr val="bg1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51520" y="1556792"/>
            <a:ext cx="8640960" cy="769441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>
                <a:solidFill>
                  <a:srgbClr val="000000"/>
                </a:solidFill>
              </a:rPr>
              <a:t>Dar a entender que quem manda é o </a:t>
            </a:r>
            <a:r>
              <a:rPr lang="pt-PT" sz="2400" b="1" dirty="0" smtClean="0">
                <a:solidFill>
                  <a:srgbClr val="000000"/>
                </a:solidFill>
              </a:rPr>
              <a:t>professor</a:t>
            </a:r>
          </a:p>
          <a:p>
            <a:pPr algn="ctr"/>
            <a:r>
              <a:rPr lang="pt-PT" sz="2000" dirty="0" smtClean="0">
                <a:solidFill>
                  <a:srgbClr val="000000"/>
                </a:solidFill>
              </a:rPr>
              <a:t>47,4</a:t>
            </a:r>
            <a:r>
              <a:rPr lang="pt-PT" sz="2000" dirty="0">
                <a:solidFill>
                  <a:srgbClr val="000000"/>
                </a:solidFill>
              </a:rPr>
              <a:t>% dos professores </a:t>
            </a:r>
            <a:r>
              <a:rPr lang="pt-PT" sz="2000" dirty="0" smtClean="0">
                <a:solidFill>
                  <a:srgbClr val="000000"/>
                </a:solidFill>
              </a:rPr>
              <a:t>indica impor </a:t>
            </a:r>
            <a:r>
              <a:rPr lang="pt-PT" sz="2000" i="1" dirty="0" smtClean="0">
                <a:solidFill>
                  <a:srgbClr val="000000"/>
                </a:solidFill>
              </a:rPr>
              <a:t>com </a:t>
            </a:r>
            <a:r>
              <a:rPr lang="pt-PT" sz="2000" i="1" dirty="0">
                <a:solidFill>
                  <a:srgbClr val="000000"/>
                </a:solidFill>
              </a:rPr>
              <a:t>frequência </a:t>
            </a:r>
            <a:r>
              <a:rPr lang="pt-PT" sz="2000" dirty="0">
                <a:solidFill>
                  <a:srgbClr val="000000"/>
                </a:solidFill>
              </a:rPr>
              <a:t>a sua autoridade</a:t>
            </a:r>
            <a:r>
              <a:rPr lang="pt-PT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251520" y="3647926"/>
            <a:ext cx="8640960" cy="1077218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>
                <a:solidFill>
                  <a:srgbClr val="000000"/>
                </a:solidFill>
              </a:rPr>
              <a:t>Conversar com o aluno no final da </a:t>
            </a:r>
            <a:r>
              <a:rPr lang="pt-PT" sz="2400" b="1" dirty="0" smtClean="0">
                <a:solidFill>
                  <a:srgbClr val="000000"/>
                </a:solidFill>
              </a:rPr>
              <a:t>aula</a:t>
            </a:r>
          </a:p>
          <a:p>
            <a:pPr algn="ctr"/>
            <a:r>
              <a:rPr lang="pt-PT" sz="2000" dirty="0" smtClean="0">
                <a:solidFill>
                  <a:srgbClr val="000000"/>
                </a:solidFill>
              </a:rPr>
              <a:t>45,5</a:t>
            </a:r>
            <a:r>
              <a:rPr lang="pt-PT" sz="2000" dirty="0">
                <a:solidFill>
                  <a:srgbClr val="000000"/>
                </a:solidFill>
              </a:rPr>
              <a:t>% dos </a:t>
            </a:r>
            <a:r>
              <a:rPr lang="pt-PT" sz="2000" dirty="0" smtClean="0">
                <a:solidFill>
                  <a:srgbClr val="000000"/>
                </a:solidFill>
              </a:rPr>
              <a:t>professores refere conversar </a:t>
            </a:r>
            <a:r>
              <a:rPr lang="pt-PT" sz="2000" i="1" dirty="0" smtClean="0">
                <a:solidFill>
                  <a:srgbClr val="000000"/>
                </a:solidFill>
              </a:rPr>
              <a:t>com </a:t>
            </a:r>
            <a:r>
              <a:rPr lang="pt-PT" sz="2000" i="1" dirty="0">
                <a:solidFill>
                  <a:srgbClr val="000000"/>
                </a:solidFill>
              </a:rPr>
              <a:t>frequência</a:t>
            </a:r>
            <a:r>
              <a:rPr lang="pt-PT" sz="2000" dirty="0">
                <a:solidFill>
                  <a:srgbClr val="000000"/>
                </a:solidFill>
              </a:rPr>
              <a:t> com o aluno perturbador, no fim da aula.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395536" y="2636912"/>
            <a:ext cx="828092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buFont typeface="Arial" pitchFamily="34" charset="0"/>
              <a:buChar char="•"/>
            </a:pPr>
            <a:r>
              <a:rPr lang="pt-PT" sz="2000" dirty="0" smtClean="0"/>
              <a:t>Freire </a:t>
            </a:r>
            <a:r>
              <a:rPr lang="pt-PT" sz="2000" dirty="0"/>
              <a:t>(1990</a:t>
            </a:r>
            <a:r>
              <a:rPr lang="pt-PT" sz="2000" dirty="0" smtClean="0"/>
              <a:t>): </a:t>
            </a:r>
            <a:r>
              <a:rPr lang="pt-PT" sz="2000" dirty="0"/>
              <a:t>60% respondeu fazê-lo </a:t>
            </a:r>
            <a:r>
              <a:rPr lang="pt-PT" sz="2000" i="1" dirty="0"/>
              <a:t>raramente</a:t>
            </a:r>
            <a:r>
              <a:rPr lang="pt-PT" sz="2000" dirty="0"/>
              <a:t> e 20% refere </a:t>
            </a:r>
            <a:r>
              <a:rPr lang="pt-PT" sz="2000" i="1" dirty="0"/>
              <a:t>nunca</a:t>
            </a:r>
            <a:r>
              <a:rPr lang="pt-PT" sz="2000" dirty="0"/>
              <a:t> o fazer.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9271452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Quais as estratégias </a:t>
            </a:r>
            <a:r>
              <a:rPr lang="pt-PT" u="sng" dirty="0" smtClean="0"/>
              <a:t>menos</a:t>
            </a:r>
            <a:r>
              <a:rPr lang="pt-PT" dirty="0" smtClean="0"/>
              <a:t> utilizadas?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51520" y="2708920"/>
            <a:ext cx="8640960" cy="2044824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pt-PT" dirty="0" smtClean="0"/>
              <a:t>Monteiro </a:t>
            </a:r>
            <a:r>
              <a:rPr lang="pt-PT" dirty="0"/>
              <a:t>(2009</a:t>
            </a:r>
            <a:r>
              <a:rPr lang="pt-PT" dirty="0" smtClean="0"/>
              <a:t>): não </a:t>
            </a:r>
            <a:r>
              <a:rPr lang="pt-PT" dirty="0"/>
              <a:t>é expulsando o aluno da </a:t>
            </a:r>
            <a:r>
              <a:rPr lang="pt-PT" dirty="0" smtClean="0"/>
              <a:t>aula </a:t>
            </a:r>
            <a:r>
              <a:rPr lang="pt-PT" dirty="0"/>
              <a:t>que conseguimos alterar o seu comportamento, sendo mais importante uma boa conversa, uma advertência, uma chamada de atenção e/ou uma correção eficaz do comportamento do </a:t>
            </a:r>
            <a:r>
              <a:rPr lang="pt-PT" dirty="0" smtClean="0"/>
              <a:t>aluno.</a:t>
            </a:r>
          </a:p>
          <a:p>
            <a:pPr lvl="1"/>
            <a:endParaRPr lang="pt-PT" sz="1500" dirty="0" smtClean="0"/>
          </a:p>
          <a:p>
            <a:pPr lvl="1"/>
            <a:r>
              <a:rPr lang="pt-PT" dirty="0" smtClean="0"/>
              <a:t>Freire </a:t>
            </a:r>
            <a:r>
              <a:rPr lang="pt-PT" dirty="0"/>
              <a:t>(1990</a:t>
            </a:r>
            <a:r>
              <a:rPr lang="pt-PT" dirty="0" smtClean="0"/>
              <a:t>): 100</a:t>
            </a:r>
            <a:r>
              <a:rPr lang="pt-PT" dirty="0"/>
              <a:t>% responde que </a:t>
            </a:r>
            <a:r>
              <a:rPr lang="pt-PT" i="1" dirty="0"/>
              <a:t>raramente</a:t>
            </a:r>
            <a:r>
              <a:rPr lang="pt-PT" dirty="0"/>
              <a:t> manda um aluno perturbador </a:t>
            </a:r>
            <a:r>
              <a:rPr lang="pt-PT" dirty="0" smtClean="0"/>
              <a:t>sair. 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943708" y="0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chemeClr val="bg1"/>
                </a:solidFill>
              </a:rPr>
              <a:t>Escola Básica 2,3 Eugénio dos Santos</a:t>
            </a:r>
            <a:endParaRPr lang="pt-PT" sz="2000" b="1" dirty="0">
              <a:solidFill>
                <a:schemeClr val="bg1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51520" y="1484784"/>
            <a:ext cx="8640960" cy="1077218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>
                <a:solidFill>
                  <a:srgbClr val="000000"/>
                </a:solidFill>
              </a:rPr>
              <a:t>Dar ordem de saída da aula</a:t>
            </a:r>
          </a:p>
          <a:p>
            <a:pPr marL="0" lvl="1" algn="ctr"/>
            <a:r>
              <a:rPr lang="pt-PT" sz="2000" dirty="0" smtClean="0">
                <a:solidFill>
                  <a:srgbClr val="000000"/>
                </a:solidFill>
              </a:rPr>
              <a:t>31,8% dos professores responde </a:t>
            </a:r>
            <a:r>
              <a:rPr lang="pt-PT" sz="2000" i="1" dirty="0" smtClean="0">
                <a:solidFill>
                  <a:srgbClr val="000000"/>
                </a:solidFill>
              </a:rPr>
              <a:t>nunca</a:t>
            </a:r>
            <a:r>
              <a:rPr lang="pt-PT" sz="2000" dirty="0" smtClean="0">
                <a:solidFill>
                  <a:srgbClr val="000000"/>
                </a:solidFill>
              </a:rPr>
              <a:t> e 63,6% responde que </a:t>
            </a:r>
            <a:r>
              <a:rPr lang="pt-PT" sz="2000" i="1" dirty="0" smtClean="0">
                <a:solidFill>
                  <a:srgbClr val="000000"/>
                </a:solidFill>
              </a:rPr>
              <a:t>algumas vezes</a:t>
            </a:r>
            <a:r>
              <a:rPr lang="pt-PT" sz="2000" dirty="0" smtClean="0">
                <a:solidFill>
                  <a:srgbClr val="000000"/>
                </a:solidFill>
              </a:rPr>
              <a:t> dão </a:t>
            </a:r>
            <a:r>
              <a:rPr lang="pt-PT" sz="2000" dirty="0">
                <a:solidFill>
                  <a:srgbClr val="000000"/>
                </a:solidFill>
              </a:rPr>
              <a:t>ordem de saída</a:t>
            </a:r>
            <a:r>
              <a:rPr lang="pt-PT" sz="2000" dirty="0" smtClean="0">
                <a:solidFill>
                  <a:srgbClr val="000000"/>
                </a:solidFill>
              </a:rPr>
              <a:t>.</a:t>
            </a:r>
            <a:endParaRPr lang="pt-PT" sz="2000" dirty="0">
              <a:solidFill>
                <a:srgbClr val="000000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07504" y="5805264"/>
            <a:ext cx="9036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pt-PT" sz="2000" dirty="0" smtClean="0"/>
              <a:t>Freire </a:t>
            </a:r>
            <a:r>
              <a:rPr lang="pt-PT" sz="2000" dirty="0"/>
              <a:t>(1990</a:t>
            </a:r>
            <a:r>
              <a:rPr lang="pt-PT" sz="2000" dirty="0" smtClean="0"/>
              <a:t>): os professores </a:t>
            </a:r>
            <a:r>
              <a:rPr lang="pt-PT" sz="2000" i="1" dirty="0"/>
              <a:t>nunca</a:t>
            </a:r>
            <a:r>
              <a:rPr lang="pt-PT" sz="2000" dirty="0"/>
              <a:t> </a:t>
            </a:r>
            <a:r>
              <a:rPr lang="pt-PT" sz="2000" dirty="0" smtClean="0"/>
              <a:t>(50%) ou </a:t>
            </a:r>
            <a:r>
              <a:rPr lang="pt-PT" sz="2000" i="1" dirty="0" smtClean="0"/>
              <a:t>raramente </a:t>
            </a:r>
            <a:r>
              <a:rPr lang="pt-PT" sz="2000" dirty="0" smtClean="0"/>
              <a:t>(30%) baixam </a:t>
            </a:r>
            <a:r>
              <a:rPr lang="pt-PT" sz="2000" dirty="0"/>
              <a:t>a nota</a:t>
            </a:r>
            <a:r>
              <a:rPr lang="pt-PT" sz="2000" dirty="0" smtClean="0"/>
              <a:t>.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251520" y="4869160"/>
            <a:ext cx="8640960" cy="769441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>
                <a:solidFill>
                  <a:srgbClr val="000000"/>
                </a:solidFill>
              </a:rPr>
              <a:t>Baixar a nota por se portarem mal</a:t>
            </a:r>
          </a:p>
          <a:p>
            <a:pPr lvl="1"/>
            <a:r>
              <a:rPr lang="pt-PT" sz="2000" dirty="0">
                <a:solidFill>
                  <a:srgbClr val="000000"/>
                </a:solidFill>
              </a:rPr>
              <a:t>36,8% diz </a:t>
            </a:r>
            <a:r>
              <a:rPr lang="pt-PT" sz="2000" i="1" dirty="0">
                <a:solidFill>
                  <a:srgbClr val="000000"/>
                </a:solidFill>
              </a:rPr>
              <a:t>nunca </a:t>
            </a:r>
            <a:r>
              <a:rPr lang="pt-PT" sz="2000" dirty="0">
                <a:solidFill>
                  <a:srgbClr val="000000"/>
                </a:solidFill>
              </a:rPr>
              <a:t>o fazer e 52,6% diz fazê-lo </a:t>
            </a:r>
            <a:r>
              <a:rPr lang="pt-PT" sz="2000" i="1" dirty="0">
                <a:solidFill>
                  <a:srgbClr val="000000"/>
                </a:solidFill>
              </a:rPr>
              <a:t>algumas vezes</a:t>
            </a:r>
            <a:r>
              <a:rPr lang="pt-PT" sz="2000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883348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990600"/>
          </a:xfrm>
        </p:spPr>
        <p:txBody>
          <a:bodyPr/>
          <a:lstStyle/>
          <a:p>
            <a:pPr algn="ctr"/>
            <a:r>
              <a:rPr lang="pt-PT" dirty="0" smtClean="0"/>
              <a:t>Questões de Reflexão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13247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PT" sz="3600" dirty="0" smtClean="0"/>
              <a:t>Deve o professor agir sempre perante comportamentos de indisciplina?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943708" y="0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chemeClr val="bg1"/>
                </a:solidFill>
              </a:rPr>
              <a:t>Escola Básica 2,3 Eugénio dos Santos</a:t>
            </a:r>
            <a:endParaRPr lang="pt-PT" sz="2000" b="1" dirty="0">
              <a:solidFill>
                <a:schemeClr val="bg1"/>
              </a:solidFill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446856" y="4408512"/>
            <a:ext cx="8229600" cy="1324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pt-PT" sz="3600" dirty="0" smtClean="0"/>
              <a:t>Quando atuar perante estes comportamentos?</a:t>
            </a:r>
          </a:p>
        </p:txBody>
      </p:sp>
    </p:spTree>
    <p:extLst>
      <p:ext uri="{BB962C8B-B14F-4D97-AF65-F5344CB8AC3E}">
        <p14:creationId xmlns:p14="http://schemas.microsoft.com/office/powerpoint/2010/main" xmlns="" val="376210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533400"/>
            <a:ext cx="8219256" cy="990600"/>
          </a:xfrm>
        </p:spPr>
        <p:txBody>
          <a:bodyPr>
            <a:normAutofit/>
          </a:bodyPr>
          <a:lstStyle/>
          <a:p>
            <a:r>
              <a:rPr lang="pt-PT" sz="3600" dirty="0" smtClean="0"/>
              <a:t>Conclusões</a:t>
            </a:r>
            <a:endParaRPr lang="pt-PT" sz="36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25760" y="1556792"/>
            <a:ext cx="8892480" cy="2304256"/>
          </a:xfrm>
          <a:ln w="28575">
            <a:solidFill>
              <a:srgbClr val="00B0F0"/>
            </a:solidFill>
          </a:ln>
        </p:spPr>
        <p:txBody>
          <a:bodyPr>
            <a:normAutofit/>
          </a:bodyPr>
          <a:lstStyle/>
          <a:p>
            <a:r>
              <a:rPr lang="pt-PT" dirty="0" smtClean="0"/>
              <a:t>Os professores têm uma perceção idêntica quanto à gravidade dos comportamentos dos alunos.</a:t>
            </a:r>
          </a:p>
          <a:p>
            <a:endParaRPr lang="pt-PT" sz="1400" dirty="0" smtClean="0"/>
          </a:p>
          <a:p>
            <a:r>
              <a:rPr lang="pt-PT" dirty="0" smtClean="0"/>
              <a:t>Os comportamentos mais graves são os que colocam ou ameaçam colocar em causa a integridade do professor ou aluno.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943708" y="0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chemeClr val="bg1"/>
                </a:solidFill>
              </a:rPr>
              <a:t>Escola Básica 2,3 Eugénio dos Santos</a:t>
            </a:r>
            <a:endParaRPr lang="pt-PT" sz="2000" b="1" dirty="0">
              <a:solidFill>
                <a:schemeClr val="bg1"/>
              </a:solidFill>
            </a:endParaRPr>
          </a:p>
        </p:txBody>
      </p:sp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125760" y="4221088"/>
            <a:ext cx="8892480" cy="1944216"/>
          </a:xfrm>
          <a:prstGeom prst="rect">
            <a:avLst/>
          </a:prstGeom>
          <a:ln w="28575">
            <a:solidFill>
              <a:srgbClr val="FF660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182880" lvl="0" indent="-18288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pt-PT" sz="2400" dirty="0" smtClean="0"/>
              <a:t>Todos os professores referem estabelecer regras, como forma de prevenção de comportamentos indisciplinados.</a:t>
            </a:r>
          </a:p>
          <a:p>
            <a:pPr marL="182880" lvl="0" indent="-18288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endParaRPr lang="pt-PT" sz="1400" dirty="0" smtClean="0"/>
          </a:p>
          <a:p>
            <a:pPr marL="182880" lvl="0" indent="-18288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pt-PT" sz="2400" dirty="0" smtClean="0"/>
              <a:t>Outras estratégias mais utilizadas passam por elogiar o comportamento do aluno e adverti-lo no momento da infração.</a:t>
            </a:r>
            <a:endParaRPr lang="pt-PT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dirty="0" smtClean="0"/>
              <a:t>Metodologia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693875"/>
          </a:xfrm>
        </p:spPr>
        <p:txBody>
          <a:bodyPr>
            <a:noAutofit/>
          </a:bodyPr>
          <a:lstStyle/>
          <a:p>
            <a:r>
              <a:rPr lang="pt-PT" sz="2800" dirty="0" smtClean="0"/>
              <a:t> </a:t>
            </a:r>
            <a:r>
              <a:rPr lang="pt-PT" sz="2800" b="1" u="sng" dirty="0" smtClean="0"/>
              <a:t>Questões de partida:</a:t>
            </a:r>
          </a:p>
          <a:p>
            <a:pPr marL="0" indent="0">
              <a:buNone/>
            </a:pPr>
            <a:r>
              <a:rPr lang="pt-PT" sz="2800" dirty="0" smtClean="0"/>
              <a:t>		</a:t>
            </a:r>
            <a:endParaRPr lang="pt-PT" sz="2800" dirty="0"/>
          </a:p>
        </p:txBody>
      </p:sp>
      <p:sp>
        <p:nvSpPr>
          <p:cNvPr id="5" name="Rectângulo 4"/>
          <p:cNvSpPr/>
          <p:nvPr/>
        </p:nvSpPr>
        <p:spPr>
          <a:xfrm>
            <a:off x="395536" y="2204864"/>
            <a:ext cx="8352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pt-PT" sz="2800" dirty="0" smtClean="0">
                <a:solidFill>
                  <a:prstClr val="black"/>
                </a:solidFill>
              </a:rPr>
              <a:t>O que é que os professores consideram ser um comportamento indisciplinado do aluno em contexto de aula?</a:t>
            </a:r>
            <a:endParaRPr lang="pt-PT" sz="2800" dirty="0">
              <a:solidFill>
                <a:prstClr val="black"/>
              </a:solidFill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547936" y="4636293"/>
            <a:ext cx="8352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pt-PT" sz="2800" dirty="0" smtClean="0">
                <a:solidFill>
                  <a:prstClr val="black"/>
                </a:solidFill>
              </a:rPr>
              <a:t>Que </a:t>
            </a:r>
            <a:r>
              <a:rPr lang="pt-PT" sz="2800" dirty="0">
                <a:solidFill>
                  <a:prstClr val="black"/>
                </a:solidFill>
              </a:rPr>
              <a:t>estratégias os professores referem utilizar, em contexto de aula, para a construção de um ambiente de disciplina?</a:t>
            </a:r>
          </a:p>
        </p:txBody>
      </p:sp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457200" y="1556792"/>
            <a:ext cx="8229600" cy="2130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800" dirty="0" smtClean="0"/>
              <a:t> </a:t>
            </a:r>
            <a:r>
              <a:rPr lang="pt-PT" sz="2800" b="1" u="sng" dirty="0" smtClean="0"/>
              <a:t>Amostra:</a:t>
            </a:r>
          </a:p>
          <a:p>
            <a:pPr marL="0" indent="0">
              <a:buNone/>
            </a:pPr>
            <a:endParaRPr lang="pt-PT" sz="2800" b="1" u="sng" dirty="0" smtClean="0"/>
          </a:p>
          <a:p>
            <a:pPr marL="0" indent="0">
              <a:buNone/>
            </a:pPr>
            <a:r>
              <a:rPr lang="pt-PT" sz="2800" dirty="0" smtClean="0"/>
              <a:t>	- 24 professores do departamento </a:t>
            </a:r>
            <a:r>
              <a:rPr lang="pt-PT" sz="2800" dirty="0"/>
              <a:t>de expressões da Escola Básica 2,3 Eugénio dos Santos</a:t>
            </a:r>
            <a:r>
              <a:rPr lang="pt-PT" sz="2800" dirty="0" smtClean="0"/>
              <a:t>		</a:t>
            </a:r>
            <a:endParaRPr lang="pt-PT" sz="2800" dirty="0"/>
          </a:p>
        </p:txBody>
      </p:sp>
      <p:sp>
        <p:nvSpPr>
          <p:cNvPr id="9" name="Marcador de Posição de Conteúdo 2"/>
          <p:cNvSpPr txBox="1">
            <a:spLocks/>
          </p:cNvSpPr>
          <p:nvPr/>
        </p:nvSpPr>
        <p:spPr>
          <a:xfrm>
            <a:off x="457200" y="4248045"/>
            <a:ext cx="8229600" cy="19172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800" dirty="0" smtClean="0"/>
              <a:t> </a:t>
            </a:r>
            <a:r>
              <a:rPr lang="pt-PT" sz="2800" b="1" u="sng" dirty="0" smtClean="0"/>
              <a:t>Instrumento de recolha de dados:</a:t>
            </a:r>
          </a:p>
          <a:p>
            <a:endParaRPr lang="pt-PT" sz="2800" b="1" u="sng" dirty="0" smtClean="0"/>
          </a:p>
          <a:p>
            <a:pPr marL="0" indent="0">
              <a:buFont typeface="Arial" pitchFamily="34" charset="0"/>
              <a:buNone/>
            </a:pPr>
            <a:r>
              <a:rPr lang="pt-PT" sz="2800" dirty="0"/>
              <a:t>	</a:t>
            </a:r>
            <a:r>
              <a:rPr lang="pt-PT" sz="2800" dirty="0" smtClean="0"/>
              <a:t>- Inquérito por questionário, com questões abertas e fechadas	</a:t>
            </a:r>
            <a:endParaRPr lang="pt-PT" sz="2800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1943708" y="0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chemeClr val="bg1"/>
                </a:solidFill>
              </a:rPr>
              <a:t>Escola Básica 2,3 Eugénio dos Santos</a:t>
            </a:r>
            <a:endParaRPr lang="pt-PT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21146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5" grpId="0"/>
      <p:bldP spid="5" grpId="1"/>
      <p:bldP spid="7" grpId="0"/>
      <p:bldP spid="7" grpId="1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467544" y="533400"/>
            <a:ext cx="8219256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600" dirty="0" smtClean="0"/>
              <a:t>Questões de reflexão</a:t>
            </a:r>
            <a:endParaRPr lang="pt-PT" sz="36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1943708" y="0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chemeClr val="bg1"/>
                </a:solidFill>
              </a:rPr>
              <a:t>Escola Básica 2,3 Eugénio dos Santos</a:t>
            </a:r>
            <a:endParaRPr lang="pt-PT" sz="2000" b="1" dirty="0">
              <a:solidFill>
                <a:schemeClr val="bg1"/>
              </a:solidFill>
            </a:endParaRPr>
          </a:p>
        </p:txBody>
      </p:sp>
      <p:sp>
        <p:nvSpPr>
          <p:cNvPr id="6" name="Marcador de Posição de Conteúdo 2"/>
          <p:cNvSpPr>
            <a:spLocks noGrp="1"/>
          </p:cNvSpPr>
          <p:nvPr>
            <p:ph idx="1"/>
          </p:nvPr>
        </p:nvSpPr>
        <p:spPr>
          <a:xfrm>
            <a:off x="14808" y="1340768"/>
            <a:ext cx="9129192" cy="8640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PT" dirty="0" smtClean="0"/>
              <a:t>Por que motivo os alunos adotam comportamentos de indisciplina?</a:t>
            </a:r>
            <a:endParaRPr lang="pt-PT" dirty="0"/>
          </a:p>
        </p:txBody>
      </p:sp>
      <p:sp>
        <p:nvSpPr>
          <p:cNvPr id="7" name="Marcador de Posição de Conteúdo 2"/>
          <p:cNvSpPr txBox="1">
            <a:spLocks/>
          </p:cNvSpPr>
          <p:nvPr/>
        </p:nvSpPr>
        <p:spPr>
          <a:xfrm>
            <a:off x="0" y="2204864"/>
            <a:ext cx="9144000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pt-PT" dirty="0" smtClean="0"/>
              <a:t>Porque será que os professores não consideram ter a mesma responsabilidade perante a (in)disciplina? O que os leva a pensar isso?</a:t>
            </a:r>
            <a:endParaRPr lang="pt-PT" dirty="0"/>
          </a:p>
        </p:txBody>
      </p:sp>
      <p:sp>
        <p:nvSpPr>
          <p:cNvPr id="8" name="Rectângulo 7"/>
          <p:cNvSpPr/>
          <p:nvPr/>
        </p:nvSpPr>
        <p:spPr>
          <a:xfrm>
            <a:off x="-36512" y="3501008"/>
            <a:ext cx="9180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2400" dirty="0"/>
              <a:t>Qual deve ser o papel do aluno no estabelecimento das regras?</a:t>
            </a:r>
          </a:p>
        </p:txBody>
      </p:sp>
      <p:sp>
        <p:nvSpPr>
          <p:cNvPr id="9" name="Rectângulo 8"/>
          <p:cNvSpPr/>
          <p:nvPr/>
        </p:nvSpPr>
        <p:spPr>
          <a:xfrm>
            <a:off x="0" y="422108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2400" dirty="0"/>
              <a:t>Como gerir o elogio aos comportamentos adequados?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38973" y="4921072"/>
            <a:ext cx="91050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2400" dirty="0"/>
              <a:t>Deve o professor agir sempre perante comportamentos de indisciplina?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-36512" y="5919663"/>
            <a:ext cx="9180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2400" dirty="0"/>
              <a:t>Quando atuar perante estes comportamentos?</a:t>
            </a:r>
          </a:p>
        </p:txBody>
      </p:sp>
    </p:spTree>
    <p:extLst>
      <p:ext uri="{BB962C8B-B14F-4D97-AF65-F5344CB8AC3E}">
        <p14:creationId xmlns:p14="http://schemas.microsoft.com/office/powerpoint/2010/main" xmlns="" val="2528366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125216"/>
            <a:ext cx="8229600" cy="2607568"/>
          </a:xfrm>
          <a:prstGeom prst="roundRect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pt-PT" b="1" dirty="0" smtClean="0"/>
              <a:t>Comportamentos Indisciplinados</a:t>
            </a:r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1943708" y="0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chemeClr val="bg1"/>
                </a:solidFill>
              </a:rPr>
              <a:t>Escola Básica 2,3 Eugénio dos Santos</a:t>
            </a:r>
            <a:endParaRPr lang="pt-PT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5984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dirty="0" smtClean="0"/>
              <a:t>Quais os comportamentos </a:t>
            </a:r>
            <a:r>
              <a:rPr lang="pt-PT" sz="3600" u="sng" dirty="0" smtClean="0"/>
              <a:t>mais</a:t>
            </a:r>
            <a:r>
              <a:rPr lang="pt-PT" sz="3600" dirty="0" smtClean="0"/>
              <a:t> graves?</a:t>
            </a:r>
            <a:endParaRPr lang="pt-PT" dirty="0"/>
          </a:p>
        </p:txBody>
      </p:sp>
      <p:sp>
        <p:nvSpPr>
          <p:cNvPr id="8" name="CaixaDeTexto 7"/>
          <p:cNvSpPr txBox="1"/>
          <p:nvPr/>
        </p:nvSpPr>
        <p:spPr>
          <a:xfrm>
            <a:off x="2411760" y="1772816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i="1" u="sng" dirty="0" smtClean="0"/>
              <a:t>MUITO GRAVES</a:t>
            </a:r>
            <a:endParaRPr lang="pt-PT" sz="3200" i="1" u="sng" dirty="0"/>
          </a:p>
        </p:txBody>
      </p:sp>
      <p:sp>
        <p:nvSpPr>
          <p:cNvPr id="10" name="CaixaDeTexto 9"/>
          <p:cNvSpPr txBox="1"/>
          <p:nvPr/>
        </p:nvSpPr>
        <p:spPr>
          <a:xfrm>
            <a:off x="539552" y="2708920"/>
            <a:ext cx="8064896" cy="954107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2800" dirty="0" smtClean="0"/>
              <a:t>Colocam ou ameaçam colocar em risco a integridade física do professor e dos alunos.</a:t>
            </a:r>
            <a:endParaRPr lang="pt-PT" sz="2800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541534" y="4581128"/>
            <a:ext cx="8064896" cy="1231106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2000" dirty="0" smtClean="0"/>
              <a:t>Exemplos:</a:t>
            </a:r>
          </a:p>
          <a:p>
            <a:pPr marL="342900" indent="-342900" algn="ctr">
              <a:buFontTx/>
              <a:buChar char="-"/>
            </a:pPr>
            <a:r>
              <a:rPr lang="pt-PT" b="1" dirty="0" smtClean="0"/>
              <a:t>agredir </a:t>
            </a:r>
            <a:r>
              <a:rPr lang="pt-PT" b="1" dirty="0"/>
              <a:t>fisicamente o professor </a:t>
            </a:r>
            <a:r>
              <a:rPr lang="pt-PT" dirty="0"/>
              <a:t>(100</a:t>
            </a:r>
            <a:r>
              <a:rPr lang="pt-PT" dirty="0" smtClean="0"/>
              <a:t>%);</a:t>
            </a:r>
          </a:p>
          <a:p>
            <a:pPr marL="342900" indent="-342900" algn="ctr">
              <a:buFontTx/>
              <a:buChar char="-"/>
            </a:pPr>
            <a:r>
              <a:rPr lang="pt-PT" b="1" dirty="0"/>
              <a:t>a</a:t>
            </a:r>
            <a:r>
              <a:rPr lang="pt-PT" b="1" dirty="0" smtClean="0"/>
              <a:t>meaçar e insultar </a:t>
            </a:r>
            <a:r>
              <a:rPr lang="pt-PT" b="1" dirty="0"/>
              <a:t>o professor </a:t>
            </a:r>
            <a:r>
              <a:rPr lang="pt-PT" dirty="0"/>
              <a:t>(95,8</a:t>
            </a:r>
            <a:r>
              <a:rPr lang="pt-PT" dirty="0" smtClean="0"/>
              <a:t>%);</a:t>
            </a:r>
          </a:p>
          <a:p>
            <a:pPr marL="342900" indent="-342900" algn="ctr">
              <a:buFontTx/>
              <a:buChar char="-"/>
            </a:pPr>
            <a:r>
              <a:rPr lang="pt-PT" b="1" dirty="0" smtClean="0"/>
              <a:t>magoar </a:t>
            </a:r>
            <a:r>
              <a:rPr lang="pt-PT" b="1" dirty="0"/>
              <a:t>propositadamente um colega com um objeto </a:t>
            </a:r>
            <a:r>
              <a:rPr lang="pt-PT" dirty="0"/>
              <a:t>(91,7</a:t>
            </a:r>
            <a:r>
              <a:rPr lang="pt-PT" dirty="0" smtClean="0"/>
              <a:t>%).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541534" y="4365104"/>
            <a:ext cx="8064896" cy="1631216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pt-PT" sz="2000" dirty="0" smtClean="0"/>
              <a:t>- Monteiro (2009): </a:t>
            </a:r>
            <a:r>
              <a:rPr lang="pt-PT" sz="2000" dirty="0"/>
              <a:t>disfuncionamento das relações formais e informais entre os alunos e em problemas de relação </a:t>
            </a:r>
            <a:r>
              <a:rPr lang="pt-PT" sz="2000" dirty="0" smtClean="0"/>
              <a:t>professor-aluno;</a:t>
            </a:r>
          </a:p>
          <a:p>
            <a:pPr algn="just"/>
            <a:endParaRPr lang="pt-PT" sz="2000" dirty="0"/>
          </a:p>
          <a:p>
            <a:pPr algn="just"/>
            <a:r>
              <a:rPr lang="pt-PT" sz="2000" dirty="0" smtClean="0"/>
              <a:t>- </a:t>
            </a:r>
            <a:r>
              <a:rPr lang="pt-PT" sz="2000" dirty="0" err="1" smtClean="0"/>
              <a:t>Cloes</a:t>
            </a:r>
            <a:r>
              <a:rPr lang="pt-PT" sz="2000" dirty="0" smtClean="0"/>
              <a:t> </a:t>
            </a:r>
            <a:r>
              <a:rPr lang="pt-PT" sz="2000" dirty="0" err="1" smtClean="0"/>
              <a:t>et</a:t>
            </a:r>
            <a:r>
              <a:rPr lang="pt-PT" sz="2000" dirty="0" smtClean="0"/>
              <a:t> al (</a:t>
            </a:r>
            <a:r>
              <a:rPr lang="pt-PT" sz="2000" dirty="0"/>
              <a:t>1998, </a:t>
            </a:r>
            <a:r>
              <a:rPr lang="pt-PT" sz="2000" dirty="0" err="1"/>
              <a:t>cit</a:t>
            </a:r>
            <a:r>
              <a:rPr lang="pt-PT" sz="2000" dirty="0"/>
              <a:t> in Oliveira, 2001</a:t>
            </a:r>
            <a:r>
              <a:rPr lang="pt-PT" sz="2000" dirty="0" smtClean="0"/>
              <a:t>): </a:t>
            </a:r>
            <a:r>
              <a:rPr lang="pt-PT" sz="2000" dirty="0"/>
              <a:t>dimensão em relação ao professor e na dimensão em relação aos </a:t>
            </a:r>
            <a:r>
              <a:rPr lang="pt-PT" sz="2000" dirty="0" smtClean="0"/>
              <a:t>colegas.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1943708" y="0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chemeClr val="bg1"/>
                </a:solidFill>
              </a:rPr>
              <a:t>Escola Básica 2,3 Eugénio dos Santos</a:t>
            </a:r>
            <a:endParaRPr lang="pt-PT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76152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5" grpId="0" animBg="1"/>
      <p:bldP spid="15" grpId="1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dirty="0"/>
              <a:t>Quais os comportamentos </a:t>
            </a:r>
            <a:r>
              <a:rPr lang="pt-PT" sz="3600" u="sng" dirty="0"/>
              <a:t>mais</a:t>
            </a:r>
            <a:r>
              <a:rPr lang="pt-PT" sz="3600" dirty="0"/>
              <a:t> graves?</a:t>
            </a:r>
            <a:endParaRPr lang="pt-PT" dirty="0"/>
          </a:p>
        </p:txBody>
      </p:sp>
      <p:sp>
        <p:nvSpPr>
          <p:cNvPr id="8" name="CaixaDeTexto 7"/>
          <p:cNvSpPr txBox="1"/>
          <p:nvPr/>
        </p:nvSpPr>
        <p:spPr>
          <a:xfrm>
            <a:off x="2411760" y="1700808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i="1" u="sng" dirty="0" smtClean="0"/>
              <a:t>GRAVES</a:t>
            </a:r>
            <a:endParaRPr lang="pt-PT" sz="3200" i="1" u="sng" dirty="0"/>
          </a:p>
        </p:txBody>
      </p:sp>
      <p:sp>
        <p:nvSpPr>
          <p:cNvPr id="10" name="CaixaDeTexto 9"/>
          <p:cNvSpPr txBox="1"/>
          <p:nvPr/>
        </p:nvSpPr>
        <p:spPr>
          <a:xfrm>
            <a:off x="539552" y="2708920"/>
            <a:ext cx="8064896" cy="954107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2800" dirty="0"/>
              <a:t>T</a:t>
            </a:r>
            <a:r>
              <a:rPr lang="pt-PT" sz="2800" dirty="0" smtClean="0"/>
              <a:t>endem </a:t>
            </a:r>
            <a:r>
              <a:rPr lang="pt-PT" sz="2800" dirty="0"/>
              <a:t>a perturbar o bom funcionamento da aula propriamente </a:t>
            </a:r>
            <a:r>
              <a:rPr lang="pt-PT" sz="2800" dirty="0" smtClean="0"/>
              <a:t>dita.</a:t>
            </a:r>
            <a:endParaRPr lang="pt-PT" sz="2800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539552" y="4298320"/>
            <a:ext cx="8064896" cy="1938992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2000" dirty="0" smtClean="0"/>
              <a:t>Exemplos:</a:t>
            </a:r>
          </a:p>
          <a:p>
            <a:pPr marL="342900" indent="-342900" algn="ctr">
              <a:buFontTx/>
              <a:buChar char="-"/>
            </a:pPr>
            <a:r>
              <a:rPr lang="pt-PT" sz="2000" b="1" dirty="0" smtClean="0"/>
              <a:t>fazer </a:t>
            </a:r>
            <a:r>
              <a:rPr lang="pt-PT" sz="2000" b="1" dirty="0"/>
              <a:t>barulho </a:t>
            </a:r>
            <a:r>
              <a:rPr lang="pt-PT" sz="2000" b="1" dirty="0" smtClean="0"/>
              <a:t>quando </a:t>
            </a:r>
            <a:r>
              <a:rPr lang="pt-PT" sz="2000" b="1" dirty="0"/>
              <a:t>se pretende silêncio </a:t>
            </a:r>
            <a:r>
              <a:rPr lang="pt-PT" sz="2000" dirty="0"/>
              <a:t>(87,5</a:t>
            </a:r>
            <a:r>
              <a:rPr lang="pt-PT" sz="2000" dirty="0" smtClean="0"/>
              <a:t>%);</a:t>
            </a:r>
          </a:p>
          <a:p>
            <a:pPr marL="342900" indent="-342900" algn="ctr">
              <a:buFontTx/>
              <a:buChar char="-"/>
            </a:pPr>
            <a:r>
              <a:rPr lang="pt-PT" sz="2000" b="1" dirty="0" smtClean="0"/>
              <a:t>chegar </a:t>
            </a:r>
            <a:r>
              <a:rPr lang="pt-PT" sz="2000" b="1" dirty="0"/>
              <a:t>atrasado às aulas </a:t>
            </a:r>
            <a:r>
              <a:rPr lang="pt-PT" sz="2000" dirty="0"/>
              <a:t>(87,5</a:t>
            </a:r>
            <a:r>
              <a:rPr lang="pt-PT" sz="2000" dirty="0" smtClean="0"/>
              <a:t>%);</a:t>
            </a:r>
          </a:p>
          <a:p>
            <a:pPr marL="342900" indent="-342900" algn="ctr">
              <a:buFontTx/>
              <a:buChar char="-"/>
            </a:pPr>
            <a:r>
              <a:rPr lang="pt-PT" sz="2000" b="1" dirty="0" smtClean="0"/>
              <a:t>estar irrequieto </a:t>
            </a:r>
            <a:r>
              <a:rPr lang="pt-PT" sz="2000" dirty="0"/>
              <a:t>(83,3</a:t>
            </a:r>
            <a:r>
              <a:rPr lang="pt-PT" sz="2000" dirty="0" smtClean="0"/>
              <a:t>%);</a:t>
            </a:r>
          </a:p>
          <a:p>
            <a:pPr marL="342900" indent="-342900" algn="ctr">
              <a:buFontTx/>
              <a:buChar char="-"/>
            </a:pPr>
            <a:r>
              <a:rPr lang="pt-PT" sz="2000" b="1" dirty="0" smtClean="0"/>
              <a:t>estudar </a:t>
            </a:r>
            <a:r>
              <a:rPr lang="pt-PT" sz="2000" b="1" dirty="0"/>
              <a:t>para outra disciplina </a:t>
            </a:r>
            <a:r>
              <a:rPr lang="pt-PT" sz="2000" dirty="0"/>
              <a:t>(83,3</a:t>
            </a:r>
            <a:r>
              <a:rPr lang="pt-PT" sz="2000" dirty="0" smtClean="0"/>
              <a:t>%); </a:t>
            </a:r>
          </a:p>
          <a:p>
            <a:pPr marL="342900" indent="-342900" algn="ctr">
              <a:buFontTx/>
              <a:buChar char="-"/>
            </a:pPr>
            <a:r>
              <a:rPr lang="pt-PT" sz="2000" b="1" dirty="0" smtClean="0"/>
              <a:t>entrar </a:t>
            </a:r>
            <a:r>
              <a:rPr lang="pt-PT" sz="2000" b="1" dirty="0"/>
              <a:t>na aula sem pedir autorização </a:t>
            </a:r>
            <a:r>
              <a:rPr lang="pt-PT" sz="2000" dirty="0"/>
              <a:t>(83,3%)</a:t>
            </a:r>
            <a:endParaRPr lang="pt-PT" sz="2000" dirty="0" smtClean="0"/>
          </a:p>
        </p:txBody>
      </p:sp>
      <p:sp>
        <p:nvSpPr>
          <p:cNvPr id="16" name="CaixaDeTexto 15"/>
          <p:cNvSpPr txBox="1"/>
          <p:nvPr/>
        </p:nvSpPr>
        <p:spPr>
          <a:xfrm>
            <a:off x="539552" y="4606096"/>
            <a:ext cx="8064896" cy="1631216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pt-PT" sz="2000" dirty="0" smtClean="0"/>
              <a:t>- Monteiro (2009): </a:t>
            </a:r>
            <a:r>
              <a:rPr lang="pt-PT" sz="2000" dirty="0"/>
              <a:t>desvio às regras de trabalho em contexto da sala de aula</a:t>
            </a:r>
            <a:r>
              <a:rPr lang="pt-PT" sz="2000" dirty="0" smtClean="0"/>
              <a:t>;</a:t>
            </a:r>
          </a:p>
          <a:p>
            <a:pPr algn="just"/>
            <a:endParaRPr lang="pt-PT" sz="2000" dirty="0"/>
          </a:p>
          <a:p>
            <a:pPr algn="just"/>
            <a:r>
              <a:rPr lang="pt-PT" sz="2000" dirty="0" smtClean="0"/>
              <a:t>- </a:t>
            </a:r>
            <a:r>
              <a:rPr lang="pt-PT" sz="2000" dirty="0" err="1" smtClean="0"/>
              <a:t>Cloes</a:t>
            </a:r>
            <a:r>
              <a:rPr lang="pt-PT" sz="2000" dirty="0" smtClean="0"/>
              <a:t> </a:t>
            </a:r>
            <a:r>
              <a:rPr lang="pt-PT" sz="2000" dirty="0" err="1" smtClean="0"/>
              <a:t>et</a:t>
            </a:r>
            <a:r>
              <a:rPr lang="pt-PT" sz="2000" dirty="0" smtClean="0"/>
              <a:t> al (</a:t>
            </a:r>
            <a:r>
              <a:rPr lang="pt-PT" sz="2000" dirty="0"/>
              <a:t>1998, </a:t>
            </a:r>
            <a:r>
              <a:rPr lang="pt-PT" sz="2000" dirty="0" err="1"/>
              <a:t>cit</a:t>
            </a:r>
            <a:r>
              <a:rPr lang="pt-PT" sz="2000" dirty="0"/>
              <a:t> in Oliveira, 2001</a:t>
            </a:r>
            <a:r>
              <a:rPr lang="pt-PT" sz="2000" dirty="0" smtClean="0"/>
              <a:t>): </a:t>
            </a:r>
            <a:r>
              <a:rPr lang="pt-PT" sz="2000" dirty="0"/>
              <a:t>dimensão </a:t>
            </a:r>
            <a:r>
              <a:rPr lang="pt-PT" sz="2000" dirty="0" smtClean="0"/>
              <a:t>de comportamento </a:t>
            </a:r>
            <a:r>
              <a:rPr lang="pt-PT" sz="2000" dirty="0"/>
              <a:t>geral e dimensão relativa à atividade </a:t>
            </a:r>
            <a:r>
              <a:rPr lang="pt-PT" sz="2000" dirty="0" smtClean="0"/>
              <a:t>física.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1943708" y="0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chemeClr val="bg1"/>
                </a:solidFill>
              </a:rPr>
              <a:t>Escola Básica 2,3 Eugénio dos Santos</a:t>
            </a:r>
            <a:endParaRPr lang="pt-PT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45416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5" grpId="0" animBg="1"/>
      <p:bldP spid="15" grpId="1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57199" y="533400"/>
            <a:ext cx="8436783" cy="990600"/>
          </a:xfrm>
        </p:spPr>
        <p:txBody>
          <a:bodyPr>
            <a:normAutofit/>
          </a:bodyPr>
          <a:lstStyle/>
          <a:p>
            <a:r>
              <a:rPr lang="pt-PT" sz="3600" dirty="0"/>
              <a:t>Quais os comportamentos </a:t>
            </a:r>
            <a:r>
              <a:rPr lang="pt-PT" sz="3600" u="sng" dirty="0" smtClean="0"/>
              <a:t>menos</a:t>
            </a:r>
            <a:r>
              <a:rPr lang="pt-PT" sz="3600" dirty="0" smtClean="0"/>
              <a:t> </a:t>
            </a:r>
            <a:r>
              <a:rPr lang="pt-PT" sz="3600" dirty="0"/>
              <a:t>graves?</a:t>
            </a:r>
            <a:endParaRPr lang="pt-PT" dirty="0"/>
          </a:p>
        </p:txBody>
      </p:sp>
      <p:sp>
        <p:nvSpPr>
          <p:cNvPr id="8" name="CaixaDeTexto 7"/>
          <p:cNvSpPr txBox="1"/>
          <p:nvPr/>
        </p:nvSpPr>
        <p:spPr>
          <a:xfrm>
            <a:off x="1871700" y="2143116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i="1" u="sng" dirty="0" smtClean="0"/>
              <a:t>NADA ou POUCO GRAVES</a:t>
            </a:r>
            <a:endParaRPr lang="pt-PT" sz="3200" i="1" u="sng" dirty="0"/>
          </a:p>
        </p:txBody>
      </p:sp>
      <p:sp>
        <p:nvSpPr>
          <p:cNvPr id="10" name="CaixaDeTexto 9"/>
          <p:cNvSpPr txBox="1"/>
          <p:nvPr/>
        </p:nvSpPr>
        <p:spPr>
          <a:xfrm>
            <a:off x="539552" y="3583734"/>
            <a:ext cx="8064896" cy="1631216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342900" indent="-342900" algn="ctr">
              <a:buFontTx/>
              <a:buChar char="-"/>
            </a:pPr>
            <a:r>
              <a:rPr lang="pt-PT" sz="2000" b="1" dirty="0" smtClean="0"/>
              <a:t>Ter </a:t>
            </a:r>
            <a:r>
              <a:rPr lang="pt-PT" sz="2000" b="1" dirty="0"/>
              <a:t>uma opinião divergente do professor </a:t>
            </a:r>
            <a:r>
              <a:rPr lang="pt-PT" sz="2000" dirty="0"/>
              <a:t>(39,1% - </a:t>
            </a:r>
            <a:r>
              <a:rPr lang="pt-PT" sz="2000" i="1" dirty="0"/>
              <a:t>nada grave</a:t>
            </a:r>
            <a:r>
              <a:rPr lang="pt-PT" sz="2000" dirty="0"/>
              <a:t>; 43,5% - </a:t>
            </a:r>
            <a:r>
              <a:rPr lang="pt-PT" sz="2000" i="1" dirty="0"/>
              <a:t>pouco grave</a:t>
            </a:r>
            <a:r>
              <a:rPr lang="pt-PT" sz="2000" dirty="0" smtClean="0"/>
              <a:t>)</a:t>
            </a:r>
          </a:p>
          <a:p>
            <a:pPr algn="ctr"/>
            <a:endParaRPr lang="pt-PT" sz="2000" dirty="0" smtClean="0"/>
          </a:p>
          <a:p>
            <a:pPr algn="ctr"/>
            <a:r>
              <a:rPr lang="pt-PT" sz="2000" b="1" dirty="0"/>
              <a:t>-</a:t>
            </a:r>
            <a:r>
              <a:rPr lang="pt-PT" sz="2000" b="1" dirty="0" smtClean="0"/>
              <a:t> Dar </a:t>
            </a:r>
            <a:r>
              <a:rPr lang="pt-PT" sz="2000" b="1" dirty="0"/>
              <a:t>uma resposta errada a uma questão colocada pelo </a:t>
            </a:r>
            <a:r>
              <a:rPr lang="pt-PT" sz="2000" b="1" dirty="0" smtClean="0"/>
              <a:t>professor </a:t>
            </a:r>
            <a:r>
              <a:rPr lang="pt-PT" sz="2000" dirty="0" smtClean="0"/>
              <a:t>(37,5% - </a:t>
            </a:r>
            <a:r>
              <a:rPr lang="pt-PT" sz="2000" i="1" dirty="0" smtClean="0"/>
              <a:t>nada grave</a:t>
            </a:r>
            <a:r>
              <a:rPr lang="pt-PT" sz="2000" dirty="0" smtClean="0"/>
              <a:t>; 41,7% - </a:t>
            </a:r>
            <a:r>
              <a:rPr lang="pt-PT" sz="2000" i="1" dirty="0" smtClean="0"/>
              <a:t>pouco grave</a:t>
            </a:r>
            <a:r>
              <a:rPr lang="pt-PT" sz="2000" dirty="0" smtClean="0"/>
              <a:t>)</a:t>
            </a:r>
            <a:endParaRPr lang="pt-PT" sz="20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1943708" y="0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chemeClr val="bg1"/>
                </a:solidFill>
              </a:rPr>
              <a:t>Escola Básica 2,3 Eugénio dos Santos</a:t>
            </a:r>
            <a:endParaRPr lang="pt-PT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66010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646312"/>
            <a:ext cx="8229600" cy="990600"/>
          </a:xfrm>
        </p:spPr>
        <p:txBody>
          <a:bodyPr/>
          <a:lstStyle/>
          <a:p>
            <a:pPr algn="ctr"/>
            <a:r>
              <a:rPr lang="pt-PT" dirty="0" smtClean="0"/>
              <a:t>Questão de Reflexão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3472408"/>
            <a:ext cx="8229600" cy="13247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PT" sz="3600" dirty="0" smtClean="0"/>
              <a:t>Por que motivo os alunos adotam comportamentos de indisciplina?</a:t>
            </a:r>
            <a:endParaRPr lang="pt-PT" sz="36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943708" y="0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chemeClr val="bg1"/>
                </a:solidFill>
              </a:rPr>
              <a:t>Escola Básica 2,3 Eugénio dos Santos</a:t>
            </a:r>
            <a:endParaRPr lang="pt-PT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506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125216"/>
            <a:ext cx="8229600" cy="2607568"/>
          </a:xfrm>
          <a:prstGeom prst="roundRect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pt-PT" b="1" dirty="0" smtClean="0"/>
              <a:t>Disciplina </a:t>
            </a:r>
            <a:r>
              <a:rPr lang="pt-PT" b="1" dirty="0"/>
              <a:t>e</a:t>
            </a:r>
            <a:r>
              <a:rPr lang="pt-PT" b="1" dirty="0" smtClean="0"/>
              <a:t> Indisciplina</a:t>
            </a:r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1943708" y="0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chemeClr val="bg1"/>
                </a:solidFill>
              </a:rPr>
              <a:t>Escola Básica 2,3 Eugénio dos Santos</a:t>
            </a:r>
            <a:endParaRPr lang="pt-PT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69228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Tabela 17"/>
          <p:cNvGraphicFramePr>
            <a:graphicFrameLocks noGrp="1"/>
          </p:cNvGraphicFramePr>
          <p:nvPr/>
        </p:nvGraphicFramePr>
        <p:xfrm>
          <a:off x="4355976" y="1412775"/>
          <a:ext cx="4464000" cy="1440000"/>
        </p:xfrm>
        <a:graphic>
          <a:graphicData uri="http://schemas.openxmlformats.org/drawingml/2006/table">
            <a:tbl>
              <a:tblPr/>
              <a:tblGrid>
                <a:gridCol w="2232000"/>
                <a:gridCol w="2232000"/>
              </a:tblGrid>
              <a:tr h="28800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Resposta</a:t>
                      </a:r>
                      <a:endParaRPr lang="pt-PT" sz="10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Percentagens</a:t>
                      </a:r>
                      <a:endParaRPr lang="pt-PT" sz="10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 dirty="0">
                          <a:latin typeface="Arial"/>
                          <a:ea typeface="Calibri"/>
                          <a:cs typeface="Arial"/>
                        </a:rPr>
                        <a:t>Sempre</a:t>
                      </a:r>
                      <a:endParaRPr lang="pt-PT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91,7%</a:t>
                      </a:r>
                      <a:endParaRPr lang="pt-PT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 dirty="0">
                          <a:latin typeface="Arial"/>
                          <a:ea typeface="Calibri"/>
                          <a:cs typeface="Arial"/>
                        </a:rPr>
                        <a:t>Muitas vezes</a:t>
                      </a:r>
                      <a:endParaRPr lang="pt-PT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4,2%</a:t>
                      </a:r>
                      <a:endParaRPr lang="pt-PT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 dirty="0">
                          <a:latin typeface="Arial"/>
                          <a:ea typeface="Calibri"/>
                          <a:cs typeface="Arial"/>
                        </a:rPr>
                        <a:t>Às vezes</a:t>
                      </a:r>
                      <a:endParaRPr lang="pt-PT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4,2%</a:t>
                      </a:r>
                      <a:endParaRPr lang="pt-PT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 dirty="0">
                          <a:latin typeface="Arial"/>
                          <a:ea typeface="Calibri"/>
                          <a:cs typeface="Arial"/>
                        </a:rPr>
                        <a:t>Raramente</a:t>
                      </a:r>
                      <a:endParaRPr lang="pt-PT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0,0%</a:t>
                      </a:r>
                      <a:endParaRPr lang="pt-PT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19115602"/>
              </p:ext>
            </p:extLst>
          </p:nvPr>
        </p:nvGraphicFramePr>
        <p:xfrm>
          <a:off x="4355976" y="3141128"/>
          <a:ext cx="4464000" cy="1440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32000"/>
                <a:gridCol w="2232000"/>
              </a:tblGrid>
              <a:tr h="28800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 dirty="0">
                          <a:solidFill>
                            <a:sysClr val="windowText" lastClr="000000"/>
                          </a:solidFill>
                          <a:effectLst/>
                        </a:rPr>
                        <a:t>Resposta</a:t>
                      </a:r>
                      <a:endParaRPr lang="pt-PT" sz="1000" dirty="0">
                        <a:solidFill>
                          <a:sysClr val="windowText" lastClr="000000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 dirty="0">
                          <a:solidFill>
                            <a:sysClr val="windowText" lastClr="000000"/>
                          </a:solidFill>
                          <a:effectLst/>
                        </a:rPr>
                        <a:t>Percentagens</a:t>
                      </a:r>
                      <a:endParaRPr lang="pt-PT" sz="1000" dirty="0">
                        <a:solidFill>
                          <a:sysClr val="windowText" lastClr="000000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Sempre</a:t>
                      </a:r>
                      <a:endParaRPr lang="pt-PT" sz="1000" b="0" dirty="0">
                        <a:solidFill>
                          <a:sysClr val="windowText" lastClr="000000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 dirty="0">
                          <a:solidFill>
                            <a:sysClr val="windowText" lastClr="000000"/>
                          </a:solidFill>
                          <a:effectLst/>
                        </a:rPr>
                        <a:t>8,3%</a:t>
                      </a:r>
                      <a:endParaRPr lang="pt-PT" sz="1000" dirty="0">
                        <a:solidFill>
                          <a:sysClr val="windowText" lastClr="000000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 b="0" dirty="0">
                          <a:solidFill>
                            <a:sysClr val="windowText" lastClr="000000"/>
                          </a:solidFill>
                          <a:effectLst/>
                        </a:rPr>
                        <a:t>Muitas vezes</a:t>
                      </a:r>
                      <a:endParaRPr lang="pt-PT" sz="1000" b="0" dirty="0">
                        <a:solidFill>
                          <a:sysClr val="windowText" lastClr="000000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 dirty="0">
                          <a:solidFill>
                            <a:sysClr val="windowText" lastClr="000000"/>
                          </a:solidFill>
                          <a:effectLst/>
                        </a:rPr>
                        <a:t>29,2%</a:t>
                      </a:r>
                      <a:endParaRPr lang="pt-PT" sz="1000" dirty="0">
                        <a:solidFill>
                          <a:sysClr val="windowText" lastClr="000000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 b="0" dirty="0">
                          <a:solidFill>
                            <a:sysClr val="windowText" lastClr="000000"/>
                          </a:solidFill>
                          <a:effectLst/>
                        </a:rPr>
                        <a:t>À</a:t>
                      </a:r>
                      <a:r>
                        <a:rPr lang="pt-PT" sz="10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s </a:t>
                      </a:r>
                      <a:r>
                        <a:rPr lang="pt-PT" sz="1000" b="0" dirty="0">
                          <a:solidFill>
                            <a:sysClr val="windowText" lastClr="000000"/>
                          </a:solidFill>
                          <a:effectLst/>
                        </a:rPr>
                        <a:t>vezes</a:t>
                      </a:r>
                      <a:endParaRPr lang="pt-PT" sz="1000" b="0" dirty="0">
                        <a:solidFill>
                          <a:sysClr val="windowText" lastClr="000000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 dirty="0">
                          <a:solidFill>
                            <a:sysClr val="windowText" lastClr="000000"/>
                          </a:solidFill>
                          <a:effectLst/>
                        </a:rPr>
                        <a:t>41,7%</a:t>
                      </a:r>
                      <a:endParaRPr lang="pt-PT" sz="1000" dirty="0">
                        <a:solidFill>
                          <a:sysClr val="windowText" lastClr="000000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 b="0" dirty="0">
                          <a:solidFill>
                            <a:sysClr val="windowText" lastClr="000000"/>
                          </a:solidFill>
                          <a:effectLst/>
                        </a:rPr>
                        <a:t>Raramente</a:t>
                      </a:r>
                      <a:endParaRPr lang="pt-PT" sz="1000" b="0" dirty="0">
                        <a:solidFill>
                          <a:sysClr val="windowText" lastClr="000000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 dirty="0">
                          <a:solidFill>
                            <a:sysClr val="windowText" lastClr="000000"/>
                          </a:solidFill>
                          <a:effectLst/>
                        </a:rPr>
                        <a:t>20,8%</a:t>
                      </a:r>
                      <a:endParaRPr lang="pt-PT" sz="1000" dirty="0">
                        <a:solidFill>
                          <a:sysClr val="windowText" lastClr="000000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dirty="0" smtClean="0"/>
              <a:t>Responsabilidade do professor</a:t>
            </a:r>
            <a:endParaRPr lang="pt-PT" sz="3600" dirty="0"/>
          </a:p>
        </p:txBody>
      </p:sp>
      <p:sp>
        <p:nvSpPr>
          <p:cNvPr id="6" name="CaixaDeTexto 6"/>
          <p:cNvSpPr txBox="1"/>
          <p:nvPr/>
        </p:nvSpPr>
        <p:spPr>
          <a:xfrm>
            <a:off x="179512" y="1988840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dirty="0" smtClean="0"/>
              <a:t>Professor responsável pela Disciplina</a:t>
            </a:r>
            <a:endParaRPr lang="pt-PT" dirty="0"/>
          </a:p>
        </p:txBody>
      </p:sp>
      <p:sp>
        <p:nvSpPr>
          <p:cNvPr id="7" name="CaixaDeTexto 7"/>
          <p:cNvSpPr txBox="1"/>
          <p:nvPr/>
        </p:nvSpPr>
        <p:spPr>
          <a:xfrm>
            <a:off x="160061" y="3286725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dirty="0" smtClean="0"/>
              <a:t>Professor responsável pela Indisciplina</a:t>
            </a:r>
            <a:endParaRPr lang="pt-PT" dirty="0"/>
          </a:p>
        </p:txBody>
      </p:sp>
      <p:sp>
        <p:nvSpPr>
          <p:cNvPr id="8" name="Seta para baixo 7"/>
          <p:cNvSpPr/>
          <p:nvPr/>
        </p:nvSpPr>
        <p:spPr>
          <a:xfrm rot="16200000">
            <a:off x="3671900" y="1952837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PT"/>
          </a:p>
        </p:txBody>
      </p:sp>
      <p:sp>
        <p:nvSpPr>
          <p:cNvPr id="9" name="Seta para baixo 8"/>
          <p:cNvSpPr/>
          <p:nvPr/>
        </p:nvSpPr>
        <p:spPr>
          <a:xfrm rot="16200000">
            <a:off x="3652449" y="3265833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PT"/>
          </a:p>
        </p:txBody>
      </p:sp>
      <p:sp>
        <p:nvSpPr>
          <p:cNvPr id="10" name="CaixaDeTexto 10"/>
          <p:cNvSpPr txBox="1"/>
          <p:nvPr/>
        </p:nvSpPr>
        <p:spPr>
          <a:xfrm>
            <a:off x="267566" y="4843026"/>
            <a:ext cx="8640960" cy="1754326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i="1" dirty="0"/>
              <a:t>“Cabe aos professor impor a disciplina embora nem sempre esta esteja totalmente na sua </a:t>
            </a:r>
            <a:r>
              <a:rPr lang="pt-PT" i="1" dirty="0" smtClean="0"/>
              <a:t>mão, (…) muitos </a:t>
            </a:r>
            <a:r>
              <a:rPr lang="pt-PT" i="1" dirty="0"/>
              <a:t>alunos desafiam a autoridade do professor, manifestando comportamentos de desvio e desrespeito.”</a:t>
            </a:r>
            <a:endParaRPr lang="pt-PT" dirty="0"/>
          </a:p>
          <a:p>
            <a:pPr algn="ctr"/>
            <a:r>
              <a:rPr lang="pt-PT" i="1" dirty="0"/>
              <a:t> </a:t>
            </a:r>
            <a:endParaRPr lang="pt-PT" dirty="0"/>
          </a:p>
          <a:p>
            <a:pPr algn="ctr"/>
            <a:r>
              <a:rPr lang="pt-PT" i="1" dirty="0" smtClean="0"/>
              <a:t>“</a:t>
            </a:r>
            <a:r>
              <a:rPr lang="pt-PT" i="1" dirty="0"/>
              <a:t>Por vezes certas estratégias utilizadas pelo professor levam a que haja comportamentos de indisciplina</a:t>
            </a:r>
            <a:r>
              <a:rPr lang="pt-PT" i="1" dirty="0" smtClean="0"/>
              <a:t>.”</a:t>
            </a:r>
            <a:endParaRPr lang="pt-PT" dirty="0"/>
          </a:p>
        </p:txBody>
      </p:sp>
      <p:sp>
        <p:nvSpPr>
          <p:cNvPr id="12" name="Rectângulo 11"/>
          <p:cNvSpPr/>
          <p:nvPr/>
        </p:nvSpPr>
        <p:spPr>
          <a:xfrm>
            <a:off x="4644008" y="1700808"/>
            <a:ext cx="3886961" cy="324000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Rectângulo 12"/>
          <p:cNvSpPr/>
          <p:nvPr/>
        </p:nvSpPr>
        <p:spPr>
          <a:xfrm>
            <a:off x="4645479" y="3429000"/>
            <a:ext cx="3886961" cy="324000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Rectângulo 13"/>
          <p:cNvSpPr/>
          <p:nvPr/>
        </p:nvSpPr>
        <p:spPr>
          <a:xfrm>
            <a:off x="4644008" y="2276872"/>
            <a:ext cx="3886961" cy="57606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5" name="Rectângulo 14"/>
          <p:cNvSpPr/>
          <p:nvPr/>
        </p:nvSpPr>
        <p:spPr>
          <a:xfrm>
            <a:off x="4645479" y="4005064"/>
            <a:ext cx="3886961" cy="57606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CaixaDeTexto 15"/>
          <p:cNvSpPr txBox="1"/>
          <p:nvPr/>
        </p:nvSpPr>
        <p:spPr>
          <a:xfrm>
            <a:off x="1943708" y="0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chemeClr val="bg1"/>
                </a:solidFill>
              </a:rPr>
              <a:t>Escola Básica 2,3 Eugénio dos Santos</a:t>
            </a:r>
            <a:endParaRPr lang="pt-PT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3167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dade">
  <a:themeElements>
    <a:clrScheme name="Claridade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ássico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da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1362</TotalTime>
  <Words>1934</Words>
  <Application>Microsoft Office PowerPoint</Application>
  <PresentationFormat>Apresentação no Ecrã (4:3)</PresentationFormat>
  <Paragraphs>229</Paragraphs>
  <Slides>20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20</vt:i4>
      </vt:variant>
    </vt:vector>
  </HeadingPairs>
  <TitlesOfParts>
    <vt:vector size="21" baseType="lpstr">
      <vt:lpstr>Claridade</vt:lpstr>
      <vt:lpstr>Perceção dos professores acerca dos comportamentos em contexto de aula</vt:lpstr>
      <vt:lpstr>Metodologia</vt:lpstr>
      <vt:lpstr>Comportamentos Indisciplinados</vt:lpstr>
      <vt:lpstr>Quais os comportamentos mais graves?</vt:lpstr>
      <vt:lpstr>Quais os comportamentos mais graves?</vt:lpstr>
      <vt:lpstr>Quais os comportamentos menos graves?</vt:lpstr>
      <vt:lpstr>Questão de Reflexão</vt:lpstr>
      <vt:lpstr>Disciplina e Indisciplina</vt:lpstr>
      <vt:lpstr>Responsabilidade do professor</vt:lpstr>
      <vt:lpstr>Responsabilidade do professor</vt:lpstr>
      <vt:lpstr>Questão de Reflexão</vt:lpstr>
      <vt:lpstr>Estratégias utilizadas perante comportamentos indisciplinados</vt:lpstr>
      <vt:lpstr>Quais as estratégias mais utilizadas?</vt:lpstr>
      <vt:lpstr>Diapositivo 14</vt:lpstr>
      <vt:lpstr>Quais as estratégias mais utilizadas?</vt:lpstr>
      <vt:lpstr>Quais as estratégias mais utilizadas?</vt:lpstr>
      <vt:lpstr>Quais as estratégias menos utilizadas?</vt:lpstr>
      <vt:lpstr>Questões de Reflexão</vt:lpstr>
      <vt:lpstr>Conclusões</vt:lpstr>
      <vt:lpstr>Diapositivo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Perceção dos professores acerca dos comportamentos em contexto de aula</dc:title>
  <dc:creator>Di Coelho</dc:creator>
  <cp:lastModifiedBy>Ana Catarina</cp:lastModifiedBy>
  <cp:revision>59</cp:revision>
  <dcterms:created xsi:type="dcterms:W3CDTF">2013-05-01T10:51:56Z</dcterms:created>
  <dcterms:modified xsi:type="dcterms:W3CDTF">2013-05-08T21:10:58Z</dcterms:modified>
</cp:coreProperties>
</file>