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70" r:id="rId3"/>
    <p:sldId id="258" r:id="rId4"/>
    <p:sldId id="259" r:id="rId5"/>
    <p:sldId id="271" r:id="rId6"/>
    <p:sldId id="261" r:id="rId7"/>
    <p:sldId id="265" r:id="rId8"/>
    <p:sldId id="264" r:id="rId9"/>
    <p:sldId id="263" r:id="rId10"/>
    <p:sldId id="262" r:id="rId11"/>
    <p:sldId id="267" r:id="rId12"/>
    <p:sldId id="269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do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lmsev.escolavirtual.pt/playerteacher/resource/1346502/E?se=&amp;seType=" TargetMode="External"/><Relationship Id="rId2" Type="http://schemas.openxmlformats.org/officeDocument/2006/relationships/hyperlink" Target="https://lmsev.escolavirtual.pt/playerteacher/resource/1346500/E?se=&amp;seType=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/>
          <a:lstStyle/>
          <a:p>
            <a:r>
              <a:rPr lang="pt-PT" dirty="0"/>
              <a:t>A ostentação das Cortes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13774" y="1364974"/>
            <a:ext cx="10363826" cy="4757530"/>
          </a:xfrm>
        </p:spPr>
        <p:txBody>
          <a:bodyPr/>
          <a:lstStyle/>
          <a:p>
            <a:pPr marL="0" indent="0" algn="just">
              <a:buNone/>
            </a:pPr>
            <a:r>
              <a:rPr lang="pt-PT" dirty="0"/>
              <a:t>Com a renovação cultural, desde o final do século XIV, expandiu-se uma nova arte de viver: conciliar a felicidade humana na vida terrena com a esperança da salvação e da vida eterna. A cultura assume-se um meio ao serviço desta realização terrena e de estatuto social.</a:t>
            </a:r>
          </a:p>
          <a:p>
            <a:pPr marL="0" indent="0" algn="just">
              <a:buNone/>
            </a:pPr>
            <a:endParaRPr lang="pt-PT" dirty="0"/>
          </a:p>
          <a:p>
            <a:pPr marL="0" indent="0" algn="just">
              <a:buNone/>
            </a:pPr>
            <a:r>
              <a:rPr lang="pt-PT" dirty="0"/>
              <a:t>A </a:t>
            </a:r>
            <a:r>
              <a:rPr lang="pt-PT" b="1" dirty="0"/>
              <a:t>corte no renascimento era um meio de distinção social</a:t>
            </a:r>
            <a:r>
              <a:rPr lang="pt-PT" dirty="0"/>
              <a:t>, quanto mais próximo do monarca se estivesse maior era o seu estatuto. Sendo assim a corte afirmou-se como um </a:t>
            </a:r>
            <a:r>
              <a:rPr lang="pt-PT" b="1" dirty="0"/>
              <a:t>centro de produção e inovação cultural</a:t>
            </a:r>
            <a:r>
              <a:rPr lang="pt-PT" dirty="0"/>
              <a:t>. Os monarcas e membros das cortes europeias encomendavam obras de arte, protegiam artistas, apoiavam as letras, distinguindo-se como </a:t>
            </a:r>
            <a:r>
              <a:rPr lang="pt-PT" b="1" dirty="0"/>
              <a:t>mecenas</a:t>
            </a:r>
            <a:r>
              <a:rPr lang="pt-PT" dirty="0"/>
              <a:t>. A ostentação </a:t>
            </a:r>
            <a:r>
              <a:rPr lang="pt-PT" b="1" dirty="0"/>
              <a:t>não era apenas em valores materiais, mas também de valores culturais e intelectuais</a:t>
            </a:r>
            <a:r>
              <a:rPr lang="pt-P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4418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/>
          <a:lstStyle/>
          <a:p>
            <a:r>
              <a:rPr lang="pt-PT" dirty="0"/>
              <a:t>A ostentação das Cortes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742122" y="1364974"/>
            <a:ext cx="10707756" cy="518160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t-PT" dirty="0"/>
              <a:t>A cultura passa a marcar a vida social e viver na corte era uma arte em que nada era deixado ao acaso, destacando-se a figura do </a:t>
            </a:r>
            <a:r>
              <a:rPr lang="pt-PT" b="1" dirty="0"/>
              <a:t>cortesão</a:t>
            </a:r>
            <a:r>
              <a:rPr lang="pt-PT" dirty="0"/>
              <a:t>. O cortesão estava sujeito a regras de conduta e de comportamento, modelo de ambição politica, de formação cultural e perito na arte de viver na corte. Deveria ser um homem </a:t>
            </a:r>
            <a:r>
              <a:rPr lang="pt-PT" dirty="0" err="1"/>
              <a:t>ideial</a:t>
            </a:r>
            <a:r>
              <a:rPr lang="pt-PT" dirty="0"/>
              <a:t>, nobre ou burguês, versado em diversas áreas (dança, literatura, pintura, caça, </a:t>
            </a:r>
            <a:r>
              <a:rPr lang="pt-PT" dirty="0" err="1"/>
              <a:t>etc</a:t>
            </a:r>
            <a:r>
              <a:rPr lang="pt-PT" dirty="0"/>
              <a:t>). E o seu comportamento deveria agradar a todos, propiciando a boca convivência e sociabilidade.</a:t>
            </a:r>
          </a:p>
          <a:p>
            <a:pPr marL="0" indent="0" algn="just">
              <a:buNone/>
            </a:pPr>
            <a:r>
              <a:rPr lang="pt-PT" dirty="0"/>
              <a:t>O </a:t>
            </a:r>
            <a:r>
              <a:rPr lang="pt-PT" b="1" dirty="0"/>
              <a:t>comportamento na sociedade de corte </a:t>
            </a:r>
            <a:r>
              <a:rPr lang="pt-PT" dirty="0"/>
              <a:t>passava por saber estar com </a:t>
            </a:r>
            <a:r>
              <a:rPr lang="pt-PT" b="1" dirty="0"/>
              <a:t>distinção e civilidade</a:t>
            </a:r>
            <a:r>
              <a:rPr lang="pt-PT" dirty="0"/>
              <a:t>, sendo que o primeiro passo era estar na corte e aí o cortesão tinha a possibilidade de desenvolver as suas qualidades. A elite cortesão tornou-se mais refinada e distinta. </a:t>
            </a:r>
          </a:p>
          <a:p>
            <a:pPr marL="0" indent="0" algn="just">
              <a:buNone/>
            </a:pPr>
            <a:r>
              <a:rPr lang="pt-PT" dirty="0"/>
              <a:t>As </a:t>
            </a:r>
            <a:r>
              <a:rPr lang="pt-PT" b="1" dirty="0"/>
              <a:t>marcas de ostentação </a:t>
            </a:r>
            <a:r>
              <a:rPr lang="pt-PT" dirty="0"/>
              <a:t>eram também visíveis no requinte do vestuário, na etiqueta e esmero dos banquetes, nas habitações, na posse de antiguidades e obras, viagens efetuadas, nos tutores escolhidos para ensinar os filhos, entre outros.</a:t>
            </a:r>
          </a:p>
        </p:txBody>
      </p:sp>
    </p:spTree>
    <p:extLst>
      <p:ext uri="{BB962C8B-B14F-4D97-AF65-F5344CB8AC3E}">
        <p14:creationId xmlns:p14="http://schemas.microsoft.com/office/powerpoint/2010/main" val="1438532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/>
          <a:lstStyle/>
          <a:p>
            <a:r>
              <a:rPr lang="pt-PT" dirty="0"/>
              <a:t>O estatuto dos intelectuais e artistas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13774" y="1364974"/>
            <a:ext cx="10363826" cy="4757530"/>
          </a:xfrm>
        </p:spPr>
        <p:txBody>
          <a:bodyPr/>
          <a:lstStyle/>
          <a:p>
            <a:pPr marL="0" indent="0" algn="just">
              <a:buNone/>
            </a:pPr>
            <a:r>
              <a:rPr lang="pt-PT" dirty="0"/>
              <a:t>com o novo incentivo de produção cultural o estatuto dos artistas também sofreu alterações. Os palácios e cortes da europa passaram a contar com artistas e intelectuais das mais diversas áreas para produzirem as suas obras, integrando, reconhecendo socialmente e economicamente  os artistas e intelectuais. </a:t>
            </a:r>
          </a:p>
          <a:p>
            <a:pPr marL="0" indent="0" algn="just">
              <a:buNone/>
            </a:pPr>
            <a:r>
              <a:rPr lang="pt-PT" dirty="0"/>
              <a:t>O estatuto dos artistas atingiu um patamar elevado, conseguindo muitos enriquecer e alcançar a </a:t>
            </a:r>
            <a:r>
              <a:rPr lang="pt-PT" b="1" dirty="0"/>
              <a:t>honra e fama</a:t>
            </a:r>
            <a:r>
              <a:rPr lang="pt-PT" dirty="0"/>
              <a:t>, por exemplo Leonardo da </a:t>
            </a:r>
            <a:r>
              <a:rPr lang="pt-PT" dirty="0" err="1"/>
              <a:t>vinci</a:t>
            </a:r>
            <a:r>
              <a:rPr lang="pt-PT" dirty="0"/>
              <a:t>. </a:t>
            </a:r>
          </a:p>
          <a:p>
            <a:pPr marL="0" indent="0" algn="just">
              <a:buNone/>
            </a:pPr>
            <a:r>
              <a:rPr lang="pt-PT" dirty="0"/>
              <a:t>É claro que este novo estatuto está associado à </a:t>
            </a:r>
            <a:r>
              <a:rPr lang="pt-PT" b="1" dirty="0"/>
              <a:t>política de mecenato</a:t>
            </a:r>
            <a:r>
              <a:rPr lang="pt-PT" dirty="0"/>
              <a:t>.</a:t>
            </a:r>
          </a:p>
          <a:p>
            <a:pPr marL="0" indent="0" algn="just">
              <a:buNone/>
            </a:pPr>
            <a:endParaRPr lang="pt-PT" dirty="0"/>
          </a:p>
          <a:p>
            <a:pPr marL="0" indent="0" algn="just">
              <a:buNone/>
            </a:pP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99169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/>
          <a:lstStyle/>
          <a:p>
            <a:r>
              <a:rPr lang="pt-PT" dirty="0"/>
              <a:t>Classicismo e modernidade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13774" y="1364974"/>
            <a:ext cx="10363826" cy="49165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PT" dirty="0"/>
              <a:t>O humanismo surge no século XV em </a:t>
            </a:r>
            <a:r>
              <a:rPr lang="pt-PT" dirty="0" err="1"/>
              <a:t>itália</a:t>
            </a:r>
            <a:r>
              <a:rPr lang="pt-PT" dirty="0"/>
              <a:t>, destacando-se a cidade de florença. </a:t>
            </a:r>
          </a:p>
          <a:p>
            <a:pPr marL="0" indent="0" algn="just">
              <a:buNone/>
            </a:pPr>
            <a:r>
              <a:rPr lang="pt-PT" dirty="0"/>
              <a:t>O </a:t>
            </a:r>
            <a:r>
              <a:rPr lang="pt-PT" b="1" dirty="0"/>
              <a:t>humanista</a:t>
            </a:r>
            <a:r>
              <a:rPr lang="pt-PT" dirty="0"/>
              <a:t> estuda e ensina as humanidades através da descoberta dos textos gregos, latinos e hebraicos, defendendo o regresso à antiguidade. Contudo apesar de se </a:t>
            </a:r>
            <a:r>
              <a:rPr lang="pt-PT" b="1" dirty="0"/>
              <a:t>inspirarem na idade clássica a sua intenção era superá-los</a:t>
            </a:r>
            <a:r>
              <a:rPr lang="pt-PT" dirty="0"/>
              <a:t>, 0 que conduziu à afirmação de um novo saber e de uma </a:t>
            </a:r>
            <a:r>
              <a:rPr lang="pt-PT" b="1" dirty="0"/>
              <a:t>nova educação</a:t>
            </a:r>
            <a:r>
              <a:rPr lang="pt-PT" dirty="0"/>
              <a:t>, que tinha um papel determinante. Esta educação baseava-se na confiança das virtudes e capacidades do ser humano e pondo o homem no centro da sua vida e do universo, rejeitando a escolástica medieval. O programa dos humanistas incluía também redescobrir as línguas clássicas para um maior contacto com as obras antigas e as sagradas escrituras.</a:t>
            </a:r>
          </a:p>
          <a:p>
            <a:pPr marL="0" indent="0" algn="just">
              <a:buNone/>
            </a:pPr>
            <a:r>
              <a:rPr lang="pt-PT" dirty="0"/>
              <a:t>Defendiam ainda um </a:t>
            </a:r>
            <a:r>
              <a:rPr lang="pt-PT" b="1" dirty="0"/>
              <a:t>novo sistema de valores </a:t>
            </a:r>
            <a:r>
              <a:rPr lang="pt-PT" dirty="0"/>
              <a:t>com a atuação de filósofos e pedagogos.</a:t>
            </a:r>
          </a:p>
        </p:txBody>
      </p:sp>
    </p:spTree>
    <p:extLst>
      <p:ext uri="{BB962C8B-B14F-4D97-AF65-F5344CB8AC3E}">
        <p14:creationId xmlns:p14="http://schemas.microsoft.com/office/powerpoint/2010/main" val="2457752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05483"/>
          </a:xfrm>
        </p:spPr>
        <p:txBody>
          <a:bodyPr/>
          <a:lstStyle/>
          <a:p>
            <a:r>
              <a:rPr lang="pt-PT" dirty="0"/>
              <a:t>As línguas nacionais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14400" y="2173358"/>
            <a:ext cx="10363826" cy="2398642"/>
          </a:xfrm>
        </p:spPr>
        <p:txBody>
          <a:bodyPr/>
          <a:lstStyle/>
          <a:p>
            <a:pPr marL="0" indent="0" algn="just">
              <a:buNone/>
            </a:pPr>
            <a:r>
              <a:rPr lang="pt-PT" dirty="0"/>
              <a:t>Ariosto e maquiavel, em </a:t>
            </a:r>
            <a:r>
              <a:rPr lang="pt-PT" dirty="0" err="1"/>
              <a:t>itália</a:t>
            </a:r>
            <a:r>
              <a:rPr lang="pt-PT" dirty="0"/>
              <a:t>, </a:t>
            </a:r>
            <a:r>
              <a:rPr lang="pt-PT" dirty="0" err="1"/>
              <a:t>rabelais</a:t>
            </a:r>
            <a:r>
              <a:rPr lang="pt-PT" dirty="0"/>
              <a:t>, </a:t>
            </a:r>
            <a:r>
              <a:rPr lang="pt-PT" dirty="0" err="1"/>
              <a:t>montaigne</a:t>
            </a:r>
            <a:r>
              <a:rPr lang="pt-PT" dirty="0"/>
              <a:t> e </a:t>
            </a:r>
            <a:r>
              <a:rPr lang="pt-PT" dirty="0" err="1"/>
              <a:t>ronsard</a:t>
            </a:r>
            <a:r>
              <a:rPr lang="pt-PT" dirty="0"/>
              <a:t>, em frança, Cervantes, em </a:t>
            </a:r>
            <a:r>
              <a:rPr lang="pt-PT" dirty="0" err="1"/>
              <a:t>espanha</a:t>
            </a:r>
            <a:r>
              <a:rPr lang="pt-PT" dirty="0"/>
              <a:t>, Shakespeare, em Inglaterra, camões e António ferreira, em Portugal, </a:t>
            </a:r>
            <a:r>
              <a:rPr lang="pt-PT" dirty="0" err="1"/>
              <a:t>contrinuiram</a:t>
            </a:r>
            <a:r>
              <a:rPr lang="pt-PT" dirty="0"/>
              <a:t> para fazer o século </a:t>
            </a:r>
            <a:r>
              <a:rPr lang="pt-PT" dirty="0" err="1"/>
              <a:t>xvi</a:t>
            </a:r>
            <a:r>
              <a:rPr lang="pt-PT" dirty="0"/>
              <a:t> o tempo em que despontaram as literaturas nacionais, sendo que a sua composição , estilo e o modelo seguido eram inspirados na herança clássica. </a:t>
            </a:r>
          </a:p>
        </p:txBody>
      </p:sp>
    </p:spTree>
    <p:extLst>
      <p:ext uri="{BB962C8B-B14F-4D97-AF65-F5344CB8AC3E}">
        <p14:creationId xmlns:p14="http://schemas.microsoft.com/office/powerpoint/2010/main" val="2200542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>
            <a:normAutofit fontScale="90000"/>
          </a:bodyPr>
          <a:lstStyle/>
          <a:p>
            <a:r>
              <a:rPr lang="pt-PT" dirty="0"/>
              <a:t>Individualismo, espírito crítico, racionalidade e utopia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13774" y="1364974"/>
            <a:ext cx="10363826" cy="4757530"/>
          </a:xfrm>
        </p:spPr>
        <p:txBody>
          <a:bodyPr/>
          <a:lstStyle/>
          <a:p>
            <a:pPr marL="0" indent="0" algn="just">
              <a:buNone/>
            </a:pPr>
            <a:r>
              <a:rPr lang="pt-PT" dirty="0"/>
              <a:t>O individualismo encontrou a relação direta com os ideais do humanismo, na medida em que procurava alcançar a realização pessoal do Homem através do desenvolvimento das suas potencialidades e do progresso social. (</a:t>
            </a:r>
            <a:r>
              <a:rPr lang="pt-PT" b="1" dirty="0"/>
              <a:t>Antropocentrismo</a:t>
            </a:r>
            <a:r>
              <a:rPr lang="pt-PT" dirty="0"/>
              <a:t>).</a:t>
            </a:r>
          </a:p>
          <a:p>
            <a:pPr marL="0" indent="0" algn="just">
              <a:buNone/>
            </a:pPr>
            <a:r>
              <a:rPr lang="pt-PT" dirty="0"/>
              <a:t>O espírito crítico critico e o otimismo com que os humanistas viam o homem, as suas capacidades e a possibilidade de transformação do mundo, conduziu-os à criação de utopias. Os utopistas procuraram também criar espaços urbanísticos que pretendiam acolher também um homem e um mundo ideal.</a:t>
            </a:r>
          </a:p>
        </p:txBody>
      </p:sp>
      <p:sp>
        <p:nvSpPr>
          <p:cNvPr id="4" name="Retângulo: Cantos Arredondados 3"/>
          <p:cNvSpPr/>
          <p:nvPr/>
        </p:nvSpPr>
        <p:spPr>
          <a:xfrm>
            <a:off x="2093844" y="1044754"/>
            <a:ext cx="8203095" cy="43732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Utopia: </a:t>
            </a:r>
            <a:r>
              <a:rPr lang="pt-PT" sz="4000" dirty="0">
                <a:solidFill>
                  <a:schemeClr val="tx1"/>
                </a:solidFill>
                <a:latin typeface="Arial Narrow" panose="020B0606020202030204" pitchFamily="34" charset="0"/>
              </a:rPr>
              <a:t>Ideia ou descrição de um país ou de uma sociedade imaginários em que tudo está organizado de uma forma superior e perfeita.</a:t>
            </a:r>
            <a:br>
              <a:rPr lang="pt-PT" dirty="0">
                <a:solidFill>
                  <a:srgbClr val="333333"/>
                </a:solidFill>
                <a:latin typeface="Arial" panose="020B0604020202020204" pitchFamily="34" charset="0"/>
              </a:rPr>
            </a:br>
            <a:endParaRPr lang="pt-PT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78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/>
          <a:lstStyle/>
          <a:p>
            <a:r>
              <a:rPr lang="pt-PT" dirty="0"/>
              <a:t>A expansão portuguesa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13774" y="1364974"/>
            <a:ext cx="10363826" cy="47575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3200" dirty="0">
                <a:highlight>
                  <a:srgbClr val="000000"/>
                </a:highlight>
                <a:hlinkClick r:id="rId2"/>
              </a:rPr>
              <a:t>Período de d. Henrique e d. </a:t>
            </a:r>
            <a:r>
              <a:rPr lang="pt-PT" sz="3200" dirty="0" err="1">
                <a:highlight>
                  <a:srgbClr val="000000"/>
                </a:highlight>
                <a:hlinkClick r:id="rId2"/>
              </a:rPr>
              <a:t>afonso</a:t>
            </a:r>
            <a:r>
              <a:rPr lang="pt-PT" sz="3200" dirty="0">
                <a:highlight>
                  <a:srgbClr val="000000"/>
                </a:highlight>
                <a:hlinkClick r:id="rId2"/>
              </a:rPr>
              <a:t> V</a:t>
            </a:r>
            <a:endParaRPr lang="pt-PT" sz="3200" dirty="0">
              <a:highlight>
                <a:srgbClr val="000000"/>
              </a:highlight>
            </a:endParaRPr>
          </a:p>
          <a:p>
            <a:pPr marL="0" indent="0">
              <a:buNone/>
            </a:pPr>
            <a:endParaRPr lang="pt-PT" sz="3200" dirty="0">
              <a:highlight>
                <a:srgbClr val="000000"/>
              </a:highlight>
            </a:endParaRPr>
          </a:p>
          <a:p>
            <a:pPr marL="0" indent="0">
              <a:buNone/>
            </a:pPr>
            <a:r>
              <a:rPr lang="pt-PT" sz="3200" dirty="0">
                <a:highlight>
                  <a:srgbClr val="000000"/>
                </a:highlight>
                <a:hlinkClick r:id="rId3"/>
              </a:rPr>
              <a:t>Período de D. João </a:t>
            </a:r>
            <a:r>
              <a:rPr lang="pt-PT" sz="3200" dirty="0" err="1">
                <a:highlight>
                  <a:srgbClr val="000000"/>
                </a:highlight>
                <a:hlinkClick r:id="rId3"/>
              </a:rPr>
              <a:t>ii</a:t>
            </a:r>
            <a:r>
              <a:rPr lang="pt-PT" sz="3200" dirty="0">
                <a:highlight>
                  <a:srgbClr val="000000"/>
                </a:highlight>
                <a:hlinkClick r:id="rId3"/>
              </a:rPr>
              <a:t> e d. Manuel I</a:t>
            </a:r>
            <a:endParaRPr lang="pt-PT" sz="3200" dirty="0">
              <a:highlight>
                <a:srgbClr val="000000"/>
              </a:highlight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22188"/>
            <a:ext cx="12192000" cy="4286250"/>
          </a:xfrm>
          <a:prstGeom prst="rect">
            <a:avLst/>
          </a:prstGeom>
          <a:solidFill>
            <a:schemeClr val="tx1"/>
          </a:solidFill>
          <a:extLst/>
        </p:spPr>
      </p:pic>
    </p:spTree>
    <p:extLst>
      <p:ext uri="{BB962C8B-B14F-4D97-AF65-F5344CB8AC3E}">
        <p14:creationId xmlns:p14="http://schemas.microsoft.com/office/powerpoint/2010/main" val="217300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/>
          <a:lstStyle/>
          <a:p>
            <a:r>
              <a:rPr lang="pt-PT" dirty="0"/>
              <a:t>A conquista de </a:t>
            </a:r>
            <a:r>
              <a:rPr lang="pt-PT" dirty="0" err="1"/>
              <a:t>ceuta</a:t>
            </a:r>
            <a:endParaRPr lang="pt-PT" dirty="0"/>
          </a:p>
        </p:txBody>
      </p:sp>
      <p:pic>
        <p:nvPicPr>
          <p:cNvPr id="4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5861" y="1298714"/>
            <a:ext cx="6520070" cy="489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11">
            <a:hlinkClick r:id="" action="ppaction://noaction"/>
          </p:cNvPr>
          <p:cNvSpPr txBox="1"/>
          <p:nvPr/>
        </p:nvSpPr>
        <p:spPr>
          <a:xfrm>
            <a:off x="1677868" y="6188765"/>
            <a:ext cx="4184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t-PT" sz="1400" b="1" dirty="0"/>
              <a:t> A importância estratégica de Ceuta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1355" y="1298714"/>
            <a:ext cx="3894783" cy="414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11">
            <a:hlinkClick r:id="" action="ppaction://noaction"/>
          </p:cNvPr>
          <p:cNvSpPr txBox="1"/>
          <p:nvPr/>
        </p:nvSpPr>
        <p:spPr>
          <a:xfrm>
            <a:off x="8099515" y="5529231"/>
            <a:ext cx="3178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t-PT" sz="1400" b="1" dirty="0"/>
              <a:t>A tomada de Ceuta </a:t>
            </a:r>
            <a:r>
              <a:rPr lang="pt-PT" sz="1400" dirty="0"/>
              <a:t>(quadro de Domingos Rebelo, Palácio de São Bento)</a:t>
            </a:r>
          </a:p>
        </p:txBody>
      </p:sp>
    </p:spTree>
    <p:extLst>
      <p:ext uri="{BB962C8B-B14F-4D97-AF65-F5344CB8AC3E}">
        <p14:creationId xmlns:p14="http://schemas.microsoft.com/office/powerpoint/2010/main" val="2479366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>
            <a:normAutofit fontScale="90000"/>
          </a:bodyPr>
          <a:lstStyle/>
          <a:p>
            <a:r>
              <a:rPr lang="pt-PT" dirty="0"/>
              <a:t>Áreas descobertas no período do infante d. Henrique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13774" y="1364974"/>
            <a:ext cx="10363826" cy="4757530"/>
          </a:xfrm>
        </p:spPr>
        <p:txBody>
          <a:bodyPr/>
          <a:lstStyle/>
          <a:p>
            <a:endParaRPr lang="pt-PT" dirty="0"/>
          </a:p>
        </p:txBody>
      </p:sp>
      <p:pic>
        <p:nvPicPr>
          <p:cNvPr id="4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9006" y="1364974"/>
            <a:ext cx="9147776" cy="526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310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46457"/>
          </a:xfrm>
        </p:spPr>
        <p:txBody>
          <a:bodyPr/>
          <a:lstStyle/>
          <a:p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14400" y="1616766"/>
            <a:ext cx="10363826" cy="45189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3200" dirty="0"/>
              <a:t>Entretanto, no reinado de D.  Duarte e de D. Afonso V começaram a confrontar-se duas políticas face aos rumos  da Expansão a seguir: </a:t>
            </a:r>
          </a:p>
          <a:p>
            <a:pPr marL="0" indent="0">
              <a:buNone/>
            </a:pPr>
            <a:r>
              <a:rPr lang="pt-PT" sz="3200" dirty="0"/>
              <a:t>-Por um lado, as conquistas territoriais no Norte de África, defendidas pela nobreza;</a:t>
            </a:r>
          </a:p>
          <a:p>
            <a:pPr marL="0" indent="0">
              <a:buNone/>
            </a:pPr>
            <a:r>
              <a:rPr lang="pt-PT" sz="3200" dirty="0"/>
              <a:t>-por outro lado, as descobertas geográficas na costa africana, apoiadas pela burguesia.</a:t>
            </a:r>
          </a:p>
          <a:p>
            <a:pPr marL="0" indent="0">
              <a:buNone/>
            </a:pPr>
            <a:endParaRPr lang="pt-PT" dirty="0"/>
          </a:p>
        </p:txBody>
      </p:sp>
      <p:pic>
        <p:nvPicPr>
          <p:cNvPr id="4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4681" y="357809"/>
            <a:ext cx="10304136" cy="594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081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966783" y="1311965"/>
            <a:ext cx="3591965" cy="5168347"/>
          </a:xfrm>
        </p:spPr>
        <p:txBody>
          <a:bodyPr/>
          <a:lstStyle/>
          <a:p>
            <a:r>
              <a:rPr lang="pt-PT" dirty="0"/>
              <a:t>Apesar dos esforços de D. João II para descobrir o caminho marítimo para a Índia, foi apenas no reinado seguinte, o de D. Manuel I, que o navegador Vasco da Gama, o alcançou em 1498.  </a:t>
            </a:r>
          </a:p>
          <a:p>
            <a:endParaRPr lang="pt-PT" dirty="0"/>
          </a:p>
        </p:txBody>
      </p:sp>
      <p:pic>
        <p:nvPicPr>
          <p:cNvPr id="4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7070" y="924521"/>
            <a:ext cx="6045243" cy="452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7069" y="924520"/>
            <a:ext cx="6045243" cy="453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11">
            <a:hlinkClick r:id="" action="ppaction://noaction"/>
          </p:cNvPr>
          <p:cNvSpPr txBox="1"/>
          <p:nvPr/>
        </p:nvSpPr>
        <p:spPr>
          <a:xfrm>
            <a:off x="6005896" y="5458453"/>
            <a:ext cx="5046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PT" sz="1600" b="1" dirty="0"/>
              <a:t>A carreira da Índia e a rota do Cabo. Comerciante de especiarias na Índia</a:t>
            </a:r>
          </a:p>
        </p:txBody>
      </p:sp>
      <p:sp>
        <p:nvSpPr>
          <p:cNvPr id="7" name="Rectangle 28"/>
          <p:cNvSpPr/>
          <p:nvPr/>
        </p:nvSpPr>
        <p:spPr>
          <a:xfrm>
            <a:off x="966782" y="609600"/>
            <a:ext cx="10430088" cy="553940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2400" i="1" dirty="0">
                <a:solidFill>
                  <a:schemeClr val="tx1"/>
                </a:solidFill>
              </a:rPr>
              <a:t>As naus da carreira da Índia levavam para Goa sobretudo soldados e dinheiro em prata </a:t>
            </a:r>
            <a:r>
              <a:rPr lang="pt-PT" sz="2400" dirty="0">
                <a:solidFill>
                  <a:schemeClr val="tx1"/>
                </a:solidFill>
              </a:rPr>
              <a:t>[…]</a:t>
            </a:r>
            <a:r>
              <a:rPr lang="pt-PT" sz="2400" i="1" dirty="0">
                <a:solidFill>
                  <a:schemeClr val="tx1"/>
                </a:solidFill>
              </a:rPr>
              <a:t> juntamente com um pouco de coral e algumas mercadorias europeias sortidas, de reduzido valor. </a:t>
            </a:r>
            <a:r>
              <a:rPr lang="pt-PT" sz="2400" dirty="0">
                <a:solidFill>
                  <a:schemeClr val="tx1"/>
                </a:solidFill>
              </a:rPr>
              <a:t>[…]</a:t>
            </a:r>
            <a:r>
              <a:rPr lang="pt-PT" sz="2400" i="1" dirty="0">
                <a:solidFill>
                  <a:schemeClr val="tx1"/>
                </a:solidFill>
              </a:rPr>
              <a:t> Por outro lado, a carga no regresso compreendia grandes carregamentos de pimenta, especiarias, nitratos, anil, madeiras duras, mobílias, porcelanas chinesas, sedas e peças de algodão indiano.</a:t>
            </a:r>
          </a:p>
          <a:p>
            <a:endParaRPr lang="pt-PT" sz="2400" i="1" dirty="0">
              <a:solidFill>
                <a:schemeClr val="tx1"/>
              </a:solidFill>
            </a:endParaRPr>
          </a:p>
          <a:p>
            <a:pPr algn="r"/>
            <a:r>
              <a:rPr lang="pt-PT" sz="2400" dirty="0">
                <a:solidFill>
                  <a:schemeClr val="tx1"/>
                </a:solidFill>
              </a:rPr>
              <a:t>C. R. Boxer, </a:t>
            </a:r>
            <a:r>
              <a:rPr lang="pt-PT" sz="2400" i="1" dirty="0">
                <a:solidFill>
                  <a:schemeClr val="tx1"/>
                </a:solidFill>
              </a:rPr>
              <a:t>O Império Colonial Português, </a:t>
            </a:r>
            <a:r>
              <a:rPr lang="pt-PT" sz="2400" dirty="0">
                <a:solidFill>
                  <a:schemeClr val="tx1"/>
                </a:solidFill>
              </a:rPr>
              <a:t>Ed. 70</a:t>
            </a:r>
          </a:p>
        </p:txBody>
      </p:sp>
    </p:spTree>
    <p:extLst>
      <p:ext uri="{BB962C8B-B14F-4D97-AF65-F5344CB8AC3E}">
        <p14:creationId xmlns:p14="http://schemas.microsoft.com/office/powerpoint/2010/main" val="137652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54156" y="86153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dirty="0"/>
              <a:t>Depois do regresso de Vasco da Gama a Lisboa, o rei sentiu necessidade de enviar uma armada mais poderosa para a Índia. Assim, no ano de 1500, nomeou Pedro Álvares Cabral, como comandante dessa armada constituída por 13 embarcações e cerca de 1500 homens. </a:t>
            </a:r>
          </a:p>
        </p:txBody>
      </p:sp>
      <p:sp>
        <p:nvSpPr>
          <p:cNvPr id="5" name="Retângulo 4"/>
          <p:cNvSpPr/>
          <p:nvPr/>
        </p:nvSpPr>
        <p:spPr>
          <a:xfrm>
            <a:off x="954156" y="292160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dirty="0">
                <a:latin typeface="Calibri"/>
              </a:rPr>
              <a:t>Porém, esta armada desviou-se mais do que o costume para oeste, o que originou a descoberta de um novo território que a que se chamou Terras de Vera Cruz. Mais tarde, veio a chamar-se Brasil.</a:t>
            </a:r>
            <a:endParaRPr lang="pt-PT" dirty="0"/>
          </a:p>
        </p:txBody>
      </p:sp>
      <p:pic>
        <p:nvPicPr>
          <p:cNvPr id="6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42965" y="305198"/>
            <a:ext cx="8273244" cy="620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09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287213"/>
            <a:ext cx="10364451" cy="733205"/>
          </a:xfrm>
        </p:spPr>
        <p:txBody>
          <a:bodyPr/>
          <a:lstStyle/>
          <a:p>
            <a:r>
              <a:rPr lang="pt-PT" dirty="0"/>
              <a:t>A divisão do mundo - </a:t>
            </a:r>
            <a:r>
              <a:rPr lang="pt-PT" i="1" dirty="0"/>
              <a:t>mare </a:t>
            </a:r>
            <a:r>
              <a:rPr lang="pt-PT" i="1" dirty="0" err="1"/>
              <a:t>clausum</a:t>
            </a:r>
            <a:endParaRPr lang="pt-PT" i="1" dirty="0"/>
          </a:p>
        </p:txBody>
      </p:sp>
      <p:sp>
        <p:nvSpPr>
          <p:cNvPr id="4" name="TextBox 34"/>
          <p:cNvSpPr txBox="1"/>
          <p:nvPr/>
        </p:nvSpPr>
        <p:spPr>
          <a:xfrm>
            <a:off x="1981065" y="4518342"/>
            <a:ext cx="544736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None/>
            </a:pPr>
            <a:r>
              <a:rPr lang="pt-PT" sz="2000" dirty="0"/>
              <a:t>A fim de encontrarem uma </a:t>
            </a:r>
          </a:p>
          <a:p>
            <a:pPr algn="just">
              <a:buNone/>
            </a:pPr>
            <a:r>
              <a:rPr lang="pt-PT" sz="2000" dirty="0"/>
              <a:t>solução pacífica, D. João II e </a:t>
            </a:r>
          </a:p>
          <a:p>
            <a:pPr algn="just">
              <a:buNone/>
            </a:pPr>
            <a:r>
              <a:rPr lang="pt-PT" sz="2000" dirty="0"/>
              <a:t>os Reis Católicos, Fernando </a:t>
            </a:r>
          </a:p>
          <a:p>
            <a:pPr algn="just">
              <a:buNone/>
            </a:pPr>
            <a:r>
              <a:rPr lang="pt-PT" sz="2000" dirty="0"/>
              <a:t>e Isabel de Espanha, </a:t>
            </a:r>
          </a:p>
          <a:p>
            <a:pPr algn="just">
              <a:buNone/>
            </a:pPr>
            <a:r>
              <a:rPr lang="pt-PT" sz="2000" dirty="0"/>
              <a:t>Assinaram o Tratado </a:t>
            </a:r>
          </a:p>
          <a:p>
            <a:pPr algn="just">
              <a:buNone/>
            </a:pPr>
            <a:r>
              <a:rPr lang="pt-PT" sz="2000" dirty="0"/>
              <a:t>de Tordesilhas, em 1494.</a:t>
            </a:r>
          </a:p>
          <a:p>
            <a:pPr>
              <a:buNone/>
            </a:pPr>
            <a:endParaRPr lang="pt-PT" sz="1400" i="1" dirty="0">
              <a:solidFill>
                <a:srgbClr val="FFFFFF"/>
              </a:solidFill>
            </a:endParaRPr>
          </a:p>
          <a:p>
            <a:pPr>
              <a:buNone/>
            </a:pPr>
            <a:endParaRPr lang="pt-PT" sz="1400" i="1" dirty="0">
              <a:solidFill>
                <a:srgbClr val="FFFFFF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94084" y="1015080"/>
            <a:ext cx="3971380" cy="511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3096" y="1015080"/>
            <a:ext cx="5629184" cy="350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11">
            <a:hlinkClick r:id="" action="ppaction://noaction"/>
          </p:cNvPr>
          <p:cNvSpPr txBox="1"/>
          <p:nvPr/>
        </p:nvSpPr>
        <p:spPr>
          <a:xfrm>
            <a:off x="7221100" y="6130419"/>
            <a:ext cx="4057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PT" sz="1400" b="1" dirty="0"/>
              <a:t>Tratado de Tordesilhas </a:t>
            </a:r>
            <a:r>
              <a:rPr lang="pt-PT" sz="1400" dirty="0"/>
              <a:t>(primeira página, Arquivo Nacional da Torre do Tombo)</a:t>
            </a:r>
          </a:p>
        </p:txBody>
      </p:sp>
    </p:spTree>
    <p:extLst>
      <p:ext uri="{BB962C8B-B14F-4D97-AF65-F5344CB8AC3E}">
        <p14:creationId xmlns:p14="http://schemas.microsoft.com/office/powerpoint/2010/main" val="1877359633"/>
      </p:ext>
    </p:extLst>
  </p:cSld>
  <p:clrMapOvr>
    <a:masterClrMapping/>
  </p:clrMapOvr>
</p:sld>
</file>

<file path=ppt/theme/theme1.xml><?xml version="1.0" encoding="utf-8"?>
<a:theme xmlns:a="http://schemas.openxmlformats.org/drawingml/2006/main" name="Gotícula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TM04033925[[fn=Gotícula]]</Template>
  <TotalTime>365</TotalTime>
  <Words>1130</Words>
  <Application>Microsoft Office PowerPoint</Application>
  <PresentationFormat>Ecrã Panorâmico</PresentationFormat>
  <Paragraphs>48</Paragraphs>
  <Slides>13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13</vt:i4>
      </vt:variant>
    </vt:vector>
  </HeadingPairs>
  <TitlesOfParts>
    <vt:vector size="18" baseType="lpstr">
      <vt:lpstr>Arial</vt:lpstr>
      <vt:lpstr>Arial Narrow</vt:lpstr>
      <vt:lpstr>Calibri</vt:lpstr>
      <vt:lpstr>Tw Cen MT</vt:lpstr>
      <vt:lpstr>Gotícula</vt:lpstr>
      <vt:lpstr>A ostentação das Cortes</vt:lpstr>
      <vt:lpstr>A ostentação das Cortes</vt:lpstr>
      <vt:lpstr>O estatuto dos intelectuais e artistas</vt:lpstr>
      <vt:lpstr>Classicismo e modernidade</vt:lpstr>
      <vt:lpstr>As línguas nacionais</vt:lpstr>
      <vt:lpstr>Individualismo, espírito crítico, racionalidade e utopia</vt:lpstr>
      <vt:lpstr>A expansão portuguesa</vt:lpstr>
      <vt:lpstr>A conquista de ceuta</vt:lpstr>
      <vt:lpstr>Áreas descobertas no período do infante d. Henrique</vt:lpstr>
      <vt:lpstr>Apresentação do PowerPoint</vt:lpstr>
      <vt:lpstr>Apresentação do PowerPoint</vt:lpstr>
      <vt:lpstr>Apresentação do PowerPoint</vt:lpstr>
      <vt:lpstr>A divisão do mundo - mare clausum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António José Moreira Colaço</dc:creator>
  <cp:lastModifiedBy>António José Moreira Colaço</cp:lastModifiedBy>
  <cp:revision>17</cp:revision>
  <dcterms:created xsi:type="dcterms:W3CDTF">2017-04-25T18:51:27Z</dcterms:created>
  <dcterms:modified xsi:type="dcterms:W3CDTF">2017-04-26T01:18:41Z</dcterms:modified>
</cp:coreProperties>
</file>