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0" r:id="rId2"/>
    <p:sldId id="266" r:id="rId3"/>
    <p:sldId id="292" r:id="rId4"/>
    <p:sldId id="293" r:id="rId5"/>
    <p:sldId id="268" r:id="rId6"/>
    <p:sldId id="284" r:id="rId7"/>
    <p:sldId id="285" r:id="rId8"/>
    <p:sldId id="286" r:id="rId9"/>
    <p:sldId id="287" r:id="rId10"/>
    <p:sldId id="294" r:id="rId11"/>
    <p:sldId id="295" r:id="rId12"/>
    <p:sldId id="296" r:id="rId13"/>
    <p:sldId id="297" r:id="rId14"/>
    <p:sldId id="299" r:id="rId15"/>
    <p:sldId id="300" r:id="rId16"/>
    <p:sldId id="301" r:id="rId17"/>
    <p:sldId id="302" r:id="rId18"/>
    <p:sldId id="298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3" orient="horz" pos="4178" userDrawn="1">
          <p15:clr>
            <a:srgbClr val="A4A3A4"/>
          </p15:clr>
        </p15:guide>
        <p15:guide id="4" orient="horz" pos="1162" userDrawn="1">
          <p15:clr>
            <a:srgbClr val="A4A3A4"/>
          </p15:clr>
        </p15:guide>
        <p15:guide id="5" pos="1905" userDrawn="1">
          <p15:clr>
            <a:srgbClr val="A4A3A4"/>
          </p15:clr>
        </p15:guide>
        <p15:guide id="6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000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1320" y="186"/>
      </p:cViewPr>
      <p:guideLst>
        <p:guide orient="horz" pos="2137"/>
        <p:guide orient="horz" pos="4178"/>
        <p:guide orient="horz" pos="1162"/>
        <p:guide pos="1905"/>
        <p:guide pos="2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765D6-280D-4A8A-8CFF-F4477D256946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4184-F867-4A4F-A075-EEE4E0F1E71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54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4184-F867-4A4F-A075-EEE4E0F1E71A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48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557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30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71490" y="365125"/>
            <a:ext cx="4321969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282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11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55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71489" y="1825625"/>
            <a:ext cx="2900363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86152" y="1825625"/>
            <a:ext cx="2900363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287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08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386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36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219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16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9E173-1CD5-4B66-BDFE-12FA2DBE267B}" type="datetimeFigureOut">
              <a:rPr lang="pt-PT" smtClean="0"/>
              <a:t>04/06/2019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D6ACA-39A7-497B-ABD2-E8E6DABD31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12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10" Type="http://schemas.openxmlformats.org/officeDocument/2006/relationships/image" Target="../media/image16.jpeg"/><Relationship Id="rId19" Type="http://schemas.openxmlformats.org/officeDocument/2006/relationships/image" Target="../media/image25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18" Type="http://schemas.openxmlformats.org/officeDocument/2006/relationships/image" Target="../media/image65.jpeg"/><Relationship Id="rId26" Type="http://schemas.openxmlformats.org/officeDocument/2006/relationships/image" Target="../media/image73.jpeg"/><Relationship Id="rId39" Type="http://schemas.openxmlformats.org/officeDocument/2006/relationships/image" Target="../media/image86.jpeg"/><Relationship Id="rId3" Type="http://schemas.openxmlformats.org/officeDocument/2006/relationships/image" Target="../media/image50.jpeg"/><Relationship Id="rId21" Type="http://schemas.openxmlformats.org/officeDocument/2006/relationships/image" Target="../media/image68.jpeg"/><Relationship Id="rId34" Type="http://schemas.openxmlformats.org/officeDocument/2006/relationships/image" Target="../media/image81.jpeg"/><Relationship Id="rId42" Type="http://schemas.openxmlformats.org/officeDocument/2006/relationships/image" Target="../media/image89.jpe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17" Type="http://schemas.openxmlformats.org/officeDocument/2006/relationships/image" Target="../media/image64.jpeg"/><Relationship Id="rId25" Type="http://schemas.openxmlformats.org/officeDocument/2006/relationships/image" Target="../media/image72.jpeg"/><Relationship Id="rId33" Type="http://schemas.openxmlformats.org/officeDocument/2006/relationships/image" Target="../media/image80.jpeg"/><Relationship Id="rId38" Type="http://schemas.openxmlformats.org/officeDocument/2006/relationships/image" Target="../media/image85.jpeg"/><Relationship Id="rId2" Type="http://schemas.openxmlformats.org/officeDocument/2006/relationships/image" Target="../media/image49.jpeg"/><Relationship Id="rId16" Type="http://schemas.openxmlformats.org/officeDocument/2006/relationships/image" Target="../media/image63.jpeg"/><Relationship Id="rId20" Type="http://schemas.openxmlformats.org/officeDocument/2006/relationships/image" Target="../media/image67.jpeg"/><Relationship Id="rId29" Type="http://schemas.openxmlformats.org/officeDocument/2006/relationships/image" Target="../media/image76.jpeg"/><Relationship Id="rId41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24" Type="http://schemas.openxmlformats.org/officeDocument/2006/relationships/image" Target="../media/image71.jpeg"/><Relationship Id="rId32" Type="http://schemas.openxmlformats.org/officeDocument/2006/relationships/image" Target="../media/image79.jpeg"/><Relationship Id="rId37" Type="http://schemas.openxmlformats.org/officeDocument/2006/relationships/image" Target="../media/image84.jpeg"/><Relationship Id="rId40" Type="http://schemas.openxmlformats.org/officeDocument/2006/relationships/image" Target="../media/image87.jpeg"/><Relationship Id="rId5" Type="http://schemas.openxmlformats.org/officeDocument/2006/relationships/image" Target="../media/image52.jpeg"/><Relationship Id="rId15" Type="http://schemas.openxmlformats.org/officeDocument/2006/relationships/image" Target="../media/image62.jpeg"/><Relationship Id="rId23" Type="http://schemas.openxmlformats.org/officeDocument/2006/relationships/image" Target="../media/image70.jpeg"/><Relationship Id="rId28" Type="http://schemas.openxmlformats.org/officeDocument/2006/relationships/image" Target="../media/image75.jpeg"/><Relationship Id="rId36" Type="http://schemas.openxmlformats.org/officeDocument/2006/relationships/image" Target="../media/image83.jpeg"/><Relationship Id="rId10" Type="http://schemas.openxmlformats.org/officeDocument/2006/relationships/image" Target="../media/image57.jpeg"/><Relationship Id="rId19" Type="http://schemas.openxmlformats.org/officeDocument/2006/relationships/image" Target="../media/image66.jpeg"/><Relationship Id="rId31" Type="http://schemas.openxmlformats.org/officeDocument/2006/relationships/image" Target="../media/image78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Relationship Id="rId22" Type="http://schemas.openxmlformats.org/officeDocument/2006/relationships/image" Target="../media/image69.jpeg"/><Relationship Id="rId27" Type="http://schemas.openxmlformats.org/officeDocument/2006/relationships/image" Target="../media/image74.jpeg"/><Relationship Id="rId30" Type="http://schemas.openxmlformats.org/officeDocument/2006/relationships/image" Target="../media/image77.jpeg"/><Relationship Id="rId35" Type="http://schemas.openxmlformats.org/officeDocument/2006/relationships/image" Target="../media/image82.jpeg"/><Relationship Id="rId43" Type="http://schemas.openxmlformats.org/officeDocument/2006/relationships/image" Target="../media/image9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L:\joao\RESEARCH\2015_Projecto_EBH\Site meu foto\My Vizela\2015_11_28\IMG_20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4" t="9483" r="11294" b="49215"/>
          <a:stretch/>
        </p:blipFill>
        <p:spPr bwMode="auto">
          <a:xfrm>
            <a:off x="-16042" y="0"/>
            <a:ext cx="9160042" cy="327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L:\joao\RESEARCH\2015_Projecto_EBH\Site meu foto\My Vizela\2015_11_28\IMG_20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4" t="72019" r="11294" b="2490"/>
          <a:stretch/>
        </p:blipFill>
        <p:spPr bwMode="auto">
          <a:xfrm>
            <a:off x="0" y="4749470"/>
            <a:ext cx="9144000" cy="210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-16042" y="3373055"/>
            <a:ext cx="63045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b="1" dirty="0"/>
              <a:t>Apropriações e usos de ruínas e terrenos vagos</a:t>
            </a:r>
          </a:p>
          <a:p>
            <a:r>
              <a:rPr lang="pt-PT" sz="2400" dirty="0"/>
              <a:t>metodologias e resultados do projeto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694947" y="4226250"/>
            <a:ext cx="3465095" cy="523220"/>
          </a:xfrm>
          <a:prstGeom prst="rect">
            <a:avLst/>
          </a:prstGeom>
          <a:solidFill>
            <a:schemeClr val="accent6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1400" b="1" dirty="0"/>
              <a:t>João Sarmento</a:t>
            </a:r>
          </a:p>
          <a:p>
            <a:r>
              <a:rPr lang="pt-PT" sz="1400" b="1" dirty="0" err="1"/>
              <a:t>Dept</a:t>
            </a:r>
            <a:r>
              <a:rPr lang="pt-PT" sz="1400" b="1" dirty="0"/>
              <a:t>. Geografia </a:t>
            </a:r>
            <a:r>
              <a:rPr lang="pt-PT" sz="1400" b="1" dirty="0" smtClean="0"/>
              <a:t>&amp; CECS, </a:t>
            </a:r>
            <a:r>
              <a:rPr lang="pt-PT" sz="1400" b="1" dirty="0" err="1" smtClean="0"/>
              <a:t>U.Minho</a:t>
            </a:r>
            <a:endParaRPr lang="pt-PT" sz="14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-27649" y="4233268"/>
            <a:ext cx="5722596" cy="523220"/>
          </a:xfrm>
          <a:prstGeom prst="rect">
            <a:avLst/>
          </a:prstGeom>
          <a:solidFill>
            <a:schemeClr val="accent6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1400" b="1" dirty="0"/>
              <a:t>Seminário POSSIBILIDADES DA CIDADE </a:t>
            </a:r>
          </a:p>
          <a:p>
            <a:r>
              <a:rPr lang="pt-PT" sz="1400" b="1" dirty="0"/>
              <a:t>6 junho </a:t>
            </a:r>
            <a:r>
              <a:rPr lang="pt-PT" sz="1400" b="1" dirty="0" smtClean="0"/>
              <a:t>2019, Espaço </a:t>
            </a:r>
            <a:r>
              <a:rPr lang="pt-PT" sz="1400" b="1" dirty="0"/>
              <a:t>Caleidoscópio, Lisboa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0" y="6230328"/>
            <a:ext cx="7012305" cy="627672"/>
            <a:chOff x="207683" y="6666496"/>
            <a:chExt cx="9349740" cy="836896"/>
          </a:xfrm>
          <a:solidFill>
            <a:schemeClr val="bg1"/>
          </a:solidFill>
        </p:grpSpPr>
        <p:grpSp>
          <p:nvGrpSpPr>
            <p:cNvPr id="8" name="Grupo 7"/>
            <p:cNvGrpSpPr/>
            <p:nvPr/>
          </p:nvGrpSpPr>
          <p:grpSpPr>
            <a:xfrm>
              <a:off x="207683" y="6666496"/>
              <a:ext cx="1951500" cy="473230"/>
              <a:chOff x="207683" y="6646686"/>
              <a:chExt cx="1951500" cy="473230"/>
            </a:xfrm>
            <a:grpFill/>
          </p:grpSpPr>
          <p:pic>
            <p:nvPicPr>
              <p:cNvPr id="20" name="Imagem 1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5611" b="38598"/>
              <a:stretch/>
            </p:blipFill>
            <p:spPr>
              <a:xfrm>
                <a:off x="981404" y="6646686"/>
                <a:ext cx="1177779" cy="473230"/>
              </a:xfrm>
              <a:prstGeom prst="rect">
                <a:avLst/>
              </a:prstGeom>
              <a:grpFill/>
            </p:spPr>
          </p:pic>
          <p:pic>
            <p:nvPicPr>
              <p:cNvPr id="18" name="Imagem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683" y="6646686"/>
                <a:ext cx="773721" cy="473230"/>
              </a:xfrm>
              <a:prstGeom prst="rect">
                <a:avLst/>
              </a:prstGeom>
              <a:grpFill/>
            </p:spPr>
          </p:pic>
        </p:grpSp>
        <p:sp>
          <p:nvSpPr>
            <p:cNvPr id="9" name="Vertical Text Placeholder 12"/>
            <p:cNvSpPr txBox="1">
              <a:spLocks/>
            </p:cNvSpPr>
            <p:nvPr/>
          </p:nvSpPr>
          <p:spPr>
            <a:xfrm>
              <a:off x="207683" y="7148928"/>
              <a:ext cx="9349740" cy="354464"/>
            </a:xfrm>
            <a:prstGeom prst="rect">
              <a:avLst/>
            </a:prstGeom>
            <a:grpFill/>
          </p:spPr>
          <p:txBody>
            <a:bodyPr vert="horz" lIns="48986" tIns="24493" rIns="48986" bIns="24493" rtlCol="0">
              <a:noAutofit/>
            </a:bodyPr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675" dirty="0">
                  <a:latin typeface="Arial" panose="020B0604020202020204" pitchFamily="34" charset="0"/>
                  <a:cs typeface="Arial" panose="020B0604020202020204" pitchFamily="34" charset="0"/>
                </a:rPr>
                <a:t>Este trabalho foi financiado por Fundos Nacionais através da </a:t>
              </a:r>
              <a:r>
                <a:rPr lang="pt-PT" sz="675" i="1" dirty="0">
                  <a:latin typeface="Arial" panose="020B0604020202020204" pitchFamily="34" charset="0"/>
                  <a:cs typeface="Arial" panose="020B0604020202020204" pitchFamily="34" charset="0"/>
                </a:rPr>
                <a:t>Fundação para a Ciência e a Tecnologia</a:t>
              </a:r>
              <a:r>
                <a:rPr lang="pt-PT" sz="675" dirty="0">
                  <a:latin typeface="Arial" panose="020B0604020202020204" pitchFamily="34" charset="0"/>
                  <a:cs typeface="Arial" panose="020B0604020202020204" pitchFamily="34" charset="0"/>
                </a:rPr>
                <a:t> (FCT), no âmbito do Projeto PTDC/ATP-EUR/1180/2014 (</a:t>
              </a:r>
              <a:r>
                <a:rPr lang="pt-PT" sz="675" dirty="0" err="1">
                  <a:latin typeface="Arial" panose="020B0604020202020204" pitchFamily="34" charset="0"/>
                  <a:cs typeface="Arial" panose="020B0604020202020204" pitchFamily="34" charset="0"/>
                </a:rPr>
                <a:t>NoVOID</a:t>
              </a:r>
              <a:r>
                <a:rPr lang="pt-PT" sz="675" dirty="0">
                  <a:latin typeface="Arial" panose="020B0604020202020204" pitchFamily="34" charset="0"/>
                  <a:cs typeface="Arial" panose="020B0604020202020204" pitchFamily="34" charset="0"/>
                </a:rPr>
                <a:t> – Ruinas e terrenos vagos nas cidades portuguesas: explorando a vida obscura dos espaços urbanos abandonados e propostas de planeamento alternativo para a cidade perfurada).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56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2105" t="26389" r="9299" b="23318"/>
          <a:stretch/>
        </p:blipFill>
        <p:spPr>
          <a:xfrm>
            <a:off x="76852" y="1636294"/>
            <a:ext cx="9067148" cy="348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5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0176" t="21419" r="11754" b="7237"/>
          <a:stretch/>
        </p:blipFill>
        <p:spPr>
          <a:xfrm>
            <a:off x="144379" y="914400"/>
            <a:ext cx="8981934" cy="492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5088" t="49487" r="14035" b="4021"/>
          <a:stretch/>
        </p:blipFill>
        <p:spPr>
          <a:xfrm>
            <a:off x="0" y="1604210"/>
            <a:ext cx="9130482" cy="359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0692" t="20668" r="21391" b="12631"/>
          <a:stretch/>
        </p:blipFill>
        <p:spPr>
          <a:xfrm>
            <a:off x="0" y="0"/>
            <a:ext cx="9144000" cy="63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1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0732" t="21836" r="21918" b="12074"/>
          <a:stretch/>
        </p:blipFill>
        <p:spPr>
          <a:xfrm>
            <a:off x="0" y="224588"/>
            <a:ext cx="9091406" cy="628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0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0513" t="15205" r="19839" b="10175"/>
          <a:stretch/>
        </p:blipFill>
        <p:spPr>
          <a:xfrm>
            <a:off x="641684" y="0"/>
            <a:ext cx="6817894" cy="511743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13333" t="59682" r="13860" b="10161"/>
          <a:stretch/>
        </p:blipFill>
        <p:spPr>
          <a:xfrm>
            <a:off x="-176463" y="4459706"/>
            <a:ext cx="8165432" cy="202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0513" t="19664" r="21413" b="10453"/>
          <a:stretch/>
        </p:blipFill>
        <p:spPr>
          <a:xfrm>
            <a:off x="0" y="80209"/>
            <a:ext cx="9144000" cy="660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4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8421" t="80514" r="18597" b="10453"/>
          <a:stretch/>
        </p:blipFill>
        <p:spPr>
          <a:xfrm>
            <a:off x="0" y="5649686"/>
            <a:ext cx="9102537" cy="78333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18421" t="20541" r="18597" b="38693"/>
          <a:stretch/>
        </p:blipFill>
        <p:spPr>
          <a:xfrm>
            <a:off x="41463" y="1265607"/>
            <a:ext cx="9102537" cy="3534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5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9737" t="20335" r="21150" b="10461"/>
          <a:stretch/>
        </p:blipFill>
        <p:spPr>
          <a:xfrm>
            <a:off x="80213" y="240629"/>
            <a:ext cx="8975632" cy="630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8948" t="20541" r="20702" b="11038"/>
          <a:stretch/>
        </p:blipFill>
        <p:spPr>
          <a:xfrm>
            <a:off x="21799" y="449179"/>
            <a:ext cx="9103141" cy="61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m 5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8163" y="668878"/>
            <a:ext cx="843817" cy="1336804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>
          <a:xfrm>
            <a:off x="354593" y="4970757"/>
            <a:ext cx="1835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b="1" dirty="0">
                <a:latin typeface="Helvetica-Normal" pitchFamily="2" charset="0"/>
                <a:cs typeface="Arial" panose="020B0604020202020204" pitchFamily="34" charset="0"/>
              </a:rPr>
              <a:t>Lisboa</a:t>
            </a:r>
          </a:p>
          <a:p>
            <a:r>
              <a:rPr lang="pt-PT" sz="1000" dirty="0">
                <a:latin typeface="Helvetica-Normal" pitchFamily="2" charset="0"/>
              </a:rPr>
              <a:t>2 173 ruínas</a:t>
            </a:r>
          </a:p>
          <a:p>
            <a:r>
              <a:rPr lang="pt-PT" sz="1000" dirty="0">
                <a:latin typeface="Helvetica-Normal" pitchFamily="2" charset="0"/>
              </a:rPr>
              <a:t>772 vacantes </a:t>
            </a:r>
          </a:p>
          <a:p>
            <a:endParaRPr lang="pt-PT" sz="10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2" name="CaixaDeTexto 61"/>
          <p:cNvSpPr txBox="1"/>
          <p:nvPr/>
        </p:nvSpPr>
        <p:spPr>
          <a:xfrm>
            <a:off x="5166462" y="6148355"/>
            <a:ext cx="1835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b="1" dirty="0">
                <a:latin typeface="Helvetica-Normal" pitchFamily="2" charset="0"/>
                <a:cs typeface="Arial" panose="020B0604020202020204" pitchFamily="34" charset="0"/>
              </a:rPr>
              <a:t>Barreiro</a:t>
            </a:r>
          </a:p>
          <a:p>
            <a:r>
              <a:rPr lang="pt-PT" sz="1000" dirty="0">
                <a:latin typeface="Helvetica-Normal" pitchFamily="2" charset="0"/>
              </a:rPr>
              <a:t>377 ruínas</a:t>
            </a:r>
          </a:p>
          <a:p>
            <a:r>
              <a:rPr lang="pt-PT" sz="1000" dirty="0">
                <a:latin typeface="Helvetica-Normal" pitchFamily="2" charset="0"/>
              </a:rPr>
              <a:t>169 vacantes</a:t>
            </a:r>
          </a:p>
          <a:p>
            <a:endParaRPr lang="pt-PT" sz="10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CaixaDeTexto 62"/>
          <p:cNvSpPr txBox="1"/>
          <p:nvPr/>
        </p:nvSpPr>
        <p:spPr>
          <a:xfrm>
            <a:off x="6876269" y="5512880"/>
            <a:ext cx="18358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000" b="1" dirty="0">
                <a:latin typeface="Helvetica-Normal" pitchFamily="2" charset="0"/>
                <a:cs typeface="Arial" panose="020B0604020202020204" pitchFamily="34" charset="0"/>
              </a:rPr>
              <a:t>Guimarães</a:t>
            </a:r>
          </a:p>
          <a:p>
            <a:pPr algn="r"/>
            <a:r>
              <a:rPr lang="pt-PT" sz="1000" dirty="0">
                <a:latin typeface="Helvetica-Normal" pitchFamily="2" charset="0"/>
              </a:rPr>
              <a:t>210 ruínas </a:t>
            </a:r>
          </a:p>
          <a:p>
            <a:pPr algn="r"/>
            <a:r>
              <a:rPr lang="pt-PT" sz="1000" dirty="0">
                <a:latin typeface="Helvetica-Normal" pitchFamily="2" charset="0"/>
              </a:rPr>
              <a:t>218 vacantes</a:t>
            </a:r>
            <a:endParaRPr lang="pt-PT" sz="1000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sp>
        <p:nvSpPr>
          <p:cNvPr id="64" name="CaixaDeTexto 63"/>
          <p:cNvSpPr txBox="1"/>
          <p:nvPr/>
        </p:nvSpPr>
        <p:spPr>
          <a:xfrm>
            <a:off x="7002266" y="189956"/>
            <a:ext cx="1930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b="1" dirty="0">
                <a:latin typeface="Helvetica-Normal" pitchFamily="2" charset="0"/>
                <a:cs typeface="Arial" panose="020B0604020202020204" pitchFamily="34" charset="0"/>
              </a:rPr>
              <a:t>Vizela</a:t>
            </a:r>
          </a:p>
          <a:p>
            <a:r>
              <a:rPr lang="pt-PT" sz="1000" dirty="0">
                <a:latin typeface="Helvetica-Normal" pitchFamily="2" charset="0"/>
              </a:rPr>
              <a:t>70 ruínas</a:t>
            </a:r>
          </a:p>
          <a:p>
            <a:r>
              <a:rPr lang="pt-PT" sz="1000" dirty="0">
                <a:latin typeface="Helvetica-Normal" pitchFamily="2" charset="0"/>
              </a:rPr>
              <a:t>139 vacantes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436070" y="253327"/>
            <a:ext cx="8199922" cy="6366863"/>
            <a:chOff x="165100" y="407487"/>
            <a:chExt cx="8033686" cy="6237788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0182" y="407487"/>
              <a:ext cx="1716830" cy="1716830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0125" y="5105806"/>
              <a:ext cx="1539469" cy="1539469"/>
            </a:xfrm>
            <a:prstGeom prst="rect">
              <a:avLst/>
            </a:prstGeom>
          </p:spPr>
        </p:pic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7482" y="2212013"/>
              <a:ext cx="3341304" cy="3341304"/>
            </a:xfrm>
            <a:prstGeom prst="rect">
              <a:avLst/>
            </a:prstGeom>
          </p:spPr>
        </p:pic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100" y="407487"/>
              <a:ext cx="4621794" cy="46217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220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8596" t="20249" r="20877" b="11623"/>
          <a:stretch/>
        </p:blipFill>
        <p:spPr>
          <a:xfrm>
            <a:off x="5577" y="352926"/>
            <a:ext cx="9138423" cy="617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2105" t="50950" r="8772" b="3143"/>
          <a:stretch/>
        </p:blipFill>
        <p:spPr>
          <a:xfrm>
            <a:off x="19616" y="3192378"/>
            <a:ext cx="9124384" cy="317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2807" t="3581" r="8421" b="3143"/>
          <a:stretch/>
        </p:blipFill>
        <p:spPr>
          <a:xfrm>
            <a:off x="1" y="256673"/>
            <a:ext cx="9160194" cy="650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1228" t="2704" r="8245" b="1681"/>
          <a:stretch/>
        </p:blipFill>
        <p:spPr>
          <a:xfrm>
            <a:off x="0" y="128336"/>
            <a:ext cx="9142234" cy="651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4912" t="4459" r="8070" b="1974"/>
          <a:stretch/>
        </p:blipFill>
        <p:spPr>
          <a:xfrm>
            <a:off x="224588" y="224590"/>
            <a:ext cx="8869128" cy="646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7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4737" t="33699" r="9123" b="3728"/>
          <a:stretch/>
        </p:blipFill>
        <p:spPr>
          <a:xfrm>
            <a:off x="0" y="2326104"/>
            <a:ext cx="9190854" cy="45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3860" t="19663" r="8596" b="2266"/>
          <a:stretch/>
        </p:blipFill>
        <p:spPr>
          <a:xfrm>
            <a:off x="0" y="1026695"/>
            <a:ext cx="9162025" cy="55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14386" t="20541" r="8772" b="1681"/>
          <a:stretch/>
        </p:blipFill>
        <p:spPr>
          <a:xfrm>
            <a:off x="0" y="1106905"/>
            <a:ext cx="9144000" cy="555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23729" t="23612" r="20440"/>
          <a:stretch/>
        </p:blipFill>
        <p:spPr>
          <a:xfrm>
            <a:off x="-13426" y="0"/>
            <a:ext cx="9157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upo 70"/>
          <p:cNvGrpSpPr/>
          <p:nvPr/>
        </p:nvGrpSpPr>
        <p:grpSpPr>
          <a:xfrm rot="5400000">
            <a:off x="1723992" y="1927453"/>
            <a:ext cx="892496" cy="4340484"/>
            <a:chOff x="4423468" y="1696801"/>
            <a:chExt cx="862025" cy="5139717"/>
          </a:xfrm>
        </p:grpSpPr>
        <p:pic>
          <p:nvPicPr>
            <p:cNvPr id="56" name="Imagem 5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4282266" y="4705946"/>
              <a:ext cx="1144429" cy="862025"/>
            </a:xfrm>
            <a:prstGeom prst="rect">
              <a:avLst/>
            </a:prstGeom>
          </p:spPr>
        </p:pic>
        <p:pic>
          <p:nvPicPr>
            <p:cNvPr id="57" name="Imagem 5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4281072" y="1839197"/>
              <a:ext cx="1146818" cy="862025"/>
            </a:xfrm>
            <a:prstGeom prst="rect">
              <a:avLst/>
            </a:prstGeom>
          </p:spPr>
        </p:pic>
        <p:pic>
          <p:nvPicPr>
            <p:cNvPr id="58" name="Imagem 5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4281083" y="3275696"/>
              <a:ext cx="1146795" cy="862025"/>
            </a:xfrm>
            <a:prstGeom prst="rect">
              <a:avLst/>
            </a:prstGeom>
          </p:spPr>
        </p:pic>
        <p:sp>
          <p:nvSpPr>
            <p:cNvPr id="59" name="CaixaDeTexto 58"/>
            <p:cNvSpPr txBox="1"/>
            <p:nvPr/>
          </p:nvSpPr>
          <p:spPr>
            <a:xfrm rot="16200000">
              <a:off x="4260038" y="6188357"/>
              <a:ext cx="1073371" cy="222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900" b="1" dirty="0">
                  <a:latin typeface="Helvetica-Normal" pitchFamily="2" charset="0"/>
                  <a:cs typeface="Arial" panose="020B0604020202020204" pitchFamily="34" charset="0"/>
                </a:rPr>
                <a:t>Vizela</a:t>
              </a:r>
            </a:p>
          </p:txBody>
        </p:sp>
      </p:grpSp>
      <p:grpSp>
        <p:nvGrpSpPr>
          <p:cNvPr id="65" name="Grupo 64"/>
          <p:cNvGrpSpPr/>
          <p:nvPr/>
        </p:nvGrpSpPr>
        <p:grpSpPr>
          <a:xfrm rot="5400000">
            <a:off x="2822959" y="-468634"/>
            <a:ext cx="993616" cy="6639527"/>
            <a:chOff x="5324274" y="-960089"/>
            <a:chExt cx="869689" cy="7904682"/>
          </a:xfrm>
        </p:grpSpPr>
        <p:pic>
          <p:nvPicPr>
            <p:cNvPr id="51" name="Imagem 5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189542" y="-817693"/>
              <a:ext cx="1146818" cy="862025"/>
            </a:xfrm>
            <a:prstGeom prst="rect">
              <a:avLst/>
            </a:prstGeom>
          </p:spPr>
        </p:pic>
        <p:pic>
          <p:nvPicPr>
            <p:cNvPr id="52" name="Imagem 5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181878" y="4780731"/>
              <a:ext cx="1146818" cy="862025"/>
            </a:xfrm>
            <a:prstGeom prst="rect">
              <a:avLst/>
            </a:prstGeom>
          </p:spPr>
        </p:pic>
        <p:pic>
          <p:nvPicPr>
            <p:cNvPr id="53" name="Imagem 5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189542" y="632371"/>
              <a:ext cx="1146818" cy="862025"/>
            </a:xfrm>
            <a:prstGeom prst="rect">
              <a:avLst/>
            </a:prstGeom>
          </p:spPr>
        </p:pic>
        <p:pic>
          <p:nvPicPr>
            <p:cNvPr id="54" name="Imagem 5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189542" y="2000859"/>
              <a:ext cx="1146818" cy="862025"/>
            </a:xfrm>
            <a:prstGeom prst="rect">
              <a:avLst/>
            </a:prstGeom>
          </p:spPr>
        </p:pic>
        <p:pic>
          <p:nvPicPr>
            <p:cNvPr id="55" name="Imagem 54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181878" y="3390795"/>
              <a:ext cx="1146818" cy="862025"/>
            </a:xfrm>
            <a:prstGeom prst="rect">
              <a:avLst/>
            </a:prstGeom>
          </p:spPr>
        </p:pic>
        <p:sp>
          <p:nvSpPr>
            <p:cNvPr id="60" name="CaixaDeTexto 59"/>
            <p:cNvSpPr txBox="1"/>
            <p:nvPr/>
          </p:nvSpPr>
          <p:spPr>
            <a:xfrm rot="16200000">
              <a:off x="5187923" y="6287936"/>
              <a:ext cx="1111272" cy="202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900" b="1" dirty="0">
                  <a:latin typeface="Helvetica-Normal" pitchFamily="2" charset="0"/>
                  <a:cs typeface="Arial" panose="020B0604020202020204" pitchFamily="34" charset="0"/>
                </a:rPr>
                <a:t>Guimarães</a:t>
              </a:r>
            </a:p>
          </p:txBody>
        </p:sp>
      </p:grpSp>
      <p:grpSp>
        <p:nvGrpSpPr>
          <p:cNvPr id="70" name="Grupo 69"/>
          <p:cNvGrpSpPr/>
          <p:nvPr/>
        </p:nvGrpSpPr>
        <p:grpSpPr>
          <a:xfrm rot="5400000">
            <a:off x="1112964" y="3679710"/>
            <a:ext cx="887371" cy="3240357"/>
            <a:chOff x="6860460" y="3223267"/>
            <a:chExt cx="860115" cy="3831073"/>
          </a:xfrm>
        </p:grpSpPr>
        <p:pic>
          <p:nvPicPr>
            <p:cNvPr id="46" name="Imagem 4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717108" y="3366619"/>
              <a:ext cx="1146818" cy="860114"/>
            </a:xfrm>
            <a:prstGeom prst="rect">
              <a:avLst/>
            </a:prstGeom>
          </p:spPr>
        </p:pic>
        <p:pic>
          <p:nvPicPr>
            <p:cNvPr id="48" name="Imagem 4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717109" y="4858260"/>
              <a:ext cx="1146818" cy="860114"/>
            </a:xfrm>
            <a:prstGeom prst="rect">
              <a:avLst/>
            </a:prstGeom>
          </p:spPr>
        </p:pic>
        <p:sp>
          <p:nvSpPr>
            <p:cNvPr id="61" name="CaixaDeTexto 60"/>
            <p:cNvSpPr txBox="1"/>
            <p:nvPr/>
          </p:nvSpPr>
          <p:spPr>
            <a:xfrm rot="16200000">
              <a:off x="6705869" y="6369060"/>
              <a:ext cx="1146818" cy="223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900" b="1" dirty="0">
                  <a:latin typeface="Helvetica-Normal" pitchFamily="2" charset="0"/>
                  <a:cs typeface="Arial" panose="020B0604020202020204" pitchFamily="34" charset="0"/>
                </a:rPr>
                <a:t>Barreiro</a:t>
              </a:r>
            </a:p>
          </p:txBody>
        </p:sp>
      </p:grpSp>
      <p:grpSp>
        <p:nvGrpSpPr>
          <p:cNvPr id="69" name="Grupo 68"/>
          <p:cNvGrpSpPr/>
          <p:nvPr/>
        </p:nvGrpSpPr>
        <p:grpSpPr>
          <a:xfrm rot="5400000">
            <a:off x="4110693" y="-2876942"/>
            <a:ext cx="864486" cy="8909433"/>
            <a:chOff x="8071882" y="-2194509"/>
            <a:chExt cx="862025" cy="9826307"/>
          </a:xfrm>
        </p:grpSpPr>
        <p:pic>
          <p:nvPicPr>
            <p:cNvPr id="42" name="Imagem 4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549640"/>
              <a:ext cx="1146818" cy="860114"/>
            </a:xfrm>
            <a:prstGeom prst="rect">
              <a:avLst/>
            </a:prstGeom>
          </p:spPr>
        </p:pic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1850753"/>
              <a:ext cx="1146818" cy="860114"/>
            </a:xfrm>
            <a:prstGeom prst="rect">
              <a:avLst/>
            </a:prstGeom>
          </p:spPr>
        </p:pic>
        <p:pic>
          <p:nvPicPr>
            <p:cNvPr id="44" name="Imagem 4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9486" y="-768791"/>
              <a:ext cx="1146818" cy="862025"/>
            </a:xfrm>
            <a:prstGeom prst="rect">
              <a:avLst/>
            </a:prstGeom>
          </p:spPr>
        </p:pic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-2051157"/>
              <a:ext cx="1146818" cy="860114"/>
            </a:xfrm>
            <a:prstGeom prst="rect">
              <a:avLst/>
            </a:prstGeom>
          </p:spPr>
        </p:pic>
        <p:pic>
          <p:nvPicPr>
            <p:cNvPr id="47" name="Imagem 4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3151865"/>
              <a:ext cx="1146818" cy="860114"/>
            </a:xfrm>
            <a:prstGeom prst="rect">
              <a:avLst/>
            </a:prstGeom>
          </p:spPr>
        </p:pic>
        <p:pic>
          <p:nvPicPr>
            <p:cNvPr id="49" name="Imagem 4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5702611"/>
              <a:ext cx="1146818" cy="860114"/>
            </a:xfrm>
            <a:prstGeom prst="rect">
              <a:avLst/>
            </a:prstGeom>
          </p:spPr>
        </p:pic>
        <p:pic>
          <p:nvPicPr>
            <p:cNvPr id="50" name="Imagem 49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928531" y="4427238"/>
              <a:ext cx="1146818" cy="860114"/>
            </a:xfrm>
            <a:prstGeom prst="rect">
              <a:avLst/>
            </a:prstGeom>
          </p:spPr>
        </p:pic>
        <p:sp>
          <p:nvSpPr>
            <p:cNvPr id="62" name="CaixaDeTexto 61"/>
            <p:cNvSpPr txBox="1"/>
            <p:nvPr/>
          </p:nvSpPr>
          <p:spPr>
            <a:xfrm rot="16200000">
              <a:off x="8022085" y="7035717"/>
              <a:ext cx="961986" cy="23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900" b="1" dirty="0">
                  <a:latin typeface="Helvetica-Normal" pitchFamily="2" charset="0"/>
                  <a:cs typeface="Arial" panose="020B0604020202020204" pitchFamily="34" charset="0"/>
                </a:rPr>
                <a:t>Lisboa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93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/>
          <p:cNvSpPr txBox="1"/>
          <p:nvPr/>
        </p:nvSpPr>
        <p:spPr>
          <a:xfrm>
            <a:off x="9358" y="3436355"/>
            <a:ext cx="1304880" cy="27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97" b="1" dirty="0">
                <a:latin typeface="Arial" panose="020B0604020202020204" pitchFamily="34" charset="0"/>
                <a:cs typeface="Arial" panose="020B0604020202020204" pitchFamily="34" charset="0"/>
              </a:rPr>
              <a:t>Vizela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-463" y="5027470"/>
            <a:ext cx="1118801" cy="27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97" b="1" dirty="0">
                <a:latin typeface="Arial" panose="020B0604020202020204" pitchFamily="34" charset="0"/>
                <a:cs typeface="Arial" panose="020B0604020202020204" pitchFamily="34" charset="0"/>
              </a:rPr>
              <a:t>Guimarães</a:t>
            </a:r>
          </a:p>
        </p:txBody>
      </p:sp>
      <p:grpSp>
        <p:nvGrpSpPr>
          <p:cNvPr id="38" name="Grupo 37"/>
          <p:cNvGrpSpPr/>
          <p:nvPr/>
        </p:nvGrpSpPr>
        <p:grpSpPr>
          <a:xfrm>
            <a:off x="-1" y="3703806"/>
            <a:ext cx="5484243" cy="1204635"/>
            <a:chOff x="22149" y="4477418"/>
            <a:chExt cx="6347254" cy="1394198"/>
          </a:xfrm>
        </p:grpSpPr>
        <p:pic>
          <p:nvPicPr>
            <p:cNvPr id="21" name="Imagem 2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149" y="4477418"/>
              <a:ext cx="2098917" cy="1394198"/>
            </a:xfrm>
            <a:prstGeom prst="rect">
              <a:avLst/>
            </a:prstGeom>
          </p:spPr>
        </p:pic>
        <p:pic>
          <p:nvPicPr>
            <p:cNvPr id="23" name="Imagem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22649" y="4485626"/>
              <a:ext cx="2103461" cy="1385990"/>
            </a:xfrm>
            <a:prstGeom prst="rect">
              <a:avLst/>
            </a:prstGeom>
          </p:spPr>
        </p:pic>
        <p:pic>
          <p:nvPicPr>
            <p:cNvPr id="29" name="Imagem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26110" y="4492807"/>
              <a:ext cx="2143293" cy="1378809"/>
            </a:xfrm>
            <a:prstGeom prst="rect">
              <a:avLst/>
            </a:prstGeom>
          </p:spPr>
        </p:pic>
      </p:grpSp>
      <p:grpSp>
        <p:nvGrpSpPr>
          <p:cNvPr id="37" name="Grupo 36"/>
          <p:cNvGrpSpPr/>
          <p:nvPr/>
        </p:nvGrpSpPr>
        <p:grpSpPr>
          <a:xfrm>
            <a:off x="-4344" y="5263527"/>
            <a:ext cx="9148345" cy="1250082"/>
            <a:chOff x="7620" y="5838182"/>
            <a:chExt cx="10587947" cy="1446798"/>
          </a:xfrm>
        </p:grpSpPr>
        <p:pic>
          <p:nvPicPr>
            <p:cNvPr id="22" name="Imagem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0" y="5871616"/>
              <a:ext cx="2117696" cy="1413363"/>
            </a:xfrm>
            <a:prstGeom prst="rect">
              <a:avLst/>
            </a:prstGeom>
          </p:spPr>
        </p:pic>
        <p:pic>
          <p:nvPicPr>
            <p:cNvPr id="24" name="Imagem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30361" y="5871616"/>
              <a:ext cx="2106954" cy="1413363"/>
            </a:xfrm>
            <a:prstGeom prst="rect">
              <a:avLst/>
            </a:prstGeom>
          </p:spPr>
        </p:pic>
        <p:pic>
          <p:nvPicPr>
            <p:cNvPr id="25" name="Imagem 2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23494" y="5871616"/>
              <a:ext cx="2106954" cy="1413363"/>
            </a:xfrm>
            <a:prstGeom prst="rect">
              <a:avLst/>
            </a:prstGeom>
          </p:spPr>
        </p:pic>
        <p:pic>
          <p:nvPicPr>
            <p:cNvPr id="26" name="Imagem 2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39742" y="5883063"/>
              <a:ext cx="2149430" cy="1401916"/>
            </a:xfrm>
            <a:prstGeom prst="rect">
              <a:avLst/>
            </a:prstGeom>
          </p:spPr>
        </p:pic>
        <p:pic>
          <p:nvPicPr>
            <p:cNvPr id="30" name="Imagem 2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94"/>
            <a:stretch/>
          </p:blipFill>
          <p:spPr>
            <a:xfrm>
              <a:off x="8476270" y="5838182"/>
              <a:ext cx="2119297" cy="1446798"/>
            </a:xfrm>
            <a:prstGeom prst="rect">
              <a:avLst/>
            </a:prstGeom>
          </p:spPr>
        </p:pic>
      </p:grpSp>
      <p:sp>
        <p:nvSpPr>
          <p:cNvPr id="43" name="CaixaDeTexto 42"/>
          <p:cNvSpPr txBox="1"/>
          <p:nvPr/>
        </p:nvSpPr>
        <p:spPr>
          <a:xfrm>
            <a:off x="429192" y="1264914"/>
            <a:ext cx="8250589" cy="1565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368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368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Tarefas</a:t>
            </a:r>
            <a:r>
              <a:rPr lang="pt-PT" sz="1368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pt-PT" sz="1368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Processos de análise</a:t>
            </a:r>
            <a:endParaRPr lang="pt-PT" sz="1368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sz="136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368" dirty="0" smtClean="0">
                <a:latin typeface="Arial" panose="020B0604020202020204" pitchFamily="34" charset="0"/>
                <a:cs typeface="Arial" panose="020B0604020202020204" pitchFamily="34" charset="0"/>
              </a:rPr>
              <a:t>1. Genealogia				1. Mapear</a:t>
            </a:r>
            <a:endParaRPr lang="pt-PT" sz="136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368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pt-PT" sz="1368" dirty="0" smtClean="0">
                <a:latin typeface="Arial" panose="020B0604020202020204" pitchFamily="34" charset="0"/>
                <a:cs typeface="Arial" panose="020B0604020202020204" pitchFamily="34" charset="0"/>
              </a:rPr>
              <a:t>Catálogo					2. Descodificar</a:t>
            </a:r>
            <a:endParaRPr lang="pt-PT" sz="136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368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PT" sz="1368" dirty="0" smtClean="0">
                <a:latin typeface="Arial" panose="020B0604020202020204" pitchFamily="34" charset="0"/>
                <a:cs typeface="Arial" panose="020B0604020202020204" pitchFamily="34" charset="0"/>
              </a:rPr>
              <a:t>Dinâmicas				3. Estratificar</a:t>
            </a:r>
            <a:endParaRPr lang="pt-PT" sz="136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368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t-PT" sz="1368" dirty="0" smtClean="0">
                <a:latin typeface="Arial" panose="020B0604020202020204" pitchFamily="34" charset="0"/>
                <a:cs typeface="Arial" panose="020B0604020202020204" pitchFamily="34" charset="0"/>
              </a:rPr>
              <a:t>Interações				4. Espacializar</a:t>
            </a:r>
            <a:endParaRPr lang="pt-PT" sz="136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175627" y="497115"/>
            <a:ext cx="5515347" cy="460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68" b="1" dirty="0">
                <a:latin typeface="Arial" panose="020B0604020202020204" pitchFamily="34" charset="0"/>
                <a:cs typeface="Arial" panose="020B0604020202020204" pitchFamily="34" charset="0"/>
              </a:rPr>
              <a:t>Tarefa 4 – Apropriações, </a:t>
            </a:r>
            <a:r>
              <a:rPr lang="pt-PT" sz="1368" b="1" dirty="0" err="1">
                <a:latin typeface="Arial" panose="020B0604020202020204" pitchFamily="34" charset="0"/>
                <a:cs typeface="Arial" panose="020B0604020202020204" pitchFamily="34" charset="0"/>
              </a:rPr>
              <a:t>re-significações</a:t>
            </a:r>
            <a:r>
              <a:rPr lang="pt-PT" sz="1368" b="1" dirty="0">
                <a:latin typeface="Arial" panose="020B0604020202020204" pitchFamily="34" charset="0"/>
                <a:cs typeface="Arial" panose="020B0604020202020204" pitchFamily="34" charset="0"/>
              </a:rPr>
              <a:t> e usos sociais</a:t>
            </a:r>
          </a:p>
          <a:p>
            <a:endParaRPr lang="pt-PT" sz="1026" dirty="0">
              <a:latin typeface="Helvetica-Normal" pitchFamily="2" charset="0"/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6395414" y="3703806"/>
            <a:ext cx="2084780" cy="934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68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+ 70 visitas</a:t>
            </a:r>
          </a:p>
          <a:p>
            <a:r>
              <a:rPr lang="pt-PT" sz="1368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2258 fotos</a:t>
            </a:r>
          </a:p>
          <a:p>
            <a:r>
              <a:rPr lang="pt-PT" sz="1368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horas 53 minutos</a:t>
            </a:r>
          </a:p>
          <a:p>
            <a:r>
              <a:rPr lang="pt-PT" sz="1368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+60 fichas de </a:t>
            </a:r>
            <a:r>
              <a:rPr lang="pt-PT" sz="1368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campo</a:t>
            </a:r>
            <a:endParaRPr lang="pt-PT" sz="1368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58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1625" y="99515"/>
            <a:ext cx="1930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Helvetica-Normal" pitchFamily="2" charset="0"/>
                <a:cs typeface="Arial" panose="020B0604020202020204" pitchFamily="34" charset="0"/>
              </a:rPr>
              <a:t>1. Genealogia</a:t>
            </a:r>
            <a:endParaRPr lang="pt-PT" sz="1600" b="1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66024" y="590968"/>
            <a:ext cx="9125192" cy="6122793"/>
            <a:chOff x="168560" y="878080"/>
            <a:chExt cx="8845098" cy="5934856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67386" y="4471989"/>
              <a:ext cx="2250483" cy="2103160"/>
            </a:xfrm>
            <a:prstGeom prst="rect">
              <a:avLst/>
            </a:prstGeom>
          </p:spPr>
        </p:pic>
        <p:sp>
          <p:nvSpPr>
            <p:cNvPr id="7" name="CaixaDeTexto 6"/>
            <p:cNvSpPr txBox="1"/>
            <p:nvPr/>
          </p:nvSpPr>
          <p:spPr>
            <a:xfrm>
              <a:off x="1471218" y="5523569"/>
              <a:ext cx="639487" cy="253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1981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3379981" y="2632116"/>
              <a:ext cx="639487" cy="253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1974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704223" y="1211083"/>
              <a:ext cx="1776903" cy="1110898"/>
            </a:xfrm>
            <a:prstGeom prst="rect">
              <a:avLst/>
            </a:prstGeom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227" y="885470"/>
              <a:ext cx="1545020" cy="979544"/>
            </a:xfrm>
            <a:prstGeom prst="rect">
              <a:avLst/>
            </a:prstGeom>
          </p:spPr>
        </p:pic>
        <p:sp>
          <p:nvSpPr>
            <p:cNvPr id="11" name="CaixaDeTexto 10"/>
            <p:cNvSpPr txBox="1"/>
            <p:nvPr/>
          </p:nvSpPr>
          <p:spPr>
            <a:xfrm>
              <a:off x="181490" y="1830386"/>
              <a:ext cx="1866353" cy="258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1915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upo 11"/>
            <p:cNvGrpSpPr/>
            <p:nvPr/>
          </p:nvGrpSpPr>
          <p:grpSpPr>
            <a:xfrm rot="5400000">
              <a:off x="-82848" y="2430333"/>
              <a:ext cx="2253175" cy="1545020"/>
              <a:chOff x="33086" y="4194554"/>
              <a:chExt cx="1903988" cy="1305581"/>
            </a:xfrm>
          </p:grpSpPr>
          <p:pic>
            <p:nvPicPr>
              <p:cNvPr id="28" name="Imagem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864772" y="4427834"/>
                <a:ext cx="1305581" cy="839022"/>
              </a:xfrm>
              <a:prstGeom prst="rect">
                <a:avLst/>
              </a:prstGeom>
            </p:spPr>
          </p:pic>
          <p:pic>
            <p:nvPicPr>
              <p:cNvPr id="29" name="Imagem 2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93383" y="4321023"/>
                <a:ext cx="1305581" cy="1052644"/>
              </a:xfrm>
              <a:prstGeom prst="rect">
                <a:avLst/>
              </a:prstGeom>
            </p:spPr>
          </p:pic>
        </p:grpSp>
        <p:sp>
          <p:nvSpPr>
            <p:cNvPr id="13" name="CaixaDeTexto 12"/>
            <p:cNvSpPr txBox="1"/>
            <p:nvPr/>
          </p:nvSpPr>
          <p:spPr>
            <a:xfrm>
              <a:off x="168560" y="4310918"/>
              <a:ext cx="1866353" cy="258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1948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51190" y="2099536"/>
              <a:ext cx="3543291" cy="1110898"/>
            </a:xfrm>
            <a:prstGeom prst="rect">
              <a:avLst/>
            </a:prstGeom>
          </p:spPr>
        </p:pic>
        <p:sp>
          <p:nvSpPr>
            <p:cNvPr id="15" name="CaixaDeTexto 14"/>
            <p:cNvSpPr txBox="1"/>
            <p:nvPr/>
          </p:nvSpPr>
          <p:spPr>
            <a:xfrm>
              <a:off x="2941657" y="3420587"/>
              <a:ext cx="639487" cy="253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1968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m 1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42036" y="2901281"/>
              <a:ext cx="1858377" cy="1304820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631328" y="1464923"/>
              <a:ext cx="2309382" cy="1154790"/>
            </a:xfrm>
            <a:prstGeom prst="rect">
              <a:avLst/>
            </a:prstGeom>
          </p:spPr>
        </p:pic>
        <p:sp>
          <p:nvSpPr>
            <p:cNvPr id="18" name="CaixaDeTexto 17"/>
            <p:cNvSpPr txBox="1"/>
            <p:nvPr/>
          </p:nvSpPr>
          <p:spPr>
            <a:xfrm>
              <a:off x="4587543" y="6532245"/>
              <a:ext cx="708737" cy="280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1990</a:t>
              </a:r>
            </a:p>
          </p:txBody>
        </p:sp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113463" y="4323051"/>
              <a:ext cx="3339444" cy="1149115"/>
            </a:xfrm>
            <a:prstGeom prst="rect">
              <a:avLst/>
            </a:prstGeom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386836" y="918581"/>
              <a:ext cx="1936514" cy="18660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CaixaDeTexto 20"/>
            <p:cNvSpPr txBox="1"/>
            <p:nvPr/>
          </p:nvSpPr>
          <p:spPr>
            <a:xfrm>
              <a:off x="5495034" y="2528351"/>
              <a:ext cx="639487" cy="253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2007</a:t>
              </a:r>
            </a:p>
          </p:txBody>
        </p:sp>
        <p:grpSp>
          <p:nvGrpSpPr>
            <p:cNvPr id="22" name="Grupo 21"/>
            <p:cNvGrpSpPr/>
            <p:nvPr/>
          </p:nvGrpSpPr>
          <p:grpSpPr>
            <a:xfrm>
              <a:off x="7349812" y="903502"/>
              <a:ext cx="1323391" cy="2574146"/>
              <a:chOff x="1227293" y="4794917"/>
              <a:chExt cx="1089270" cy="2307734"/>
            </a:xfrm>
          </p:grpSpPr>
          <p:pic>
            <p:nvPicPr>
              <p:cNvPr id="25" name="Imagem 24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845"/>
              <a:stretch/>
            </p:blipFill>
            <p:spPr>
              <a:xfrm rot="16200000">
                <a:off x="1387047" y="6182406"/>
                <a:ext cx="760491" cy="1080000"/>
              </a:xfrm>
              <a:prstGeom prst="rect">
                <a:avLst/>
              </a:prstGeom>
            </p:spPr>
          </p:pic>
          <p:pic>
            <p:nvPicPr>
              <p:cNvPr id="26" name="Imagem 25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16200000">
                <a:off x="1400843" y="4630636"/>
                <a:ext cx="751438" cy="1080000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-845"/>
              <a:stretch/>
            </p:blipFill>
            <p:spPr>
              <a:xfrm rot="16200000">
                <a:off x="1409897" y="5404455"/>
                <a:ext cx="733331" cy="1080000"/>
              </a:xfrm>
              <a:prstGeom prst="rect">
                <a:avLst/>
              </a:prstGeom>
            </p:spPr>
          </p:pic>
        </p:grpSp>
        <p:sp>
          <p:nvSpPr>
            <p:cNvPr id="23" name="CaixaDeTexto 22"/>
            <p:cNvSpPr txBox="1"/>
            <p:nvPr/>
          </p:nvSpPr>
          <p:spPr>
            <a:xfrm>
              <a:off x="7848878" y="3456808"/>
              <a:ext cx="1164780" cy="25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2004/2010/2013</a:t>
              </a:r>
              <a:endParaRPr lang="pt-PT" sz="10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42036" y="4258100"/>
              <a:ext cx="1846068" cy="1301255"/>
            </a:xfrm>
            <a:prstGeom prst="rect">
              <a:avLst/>
            </a:prstGeom>
          </p:spPr>
        </p:pic>
      </p:grpSp>
      <p:pic>
        <p:nvPicPr>
          <p:cNvPr id="30" name="Imagem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80" y="4075799"/>
            <a:ext cx="1353679" cy="1353679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8577965" y="5429478"/>
            <a:ext cx="1779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2017</a:t>
            </a:r>
            <a:endParaRPr lang="pt-PT" sz="10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1625" y="99515"/>
            <a:ext cx="1930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Helvetica-Normal" pitchFamily="2" charset="0"/>
                <a:cs typeface="Arial" panose="020B0604020202020204" pitchFamily="34" charset="0"/>
              </a:rPr>
              <a:t>2. Catálogo</a:t>
            </a:r>
            <a:endParaRPr lang="pt-PT" sz="1600" b="1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grpSp>
        <p:nvGrpSpPr>
          <p:cNvPr id="32" name="Grupo 31"/>
          <p:cNvGrpSpPr/>
          <p:nvPr/>
        </p:nvGrpSpPr>
        <p:grpSpPr>
          <a:xfrm>
            <a:off x="256540" y="562358"/>
            <a:ext cx="8706709" cy="5828723"/>
            <a:chOff x="251551" y="989397"/>
            <a:chExt cx="8706709" cy="5663812"/>
          </a:xfrm>
        </p:grpSpPr>
        <p:pic>
          <p:nvPicPr>
            <p:cNvPr id="33" name="Imagem 3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6117660" y="3500837"/>
              <a:ext cx="2986654" cy="2515957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34" name="Título 6"/>
            <p:cNvSpPr txBox="1">
              <a:spLocks/>
            </p:cNvSpPr>
            <p:nvPr/>
          </p:nvSpPr>
          <p:spPr>
            <a:xfrm>
              <a:off x="6292801" y="5243493"/>
              <a:ext cx="2665459" cy="1409716"/>
            </a:xfrm>
            <a:prstGeom prst="rect">
              <a:avLst/>
            </a:prstGeom>
          </p:spPr>
          <p:txBody>
            <a:bodyPr vert="horz" lIns="128016" tIns="64008" rIns="128016" bIns="64008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Photo  31-05-17,  09 35 46</a:t>
              </a:r>
            </a:p>
            <a:p>
              <a:pPr algn="l">
                <a:lnSpc>
                  <a:spcPct val="100000"/>
                </a:lnSpc>
              </a:pPr>
              <a:r>
                <a:rPr lang="en-US" sz="1000" dirty="0" err="1" smtClean="0">
                  <a:latin typeface="Arial Narrow" panose="020B0606020202030204" pitchFamily="34" charset="0"/>
                  <a:cs typeface="Arial" panose="020B0604020202020204" pitchFamily="34" charset="0"/>
                </a:rPr>
                <a:t>Lat</a:t>
              </a:r>
              <a:r>
                <a:rPr lang="en-US" sz="10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 41; 22; 54.73 / Long 8; 19; 0.52</a:t>
              </a:r>
            </a:p>
          </p:txBody>
        </p:sp>
        <p:grpSp>
          <p:nvGrpSpPr>
            <p:cNvPr id="35" name="Grupo 34"/>
            <p:cNvGrpSpPr/>
            <p:nvPr/>
          </p:nvGrpSpPr>
          <p:grpSpPr>
            <a:xfrm>
              <a:off x="251551" y="989397"/>
              <a:ext cx="6004106" cy="5652697"/>
              <a:chOff x="340271" y="960129"/>
              <a:chExt cx="5840991" cy="5499129"/>
            </a:xfrm>
          </p:grpSpPr>
          <p:pic>
            <p:nvPicPr>
              <p:cNvPr id="42" name="Imagem 4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3568252" y="1103930"/>
                <a:ext cx="1061751" cy="796313"/>
              </a:xfrm>
              <a:prstGeom prst="rect">
                <a:avLst/>
              </a:prstGeom>
              <a:ln w="12700">
                <a:noFill/>
              </a:ln>
            </p:spPr>
          </p:pic>
          <p:pic>
            <p:nvPicPr>
              <p:cNvPr id="43" name="Imagem 4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09638" y="221497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4" name="Imagem 43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08271" y="4422759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5" name="Imagem 4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884237" y="111108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6" name="Imagem 45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046447" y="111108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7" name="Imagem 4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046447" y="4422759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8" name="Imagem 47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884898" y="4422759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9" name="Imagem 48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723031" y="4422759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0" name="Imagem 49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046447" y="3318870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1" name="Imagem 50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884237" y="3317336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2" name="Imagem 51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046447" y="2214981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3" name="Imagem 52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885178" y="221497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4" name="Imagem 53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723031" y="3314682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5" name="Imagem 54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721444" y="220941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6" name="Imagem 55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09640" y="3318870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7" name="Imagem 56"/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07552" y="111108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8" name="Imagem 57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3567128" y="3304916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9" name="Imagem 58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3567128" y="2209413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0" name="Imagem 59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719948" y="1101336"/>
                <a:ext cx="1061751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1" name="Imagem 60"/>
              <p:cNvPicPr>
                <a:picLocks noChangeAspect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3566036" y="4420377"/>
                <a:ext cx="1066514" cy="79631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2" name="Imagem 61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4418477" y="1093123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3" name="Imagem 62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5252230" y="3303060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4" name="Imagem 63"/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2719948" y="552466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5" name="Imagem 64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1046447" y="5524669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6" name="Imagem 65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07552" y="5524669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7" name="Imagem 66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884236" y="552466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8" name="Imagem 67"/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5252230" y="219557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69" name="Imagem 68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5252230" y="109284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70" name="Imagem 69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4418477" y="219557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71" name="Imagem 70"/>
              <p:cNvPicPr>
                <a:picLocks noChangeAspect="1"/>
              </p:cNvPicPr>
              <p:nvPr/>
            </p:nvPicPr>
            <p:blipFill rotWithShape="1"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4418477" y="4402816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72" name="Imagem 71"/>
              <p:cNvPicPr>
                <a:picLocks noChangeAspect="1"/>
              </p:cNvPicPr>
              <p:nvPr/>
            </p:nvPicPr>
            <p:blipFill rotWithShape="1"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4412487" y="3297070"/>
                <a:ext cx="1073730" cy="796313"/>
              </a:xfrm>
              <a:prstGeom prst="rect">
                <a:avLst/>
              </a:prstGeom>
            </p:spPr>
          </p:pic>
          <p:pic>
            <p:nvPicPr>
              <p:cNvPr id="73" name="Imagem 72"/>
              <p:cNvPicPr>
                <a:picLocks noChangeAspect="1"/>
              </p:cNvPicPr>
              <p:nvPr/>
            </p:nvPicPr>
            <p:blipFill rotWithShape="1"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5252230" y="4410542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74" name="Imagem 73"/>
              <p:cNvPicPr>
                <a:picLocks noChangeAspect="1"/>
              </p:cNvPicPr>
              <p:nvPr/>
            </p:nvPicPr>
            <p:blipFill rotWithShape="1"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3567128" y="5524668"/>
                <a:ext cx="1061751" cy="796313"/>
              </a:xfrm>
              <a:prstGeom prst="rect">
                <a:avLst/>
              </a:prstGeom>
            </p:spPr>
          </p:pic>
          <p:pic>
            <p:nvPicPr>
              <p:cNvPr id="75" name="Imagem 74"/>
              <p:cNvPicPr>
                <a:picLocks noChangeAspect="1"/>
              </p:cNvPicPr>
              <p:nvPr/>
            </p:nvPicPr>
            <p:blipFill rotWithShape="1"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4413613" y="5525363"/>
                <a:ext cx="1067309" cy="800482"/>
              </a:xfrm>
              <a:prstGeom prst="rect">
                <a:avLst/>
              </a:prstGeom>
            </p:spPr>
          </p:pic>
          <p:pic>
            <p:nvPicPr>
              <p:cNvPr id="76" name="Imagem 75"/>
              <p:cNvPicPr>
                <a:picLocks noChangeAspect="1"/>
              </p:cNvPicPr>
              <p:nvPr/>
            </p:nvPicPr>
            <p:blipFill rotWithShape="1"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5255239" y="5524239"/>
                <a:ext cx="1058312" cy="793734"/>
              </a:xfrm>
              <a:prstGeom prst="rect">
                <a:avLst/>
              </a:prstGeom>
            </p:spPr>
          </p:pic>
        </p:grpSp>
        <p:pic>
          <p:nvPicPr>
            <p:cNvPr id="36" name="Imagem 35"/>
            <p:cNvPicPr>
              <a:picLocks noChangeAspect="1"/>
            </p:cNvPicPr>
            <p:nvPr/>
          </p:nvPicPr>
          <p:blipFill rotWithShape="1"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6207921" y="2272361"/>
              <a:ext cx="1071691" cy="812232"/>
            </a:xfrm>
            <a:prstGeom prst="rect">
              <a:avLst/>
            </a:prstGeom>
          </p:spPr>
        </p:pic>
        <p:pic>
          <p:nvPicPr>
            <p:cNvPr id="37" name="Imagem 36"/>
            <p:cNvPicPr>
              <a:picLocks noChangeAspect="1"/>
            </p:cNvPicPr>
            <p:nvPr/>
          </p:nvPicPr>
          <p:blipFill rotWithShape="1"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6188723" y="1126707"/>
              <a:ext cx="1098470" cy="823852"/>
            </a:xfrm>
            <a:prstGeom prst="rect">
              <a:avLst/>
            </a:prstGeom>
          </p:spPr>
        </p:pic>
        <p:pic>
          <p:nvPicPr>
            <p:cNvPr id="38" name="Imagem 37"/>
            <p:cNvPicPr>
              <a:picLocks noChangeAspect="1"/>
            </p:cNvPicPr>
            <p:nvPr/>
          </p:nvPicPr>
          <p:blipFill rotWithShape="1"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7066937" y="1135780"/>
              <a:ext cx="1088104" cy="816078"/>
            </a:xfrm>
            <a:prstGeom prst="rect">
              <a:avLst/>
            </a:prstGeom>
          </p:spPr>
        </p:pic>
        <p:pic>
          <p:nvPicPr>
            <p:cNvPr id="39" name="Imagem 38"/>
            <p:cNvPicPr>
              <a:picLocks noChangeAspect="1"/>
            </p:cNvPicPr>
            <p:nvPr/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7945451" y="2271791"/>
              <a:ext cx="1077182" cy="807885"/>
            </a:xfrm>
            <a:prstGeom prst="rect">
              <a:avLst/>
            </a:prstGeom>
          </p:spPr>
        </p:pic>
        <p:pic>
          <p:nvPicPr>
            <p:cNvPr id="40" name="Imagem 39"/>
            <p:cNvPicPr>
              <a:picLocks noChangeAspect="1"/>
            </p:cNvPicPr>
            <p:nvPr/>
          </p:nvPicPr>
          <p:blipFill rotWithShape="1"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7066937" y="2273156"/>
              <a:ext cx="1088104" cy="816078"/>
            </a:xfrm>
            <a:prstGeom prst="rect">
              <a:avLst/>
            </a:prstGeom>
          </p:spPr>
        </p:pic>
        <p:pic>
          <p:nvPicPr>
            <p:cNvPr id="41" name="Imagem 40"/>
            <p:cNvPicPr>
              <a:picLocks noChangeAspect="1"/>
            </p:cNvPicPr>
            <p:nvPr/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7932849" y="1139855"/>
              <a:ext cx="1101421" cy="8179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41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1624" y="99515"/>
            <a:ext cx="2830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Helvetica-Normal" pitchFamily="2" charset="0"/>
                <a:cs typeface="Arial" panose="020B0604020202020204" pitchFamily="34" charset="0"/>
              </a:rPr>
              <a:t>3. Dinâmicas (momento A)</a:t>
            </a:r>
            <a:endParaRPr lang="pt-PT" sz="1600" b="1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pic>
        <p:nvPicPr>
          <p:cNvPr id="77" name="Imagem 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988700" y="-140525"/>
            <a:ext cx="2916302" cy="4413253"/>
          </a:xfrm>
          <a:prstGeom prst="rect">
            <a:avLst/>
          </a:prstGeom>
        </p:spPr>
      </p:pic>
      <p:grpSp>
        <p:nvGrpSpPr>
          <p:cNvPr id="78" name="Grupo 77"/>
          <p:cNvGrpSpPr/>
          <p:nvPr/>
        </p:nvGrpSpPr>
        <p:grpSpPr>
          <a:xfrm>
            <a:off x="237698" y="3584265"/>
            <a:ext cx="4426877" cy="2806817"/>
            <a:chOff x="237698" y="4402782"/>
            <a:chExt cx="4485930" cy="2844259"/>
          </a:xfrm>
        </p:grpSpPr>
        <p:pic>
          <p:nvPicPr>
            <p:cNvPr id="79" name="Imagem 7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2188009" y="4711422"/>
              <a:ext cx="2844259" cy="2226979"/>
            </a:xfrm>
            <a:prstGeom prst="rect">
              <a:avLst/>
            </a:prstGeom>
          </p:spPr>
        </p:pic>
        <p:pic>
          <p:nvPicPr>
            <p:cNvPr id="80" name="Imagem 7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-80832" y="4721313"/>
              <a:ext cx="2834230" cy="2197170"/>
            </a:xfrm>
            <a:prstGeom prst="rect">
              <a:avLst/>
            </a:prstGeom>
          </p:spPr>
        </p:pic>
      </p:grpSp>
      <p:pic>
        <p:nvPicPr>
          <p:cNvPr id="81" name="Imagem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938" y="609706"/>
            <a:ext cx="3943178" cy="5782423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2" name="CaixaDeTexto 81"/>
          <p:cNvSpPr txBox="1"/>
          <p:nvPr/>
        </p:nvSpPr>
        <p:spPr>
          <a:xfrm>
            <a:off x="4841687" y="6391079"/>
            <a:ext cx="3512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Fieldwork</a:t>
            </a:r>
            <a:r>
              <a:rPr lang="pt-PT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sheet</a:t>
            </a:r>
            <a:r>
              <a:rPr lang="pt-PT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- </a:t>
            </a:r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Observation</a:t>
            </a:r>
            <a:endParaRPr lang="pt-PT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8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1624" y="99515"/>
            <a:ext cx="2842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Helvetica-Normal" pitchFamily="2" charset="0"/>
                <a:cs typeface="Arial" panose="020B0604020202020204" pitchFamily="34" charset="0"/>
              </a:rPr>
              <a:t>3. Dinâmicas (momento A)</a:t>
            </a:r>
            <a:endParaRPr lang="pt-PT" sz="1600" b="1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pic>
        <p:nvPicPr>
          <p:cNvPr id="77" name="Imagem 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2074" y="589707"/>
            <a:ext cx="3957481" cy="5759922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8" name="CaixaDeTexto 77"/>
          <p:cNvSpPr txBox="1"/>
          <p:nvPr/>
        </p:nvSpPr>
        <p:spPr>
          <a:xfrm>
            <a:off x="4818850" y="6364286"/>
            <a:ext cx="3512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Fieldwork</a:t>
            </a:r>
            <a:r>
              <a:rPr lang="pt-PT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sheet</a:t>
            </a:r>
            <a:r>
              <a:rPr lang="pt-PT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- </a:t>
            </a:r>
            <a:r>
              <a:rPr lang="pt-PT" sz="12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Interviews</a:t>
            </a:r>
            <a:r>
              <a:rPr lang="pt-PT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pt-PT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ítulo 6"/>
          <p:cNvSpPr txBox="1">
            <a:spLocks/>
          </p:cNvSpPr>
          <p:nvPr/>
        </p:nvSpPr>
        <p:spPr>
          <a:xfrm>
            <a:off x="2353296" y="3226418"/>
            <a:ext cx="2184447" cy="372616"/>
          </a:xfrm>
          <a:prstGeom prst="rect">
            <a:avLst/>
          </a:prstGeom>
        </p:spPr>
        <p:txBody>
          <a:bodyPr vert="horz" lIns="128016" tIns="64008" rIns="128016" bIns="6400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Photo  30-08-17,  14 27 29</a:t>
            </a:r>
          </a:p>
          <a:p>
            <a:pPr algn="l">
              <a:lnSpc>
                <a:spcPct val="100000"/>
              </a:lnSpc>
            </a:pPr>
            <a:r>
              <a:rPr lang="en-US" sz="10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Lat</a:t>
            </a: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41; 22; 56, 59 / Long 8; 19; 1.65</a:t>
            </a:r>
          </a:p>
        </p:txBody>
      </p:sp>
      <p:sp>
        <p:nvSpPr>
          <p:cNvPr id="80" name="Título 6"/>
          <p:cNvSpPr txBox="1">
            <a:spLocks/>
          </p:cNvSpPr>
          <p:nvPr/>
        </p:nvSpPr>
        <p:spPr>
          <a:xfrm>
            <a:off x="117693" y="3260864"/>
            <a:ext cx="2184449" cy="347223"/>
          </a:xfrm>
          <a:prstGeom prst="rect">
            <a:avLst/>
          </a:prstGeom>
        </p:spPr>
        <p:txBody>
          <a:bodyPr vert="horz" lIns="128016" tIns="64008" rIns="128016" bIns="6400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Photo  31-05-17,  09 43 41</a:t>
            </a:r>
          </a:p>
          <a:p>
            <a:pPr algn="l">
              <a:lnSpc>
                <a:spcPct val="100000"/>
              </a:lnSpc>
            </a:pPr>
            <a:r>
              <a:rPr lang="en-US" sz="1000" dirty="0" err="1">
                <a:latin typeface="Arial Narrow" panose="020B0606020202030204" pitchFamily="34" charset="0"/>
                <a:cs typeface="Arial" panose="020B0604020202020204" pitchFamily="34" charset="0"/>
              </a:rPr>
              <a:t>Lat</a:t>
            </a:r>
            <a:r>
              <a:rPr lang="en-US" sz="1000" dirty="0">
                <a:latin typeface="Arial Narrow" panose="020B0606020202030204" pitchFamily="34" charset="0"/>
                <a:cs typeface="Arial" panose="020B0604020202020204" pitchFamily="34" charset="0"/>
              </a:rPr>
              <a:t> 41; 22; 56, 59 / Long 8; 19; 1.65</a:t>
            </a:r>
          </a:p>
        </p:txBody>
      </p:sp>
      <p:grpSp>
        <p:nvGrpSpPr>
          <p:cNvPr id="81" name="Grupo 80"/>
          <p:cNvGrpSpPr/>
          <p:nvPr/>
        </p:nvGrpSpPr>
        <p:grpSpPr>
          <a:xfrm>
            <a:off x="251628" y="580985"/>
            <a:ext cx="4412947" cy="2634818"/>
            <a:chOff x="115829" y="743382"/>
            <a:chExt cx="4412947" cy="2634818"/>
          </a:xfrm>
        </p:grpSpPr>
        <p:pic>
          <p:nvPicPr>
            <p:cNvPr id="82" name="Imagem 8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2122888" y="964822"/>
              <a:ext cx="2627327" cy="2184448"/>
            </a:xfrm>
            <a:prstGeom prst="rect">
              <a:avLst/>
            </a:prstGeom>
          </p:spPr>
        </p:pic>
        <p:pic>
          <p:nvPicPr>
            <p:cNvPr id="83" name="Imagem 8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-109026" y="968897"/>
              <a:ext cx="2634158" cy="2184448"/>
            </a:xfrm>
            <a:prstGeom prst="rect">
              <a:avLst/>
            </a:prstGeom>
          </p:spPr>
        </p:pic>
      </p:grpSp>
      <p:grpSp>
        <p:nvGrpSpPr>
          <p:cNvPr id="84" name="Grupo 83"/>
          <p:cNvGrpSpPr/>
          <p:nvPr/>
        </p:nvGrpSpPr>
        <p:grpSpPr>
          <a:xfrm>
            <a:off x="251157" y="3640928"/>
            <a:ext cx="4427232" cy="2606675"/>
            <a:chOff x="251157" y="3758060"/>
            <a:chExt cx="4427232" cy="2606675"/>
          </a:xfrm>
        </p:grpSpPr>
        <p:pic>
          <p:nvPicPr>
            <p:cNvPr id="85" name="Imagem 8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44806" y="3964411"/>
              <a:ext cx="2606675" cy="2193973"/>
            </a:xfrm>
            <a:prstGeom prst="rect">
              <a:avLst/>
            </a:prstGeom>
          </p:spPr>
        </p:pic>
        <p:pic>
          <p:nvPicPr>
            <p:cNvPr id="86" name="Imagem 8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2278065" y="3964411"/>
              <a:ext cx="2606675" cy="2193973"/>
            </a:xfrm>
            <a:prstGeom prst="rect">
              <a:avLst/>
            </a:prstGeom>
          </p:spPr>
        </p:pic>
      </p:grpSp>
      <p:sp>
        <p:nvSpPr>
          <p:cNvPr id="87" name="Título 6"/>
          <p:cNvSpPr txBox="1">
            <a:spLocks/>
          </p:cNvSpPr>
          <p:nvPr/>
        </p:nvSpPr>
        <p:spPr>
          <a:xfrm>
            <a:off x="2356157" y="6228455"/>
            <a:ext cx="2199694" cy="417401"/>
          </a:xfrm>
          <a:prstGeom prst="rect">
            <a:avLst/>
          </a:prstGeom>
        </p:spPr>
        <p:txBody>
          <a:bodyPr vert="horz" lIns="128016" tIns="64008" rIns="128016" bIns="6400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Photo  30-08-17,  14 26 48</a:t>
            </a:r>
          </a:p>
          <a:p>
            <a:pPr algn="l">
              <a:lnSpc>
                <a:spcPct val="100000"/>
              </a:lnSpc>
            </a:pPr>
            <a:r>
              <a:rPr lang="en-US" sz="10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Lat</a:t>
            </a: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41; 22; 56 / Long 8; 19; 1.06</a:t>
            </a:r>
          </a:p>
        </p:txBody>
      </p:sp>
      <p:sp>
        <p:nvSpPr>
          <p:cNvPr id="88" name="Título 6"/>
          <p:cNvSpPr txBox="1">
            <a:spLocks/>
          </p:cNvSpPr>
          <p:nvPr/>
        </p:nvSpPr>
        <p:spPr>
          <a:xfrm>
            <a:off x="120554" y="6320026"/>
            <a:ext cx="2193973" cy="334516"/>
          </a:xfrm>
          <a:prstGeom prst="rect">
            <a:avLst/>
          </a:prstGeom>
        </p:spPr>
        <p:txBody>
          <a:bodyPr vert="horz" lIns="128016" tIns="64008" rIns="128016" bIns="6400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Photo  31-05-17,  09 40 11</a:t>
            </a:r>
          </a:p>
          <a:p>
            <a:pPr algn="l">
              <a:lnSpc>
                <a:spcPct val="100000"/>
              </a:lnSpc>
            </a:pPr>
            <a:r>
              <a:rPr lang="en-US" sz="1000" dirty="0" err="1">
                <a:latin typeface="Arial Narrow" panose="020B0606020202030204" pitchFamily="34" charset="0"/>
                <a:cs typeface="Arial" panose="020B0604020202020204" pitchFamily="34" charset="0"/>
              </a:rPr>
              <a:t>Lat</a:t>
            </a:r>
            <a:r>
              <a:rPr lang="en-US" sz="1000" dirty="0">
                <a:latin typeface="Arial Narrow" panose="020B0606020202030204" pitchFamily="34" charset="0"/>
                <a:cs typeface="Arial" panose="020B0604020202020204" pitchFamily="34" charset="0"/>
              </a:rPr>
              <a:t> 41; 22; 56 / Long 8; 19; 1.06</a:t>
            </a:r>
          </a:p>
        </p:txBody>
      </p:sp>
      <p:sp>
        <p:nvSpPr>
          <p:cNvPr id="93" name="Retângulo 92"/>
          <p:cNvSpPr/>
          <p:nvPr/>
        </p:nvSpPr>
        <p:spPr>
          <a:xfrm rot="19481644">
            <a:off x="7082859" y="3125041"/>
            <a:ext cx="104604" cy="346036"/>
          </a:xfrm>
          <a:prstGeom prst="rect">
            <a:avLst/>
          </a:prstGeom>
          <a:solidFill>
            <a:srgbClr val="C0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47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1624" y="99515"/>
            <a:ext cx="2848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Helvetica-Normal" pitchFamily="2" charset="0"/>
                <a:cs typeface="Arial" panose="020B0604020202020204" pitchFamily="34" charset="0"/>
              </a:rPr>
              <a:t>4. Interações (momento B)</a:t>
            </a:r>
            <a:endParaRPr lang="pt-PT" sz="1600" b="1" dirty="0">
              <a:latin typeface="Helvetica-Normal" pitchFamily="2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/>
          <a:srcRect l="18421" t="60686" r="18597" b="18964"/>
          <a:stretch/>
        </p:blipFill>
        <p:spPr>
          <a:xfrm>
            <a:off x="41463" y="3113887"/>
            <a:ext cx="9102537" cy="17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4589</TotalTime>
  <Words>282</Words>
  <Application>Microsoft Office PowerPoint</Application>
  <PresentationFormat>Apresentação no Ecrã (4:3)</PresentationFormat>
  <Paragraphs>64</Paragraphs>
  <Slides>28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28</vt:i4>
      </vt:variant>
    </vt:vector>
  </HeadingPairs>
  <TitlesOfParts>
    <vt:vector size="34" baseType="lpstr">
      <vt:lpstr>Arial</vt:lpstr>
      <vt:lpstr>Arial Narrow</vt:lpstr>
      <vt:lpstr>Calibri</vt:lpstr>
      <vt:lpstr>Calibri Light</vt:lpstr>
      <vt:lpstr>Helvetica-Normal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Rui Pereira</dc:creator>
  <cp:lastModifiedBy>João Sarmento</cp:lastModifiedBy>
  <cp:revision>216</cp:revision>
  <dcterms:created xsi:type="dcterms:W3CDTF">2017-11-30T16:49:03Z</dcterms:created>
  <dcterms:modified xsi:type="dcterms:W3CDTF">2019-06-04T17:36:18Z</dcterms:modified>
</cp:coreProperties>
</file>