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9"/>
  </p:notesMasterIdLst>
  <p:sldIdLst>
    <p:sldId id="256" r:id="rId3"/>
    <p:sldId id="259" r:id="rId4"/>
    <p:sldId id="273" r:id="rId5"/>
    <p:sldId id="286" r:id="rId6"/>
    <p:sldId id="280" r:id="rId7"/>
    <p:sldId id="276" r:id="rId8"/>
    <p:sldId id="279" r:id="rId9"/>
    <p:sldId id="275" r:id="rId10"/>
    <p:sldId id="278" r:id="rId11"/>
    <p:sldId id="277" r:id="rId12"/>
    <p:sldId id="272" r:id="rId13"/>
    <p:sldId id="281" r:id="rId14"/>
    <p:sldId id="284" r:id="rId15"/>
    <p:sldId id="283" r:id="rId16"/>
    <p:sldId id="282" r:id="rId17"/>
    <p:sldId id="285" r:id="rId18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530130"/>
        </a:solidFill>
        <a:latin typeface="Trebuchet MS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FFFFCC"/>
    <a:srgbClr val="D4E6F0"/>
    <a:srgbClr val="9999FF"/>
    <a:srgbClr val="CCFFFF"/>
    <a:srgbClr val="FFFFFF"/>
    <a:srgbClr val="FFFF3B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303" autoAdjust="0"/>
  </p:normalViewPr>
  <p:slideViewPr>
    <p:cSldViewPr>
      <p:cViewPr varScale="1">
        <p:scale>
          <a:sx n="59" d="100"/>
          <a:sy n="59" d="100"/>
        </p:scale>
        <p:origin x="-7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09-12-16T14:26:08.156" idx="1">
    <p:pos x="10" y="1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noProof="0" smtClean="0"/>
              <a:t>Clique para editar os estilos de texto do modelo global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DC8BB976-D7B4-470A-B7B3-9BE3BFC2CBD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29DF4B-1ABB-45A1-9E0F-69DF507A79F5}" type="slidenum">
              <a:rPr lang="pt-PT" smtClean="0"/>
              <a:pPr/>
              <a:t>1</a:t>
            </a:fld>
            <a:endParaRPr lang="pt-PT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508E4C-4C98-41CE-9986-F37D829628DA}" type="slidenum">
              <a:rPr lang="pt-PT" smtClean="0"/>
              <a:pPr/>
              <a:t>2</a:t>
            </a:fld>
            <a:endParaRPr lang="pt-PT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8BB976-D7B4-470A-B7B3-9BE3BFC2CBD3}" type="slidenum">
              <a:rPr lang="pt-PT" smtClean="0"/>
              <a:pPr>
                <a:defRPr/>
              </a:pPr>
              <a:t>3</a:t>
            </a:fld>
            <a:endParaRPr lang="pt-P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A7F8AE-22E2-430F-9B07-5999D6211CEE}" type="slidenum">
              <a:rPr lang="pt-PT" smtClean="0"/>
              <a:pPr/>
              <a:t>4</a:t>
            </a:fld>
            <a:endParaRPr lang="pt-PT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8BB976-D7B4-470A-B7B3-9BE3BFC2CBD3}" type="slidenum">
              <a:rPr lang="pt-PT" smtClean="0"/>
              <a:pPr>
                <a:defRPr/>
              </a:pPr>
              <a:t>5</a:t>
            </a:fld>
            <a:endParaRPr lang="pt-P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BF39A-29E4-4C8D-AB56-8907002D95D6}" type="slidenum">
              <a:rPr lang="pt-PT" smtClean="0"/>
              <a:pPr/>
              <a:t>6</a:t>
            </a:fld>
            <a:endParaRPr lang="pt-P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BF39A-29E4-4C8D-AB56-8907002D95D6}" type="slidenum">
              <a:rPr lang="pt-PT" smtClean="0"/>
              <a:pPr/>
              <a:t>7</a:t>
            </a:fld>
            <a:endParaRPr lang="pt-P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BF39A-29E4-4C8D-AB56-8907002D95D6}" type="slidenum">
              <a:rPr lang="pt-PT" smtClean="0"/>
              <a:pPr/>
              <a:t>8</a:t>
            </a:fld>
            <a:endParaRPr lang="pt-P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BF39A-29E4-4C8D-AB56-8907002D95D6}" type="slidenum">
              <a:rPr lang="pt-PT" smtClean="0"/>
              <a:pPr/>
              <a:t>9</a:t>
            </a:fld>
            <a:endParaRPr lang="pt-P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BF39A-29E4-4C8D-AB56-8907002D95D6}" type="slidenum">
              <a:rPr lang="pt-PT" smtClean="0"/>
              <a:pPr/>
              <a:t>10</a:t>
            </a:fld>
            <a:endParaRPr lang="pt-P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5632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2B6C92-B3F9-4C0E-968D-B88EEB434CE5}" type="slidenum">
              <a:rPr lang="pt-PT" smtClean="0"/>
              <a:pPr/>
              <a:t>11</a:t>
            </a:fld>
            <a:endParaRPr lang="pt-P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8BB976-D7B4-470A-B7B3-9BE3BFC2CBD3}" type="slidenum">
              <a:rPr lang="pt-PT" smtClean="0"/>
              <a:pPr>
                <a:defRPr/>
              </a:pPr>
              <a:t>12</a:t>
            </a:fld>
            <a:endParaRPr lang="pt-P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8BB976-D7B4-470A-B7B3-9BE3BFC2CBD3}" type="slidenum">
              <a:rPr lang="pt-PT" smtClean="0"/>
              <a:pPr>
                <a:defRPr/>
              </a:pPr>
              <a:t>13</a:t>
            </a:fld>
            <a:endParaRPr lang="pt-P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8BB976-D7B4-470A-B7B3-9BE3BFC2CBD3}" type="slidenum">
              <a:rPr lang="pt-PT" smtClean="0"/>
              <a:pPr>
                <a:defRPr/>
              </a:pPr>
              <a:t>14</a:t>
            </a:fld>
            <a:endParaRPr lang="pt-P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8BB976-D7B4-470A-B7B3-9BE3BFC2CBD3}" type="slidenum">
              <a:rPr lang="pt-PT" smtClean="0"/>
              <a:pPr>
                <a:defRPr/>
              </a:pPr>
              <a:t>15</a:t>
            </a:fld>
            <a:endParaRPr lang="pt-P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8BB976-D7B4-470A-B7B3-9BE3BFC2CBD3}" type="slidenum">
              <a:rPr lang="pt-PT" smtClean="0"/>
              <a:pPr>
                <a:defRPr/>
              </a:pPr>
              <a:t>16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do título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rgbClr val="530130"/>
                </a:solidFill>
              </a:defRPr>
            </a:lvl1pPr>
          </a:lstStyle>
          <a:p>
            <a:r>
              <a:rPr lang="pt-PT"/>
              <a:t>Faça clique para editar o estilo do subtítulo do modelo global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75EC7-FA75-4575-B539-589EE9557C9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DF26A-ED44-428A-8911-BB363D5CE58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A902B-C1FF-499B-8FF1-1F790577AFD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D15EA-BE40-4A6C-A321-03DB510ABAF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D29AC-BB60-421C-AA96-20DFD399C07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474FE-34A0-4C22-BC21-55F2003A3F3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82DB6-C24A-4258-89B1-487F58A0525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517CD-9A89-4285-8AB3-93B06A18A0F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5D307-6061-48DD-A528-568EC1E924D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D1DB5-73DC-470F-8FC3-E47B4ACCAFE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59C0F-8A45-4F99-A48B-C23776C70BD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6089A-87CE-4632-851B-B350839FC63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7403C-9B72-4CE7-8FE1-A42276C5FE7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DB87D-A8CA-4179-9214-E6DC6F5A422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5E892-B35E-4002-95FF-8EBF07191CE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5B929-B942-40D2-9DD3-1AD6272110D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4BF13-06D9-4311-AD75-2F8CFB84136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53A87-1D2B-4C20-8BD5-D9BFAEF387D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B3009-0816-4E8F-8252-44D040F2EAB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5A40D-5D1C-4636-8527-C4AE4C69746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A87D3-9B5E-4C38-81F6-0553466D9A2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584F6-2951-4BDB-B2CA-125C81B3D21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4912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6364BA9A-E829-41C6-8F06-44EC068DFA1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  <p:pic>
        <p:nvPicPr>
          <p:cNvPr id="2055" name="Picture 7" descr="janela_trabalho2"/>
          <p:cNvPicPr>
            <a:picLocks noChangeAspect="1" noChangeArrowheads="1"/>
          </p:cNvPicPr>
          <p:nvPr userDrawn="1"/>
        </p:nvPicPr>
        <p:blipFill>
          <a:blip r:embed="rId13" cstate="print">
            <a:lum bright="-6000" contrast="-6000"/>
          </a:blip>
          <a:srcRect/>
          <a:stretch>
            <a:fillRect/>
          </a:stretch>
        </p:blipFill>
        <p:spPr bwMode="auto">
          <a:xfrm>
            <a:off x="7524750" y="269875"/>
            <a:ext cx="1330325" cy="99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184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pt-PT"/>
              <a:t>Centro Competência FCUL Outubro 2009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2180133D-4D33-4CFB-8612-77F89E10BEF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530130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spedro@fc.ul.p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ppabrantes@fc.ul.p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preadsheets.google.com/viewform?hl=en&amp;formkey=dGNwX0FjRWsyMnRJOWhoYTlFakFqUVE6MA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spreadsheets.google.com/viewform?hl=en&amp;formkey=dGNwX0FjRWsyMnRJOWhoYTlFakFqUVE6MA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28596" y="571480"/>
            <a:ext cx="8459787" cy="1449380"/>
          </a:xfrm>
        </p:spPr>
        <p:txBody>
          <a:bodyPr/>
          <a:lstStyle/>
          <a:p>
            <a:pPr eaLnBrk="1" hangingPunct="1"/>
            <a:r>
              <a:rPr lang="pt-PT" dirty="0" smtClean="0">
                <a:solidFill>
                  <a:srgbClr val="002060"/>
                </a:solidFill>
              </a:rPr>
              <a:t>Workshop Formação </a:t>
            </a:r>
            <a:r>
              <a:rPr lang="pt-PT" dirty="0" err="1" smtClean="0">
                <a:solidFill>
                  <a:srgbClr val="002060"/>
                </a:solidFill>
              </a:rPr>
              <a:t>Moodle_FCUL</a:t>
            </a:r>
            <a:r>
              <a:rPr lang="pt-PT" dirty="0" smtClean="0">
                <a:solidFill>
                  <a:srgbClr val="002060"/>
                </a:solidFill>
              </a:rPr>
              <a:t/>
            </a:r>
            <a:br>
              <a:rPr lang="pt-PT" dirty="0" smtClean="0">
                <a:solidFill>
                  <a:srgbClr val="002060"/>
                </a:solidFill>
              </a:rPr>
            </a:br>
            <a:endParaRPr lang="pt-PT" sz="3600" dirty="0" smtClean="0">
              <a:solidFill>
                <a:srgbClr val="002060"/>
              </a:solidFill>
            </a:endParaRPr>
          </a:p>
        </p:txBody>
      </p:sp>
      <p:sp>
        <p:nvSpPr>
          <p:cNvPr id="2662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285852" y="5286388"/>
            <a:ext cx="6400800" cy="5762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1800" dirty="0" smtClean="0"/>
              <a:t>Centro de Competência FCUL, Instituto Educação</a:t>
            </a: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1357313" y="2786063"/>
            <a:ext cx="64008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PT" sz="2800" dirty="0" smtClean="0"/>
              <a:t>Grupo 1: 2 e 16 Dez 09, 6 </a:t>
            </a:r>
            <a:r>
              <a:rPr lang="pt-PT" sz="2800" dirty="0" err="1" smtClean="0"/>
              <a:t>Jan</a:t>
            </a:r>
            <a:r>
              <a:rPr lang="pt-PT" sz="2800" dirty="0" smtClean="0"/>
              <a:t> 10</a:t>
            </a:r>
            <a:endParaRPr lang="pt-PT" sz="2800" dirty="0"/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2643174" y="6000768"/>
            <a:ext cx="3321743" cy="4801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pt-PT" sz="1400" dirty="0" err="1" smtClean="0">
                <a:solidFill>
                  <a:schemeClr val="tx1"/>
                </a:solidFill>
                <a:hlinkClick r:id="rId3"/>
              </a:rPr>
              <a:t>nspedro@fc.ul.pt</a:t>
            </a:r>
            <a:r>
              <a:rPr lang="pt-PT" sz="1400" dirty="0" smtClean="0">
                <a:solidFill>
                  <a:schemeClr val="tx1"/>
                </a:solidFill>
              </a:rPr>
              <a:t>; </a:t>
            </a:r>
            <a:r>
              <a:rPr lang="pt-PT" sz="1400" dirty="0" err="1" smtClean="0">
                <a:solidFill>
                  <a:schemeClr val="tx1"/>
                </a:solidFill>
                <a:hlinkClick r:id="rId4"/>
              </a:rPr>
              <a:t>ppabrantes@fc.ul.pt</a:t>
            </a:r>
            <a:endParaRPr lang="pt-PT" sz="1400" dirty="0" smtClean="0">
              <a:solidFill>
                <a:schemeClr val="tx1"/>
              </a:solidFill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endParaRPr lang="pt-PT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Marcador de Posição do Número do Diapositivo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6E97B0-47BA-43CA-BB32-688D45706062}" type="slidenum">
              <a:rPr lang="pt-PT" smtClean="0"/>
              <a:pPr/>
              <a:t>2</a:t>
            </a:fld>
            <a:endParaRPr lang="pt-PT" smtClean="0"/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85750"/>
            <a:ext cx="8286750" cy="777875"/>
          </a:xfrm>
        </p:spPr>
        <p:txBody>
          <a:bodyPr/>
          <a:lstStyle/>
          <a:p>
            <a:pPr eaLnBrk="1" hangingPunct="1">
              <a:defRPr/>
            </a:pPr>
            <a:r>
              <a:rPr lang="pt-BR" kern="1200" dirty="0" smtClean="0">
                <a:solidFill>
                  <a:srgbClr val="002060"/>
                </a:solidFill>
                <a:ea typeface="+mn-ea"/>
                <a:cs typeface="+mn-cs"/>
              </a:rPr>
              <a:t>Sessão 3: Agenda de Trabalho</a:t>
            </a:r>
            <a:endParaRPr lang="en-US" kern="1200" dirty="0" smtClean="0">
              <a:solidFill>
                <a:srgbClr val="002060"/>
              </a:solidFill>
              <a:ea typeface="+mn-ea"/>
              <a:cs typeface="+mn-cs"/>
            </a:endParaRPr>
          </a:p>
        </p:txBody>
      </p: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341438"/>
            <a:ext cx="7489825" cy="4801314"/>
          </a:xfrm>
          <a:gradFill rotWithShape="1">
            <a:gsLst>
              <a:gs pos="0">
                <a:schemeClr val="bg1">
                  <a:alpha val="78000"/>
                </a:schemeClr>
              </a:gs>
              <a:gs pos="100000">
                <a:srgbClr val="EDEBEC">
                  <a:alpha val="53998"/>
                </a:srgbClr>
              </a:gs>
            </a:gsLst>
            <a:lin ang="5400000" scaled="1"/>
          </a:gradFill>
        </p:spPr>
        <p:txBody>
          <a:bodyPr>
            <a:spAutoFit/>
          </a:bodyPr>
          <a:lstStyle/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	</a:t>
            </a: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 1) Administração de disciplinas</a:t>
            </a: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     . Gestão de cargos e permissões</a:t>
            </a: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     . Gestão de Notas</a:t>
            </a: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     . Constituição de Grupos</a:t>
            </a: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endParaRPr lang="pt-BR" sz="2000" dirty="0" smtClean="0">
              <a:solidFill>
                <a:srgbClr val="530130"/>
              </a:solidFill>
              <a:latin typeface="Arial" charset="0"/>
            </a:endParaRP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 2) Identificação de elementos relevantes para a estruturação</a:t>
            </a:r>
            <a:br>
              <a:rPr lang="pt-BR" sz="2000" dirty="0" smtClean="0">
                <a:solidFill>
                  <a:srgbClr val="530130"/>
                </a:solidFill>
                <a:latin typeface="Arial" charset="0"/>
              </a:rPr>
            </a:b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 de uma disciplina</a:t>
            </a: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endParaRPr lang="pt-BR" sz="2000" dirty="0" smtClean="0">
              <a:solidFill>
                <a:srgbClr val="530130"/>
              </a:solidFill>
              <a:latin typeface="Arial" charset="0"/>
            </a:endParaRP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3) Balanço das actividades realizadas</a:t>
            </a: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FontTx/>
              <a:buNone/>
            </a:pPr>
            <a:endParaRPr lang="pt-BR" sz="2000" dirty="0" smtClean="0">
              <a:solidFill>
                <a:srgbClr val="530130"/>
              </a:solidFill>
              <a:latin typeface="Arial" charset="0"/>
            </a:endParaRPr>
          </a:p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  <a:buNone/>
            </a:pPr>
            <a:r>
              <a:rPr lang="pt-BR" sz="2000" dirty="0" smtClean="0">
                <a:solidFill>
                  <a:srgbClr val="530130"/>
                </a:solidFill>
                <a:latin typeface="Arial" charset="0"/>
              </a:rPr>
              <a:t>4) Estratégias de acção futuras</a:t>
            </a:r>
            <a:endParaRPr lang="pt-BR" sz="2000" b="1" dirty="0" smtClean="0">
              <a:solidFill>
                <a:srgbClr val="530130"/>
              </a:solidFill>
              <a:latin typeface="Arial" charset="0"/>
            </a:endParaRPr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noFill/>
        </p:spPr>
        <p:txBody>
          <a:bodyPr/>
          <a:lstStyle/>
          <a:p>
            <a:r>
              <a:rPr lang="pt-PT" dirty="0"/>
              <a:t>Centro Competência FCUL </a:t>
            </a:r>
            <a:r>
              <a:rPr lang="pt-PT" dirty="0" smtClean="0"/>
              <a:t>2009/2010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1143000"/>
          </a:xfrm>
        </p:spPr>
        <p:txBody>
          <a:bodyPr/>
          <a:lstStyle/>
          <a:p>
            <a:r>
              <a:rPr lang="en-GB" dirty="0" smtClean="0"/>
              <a:t>1) </a:t>
            </a:r>
            <a:r>
              <a:rPr lang="en-GB" dirty="0" err="1" smtClean="0"/>
              <a:t>Administração</a:t>
            </a:r>
            <a:r>
              <a:rPr lang="en-GB" dirty="0" smtClean="0"/>
              <a:t> de </a:t>
            </a:r>
            <a:r>
              <a:rPr lang="en-GB" dirty="0" err="1" smtClean="0"/>
              <a:t>disciplinas</a:t>
            </a:r>
            <a:endParaRPr lang="en-GB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PT" smtClean="0"/>
              <a:t>Centro Competência FCUL Outubro 2009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DF26A-ED44-428A-8911-BB363D5CE58A}" type="slidenum">
              <a:rPr lang="pt-PT" smtClean="0"/>
              <a:pPr>
                <a:defRPr/>
              </a:pPr>
              <a:t>3</a:t>
            </a:fld>
            <a:endParaRPr lang="pt-PT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785926"/>
            <a:ext cx="3143272" cy="412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94920AF-5B89-43A1-A4F3-FFB722699939}" type="slidenum">
              <a:rPr lang="pt-PT" smtClean="0"/>
              <a:pPr/>
              <a:t>4</a:t>
            </a:fld>
            <a:endParaRPr lang="pt-PT" smtClean="0"/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500034" y="1428736"/>
            <a:ext cx="8135937" cy="5201424"/>
          </a:xfrm>
          <a:prstGeom prst="rect">
            <a:avLst/>
          </a:prstGeom>
          <a:gradFill rotWithShape="1">
            <a:gsLst>
              <a:gs pos="0">
                <a:schemeClr val="bg1">
                  <a:alpha val="87000"/>
                </a:schemeClr>
              </a:gs>
              <a:gs pos="100000">
                <a:srgbClr val="F3F1F2">
                  <a:alpha val="73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Bef>
                <a:spcPct val="10000"/>
              </a:spcBef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qual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o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tipo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de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espaço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pretendido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?</a:t>
            </a:r>
            <a:endParaRPr lang="en-US" sz="2000" dirty="0">
              <a:solidFill>
                <a:schemeClr val="tx1"/>
              </a:solidFill>
              <a:latin typeface="Arial" charset="0"/>
            </a:endParaRPr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que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relação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com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espaços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presenciais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já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existentes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?</a:t>
            </a:r>
          </a:p>
          <a:p>
            <a:pPr lvl="2">
              <a:spcBef>
                <a:spcPct val="15000"/>
              </a:spcBef>
              <a:buFontTx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charset="0"/>
              </a:rPr>
              <a:t> o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que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lhes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acrescentam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? </a:t>
            </a:r>
            <a:endParaRPr lang="en-US" sz="2000" dirty="0" smtClean="0">
              <a:solidFill>
                <a:schemeClr val="tx1"/>
              </a:solidFill>
              <a:latin typeface="Arial" charset="0"/>
            </a:endParaRPr>
          </a:p>
          <a:p>
            <a:pPr lvl="2">
              <a:spcBef>
                <a:spcPct val="15000"/>
              </a:spcBef>
              <a:buFontTx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o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que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é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preciso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modificar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?</a:t>
            </a:r>
          </a:p>
          <a:p>
            <a:pPr lvl="2">
              <a:spcBef>
                <a:spcPct val="15000"/>
              </a:spcBef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endParaRPr lang="en-US" sz="2000" dirty="0">
              <a:solidFill>
                <a:schemeClr val="tx1"/>
              </a:solidFill>
              <a:latin typeface="Arial" charset="0"/>
            </a:endParaRPr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que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práticas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 se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pretende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/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consegue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charset="0"/>
              </a:rPr>
              <a:t>implementar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?</a:t>
            </a:r>
          </a:p>
          <a:p>
            <a:pPr lvl="2">
              <a:spcBef>
                <a:spcPct val="15000"/>
              </a:spcBef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que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aprendizagens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se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quer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promover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?</a:t>
            </a:r>
          </a:p>
          <a:p>
            <a:pPr lvl="1">
              <a:spcBef>
                <a:spcPct val="50000"/>
              </a:spcBef>
            </a:pPr>
            <a:endParaRPr lang="en-US" sz="2000" dirty="0" smtClean="0">
              <a:solidFill>
                <a:schemeClr val="tx1"/>
              </a:solidFill>
              <a:latin typeface="Arial" charset="0"/>
            </a:endParaRPr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mecanismos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de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regulação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a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implementar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?</a:t>
            </a:r>
          </a:p>
          <a:p>
            <a:pPr lvl="1">
              <a:spcBef>
                <a:spcPct val="50000"/>
              </a:spcBef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para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onde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se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quer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charset="0"/>
              </a:rPr>
              <a:t>caminhar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?</a:t>
            </a:r>
            <a:endParaRPr lang="en-US" sz="20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357158" y="0"/>
            <a:ext cx="8472518" cy="1143000"/>
          </a:xfrm>
        </p:spPr>
        <p:txBody>
          <a:bodyPr/>
          <a:lstStyle/>
          <a:p>
            <a:r>
              <a:rPr lang="pt-BR" sz="3200" dirty="0" smtClean="0">
                <a:latin typeface="Arial" charset="0"/>
              </a:rPr>
              <a:t>2) Elementos relevantes para a </a:t>
            </a:r>
            <a:br>
              <a:rPr lang="pt-BR" sz="3200" dirty="0" smtClean="0">
                <a:latin typeface="Arial" charset="0"/>
              </a:rPr>
            </a:br>
            <a:r>
              <a:rPr lang="pt-BR" sz="3200" dirty="0" smtClean="0">
                <a:latin typeface="Arial" charset="0"/>
              </a:rPr>
              <a:t>estruturação de disciplinas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043890" cy="1143000"/>
          </a:xfrm>
        </p:spPr>
        <p:txBody>
          <a:bodyPr/>
          <a:lstStyle/>
          <a:p>
            <a:pPr marL="182563" indent="-182563" eaLnBrk="1" hangingPunct="1">
              <a:lnSpc>
                <a:spcPct val="115000"/>
              </a:lnSpc>
              <a:spcBef>
                <a:spcPct val="15000"/>
              </a:spcBef>
            </a:pPr>
            <a:r>
              <a:rPr lang="pt-BR" sz="3600" dirty="0" smtClean="0">
                <a:latin typeface="Arial" charset="0"/>
              </a:rPr>
              <a:t>3) Balanço das actividades realizadas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928802"/>
            <a:ext cx="8401080" cy="4197361"/>
          </a:xfrm>
        </p:spPr>
        <p:txBody>
          <a:bodyPr/>
          <a:lstStyle/>
          <a:p>
            <a:pPr>
              <a:buNone/>
            </a:pPr>
            <a:r>
              <a:rPr lang="en-GB" sz="2800" dirty="0" err="1" smtClean="0"/>
              <a:t>Moodle_FCUL</a:t>
            </a:r>
            <a:r>
              <a:rPr lang="en-GB" sz="2800" dirty="0" smtClean="0"/>
              <a:t>:</a:t>
            </a:r>
            <a:br>
              <a:rPr lang="en-GB" sz="2800" dirty="0" smtClean="0"/>
            </a:br>
            <a:endParaRPr lang="en-GB" sz="2800" dirty="0" smtClean="0"/>
          </a:p>
          <a:p>
            <a:pPr>
              <a:buNone/>
            </a:pPr>
            <a:r>
              <a:rPr lang="en-GB" sz="2800" dirty="0" smtClean="0"/>
              <a:t>   </a:t>
            </a:r>
            <a:r>
              <a:rPr lang="en-GB" sz="2800" dirty="0" err="1" smtClean="0"/>
              <a:t>Que</a:t>
            </a:r>
            <a:r>
              <a:rPr lang="en-GB" sz="2800" dirty="0" smtClean="0"/>
              <a:t> </a:t>
            </a:r>
            <a:r>
              <a:rPr lang="en-GB" sz="2800" dirty="0" err="1" smtClean="0"/>
              <a:t>funcionalidades</a:t>
            </a:r>
            <a:r>
              <a:rPr lang="en-GB" sz="2800" dirty="0" smtClean="0"/>
              <a:t> </a:t>
            </a:r>
            <a:r>
              <a:rPr lang="en-GB" sz="2800" dirty="0" err="1" smtClean="0"/>
              <a:t>considerei</a:t>
            </a:r>
            <a:r>
              <a:rPr lang="en-GB" sz="2800" dirty="0" smtClean="0"/>
              <a:t> </a:t>
            </a:r>
            <a:r>
              <a:rPr lang="en-GB" sz="2800" dirty="0" err="1" smtClean="0"/>
              <a:t>mais</a:t>
            </a:r>
            <a:r>
              <a:rPr lang="en-GB" sz="2800" dirty="0" smtClean="0"/>
              <a:t> </a:t>
            </a:r>
            <a:r>
              <a:rPr lang="en-GB" sz="2800" dirty="0" err="1" smtClean="0"/>
              <a:t>relevantes</a:t>
            </a:r>
            <a:r>
              <a:rPr lang="en-GB" sz="2800" dirty="0" smtClean="0"/>
              <a:t> ?</a:t>
            </a:r>
          </a:p>
          <a:p>
            <a:pPr>
              <a:buNone/>
            </a:pPr>
            <a:r>
              <a:rPr lang="en-GB" sz="2800" dirty="0" smtClean="0"/>
              <a:t> </a:t>
            </a:r>
            <a:br>
              <a:rPr lang="en-GB" sz="2800" dirty="0" smtClean="0"/>
            </a:br>
            <a:r>
              <a:rPr lang="en-GB" sz="2800" dirty="0" smtClean="0"/>
              <a:t>O </a:t>
            </a:r>
            <a:r>
              <a:rPr lang="en-GB" sz="2800" dirty="0" err="1" smtClean="0"/>
              <a:t>que</a:t>
            </a:r>
            <a:r>
              <a:rPr lang="en-GB" sz="2800" dirty="0" smtClean="0"/>
              <a:t> me </a:t>
            </a:r>
            <a:r>
              <a:rPr lang="en-GB" sz="2800" dirty="0" err="1" smtClean="0"/>
              <a:t>pareceu</a:t>
            </a:r>
            <a:r>
              <a:rPr lang="en-GB" sz="2800" dirty="0" smtClean="0"/>
              <a:t> </a:t>
            </a:r>
            <a:r>
              <a:rPr lang="en-GB" sz="2800" dirty="0" err="1" smtClean="0"/>
              <a:t>mais</a:t>
            </a:r>
            <a:r>
              <a:rPr lang="en-GB" sz="2800" dirty="0" smtClean="0"/>
              <a:t> </a:t>
            </a:r>
            <a:r>
              <a:rPr lang="en-GB" sz="2800" dirty="0" err="1" smtClean="0"/>
              <a:t>complicado</a:t>
            </a:r>
            <a:r>
              <a:rPr lang="en-GB" sz="2800" dirty="0" smtClean="0"/>
              <a:t>?</a:t>
            </a:r>
          </a:p>
          <a:p>
            <a:pPr>
              <a:buNone/>
            </a:pPr>
            <a:r>
              <a:rPr lang="en-GB" sz="2800" dirty="0" smtClean="0"/>
              <a:t> </a:t>
            </a:r>
            <a:br>
              <a:rPr lang="en-GB" sz="2800" dirty="0" smtClean="0"/>
            </a:br>
            <a:r>
              <a:rPr lang="en-GB" sz="2800" dirty="0" err="1" smtClean="0"/>
              <a:t>Que</a:t>
            </a:r>
            <a:r>
              <a:rPr lang="en-GB" sz="2800" dirty="0" smtClean="0"/>
              <a:t> </a:t>
            </a:r>
            <a:r>
              <a:rPr lang="en-GB" sz="2800" dirty="0" err="1" smtClean="0"/>
              <a:t>potencialidades</a:t>
            </a:r>
            <a:r>
              <a:rPr lang="en-GB" sz="2800" dirty="0" smtClean="0"/>
              <a:t> </a:t>
            </a:r>
            <a:r>
              <a:rPr lang="en-GB" sz="2800" dirty="0" err="1" smtClean="0"/>
              <a:t>identifico</a:t>
            </a:r>
            <a:r>
              <a:rPr lang="en-GB" sz="2800" dirty="0" smtClean="0"/>
              <a:t> </a:t>
            </a:r>
            <a:r>
              <a:rPr lang="en-GB" sz="2800" dirty="0" err="1" smtClean="0"/>
              <a:t>para</a:t>
            </a:r>
            <a:r>
              <a:rPr lang="en-GB" sz="2800" dirty="0" smtClean="0"/>
              <a:t> o </a:t>
            </a:r>
            <a:r>
              <a:rPr lang="en-GB" sz="2800" dirty="0" err="1" smtClean="0"/>
              <a:t>trabalho</a:t>
            </a:r>
            <a:r>
              <a:rPr lang="en-GB" sz="2800" dirty="0" smtClean="0"/>
              <a:t> </a:t>
            </a:r>
            <a:r>
              <a:rPr lang="en-GB" sz="2800" dirty="0" err="1" smtClean="0"/>
              <a:t>docente</a:t>
            </a:r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PT" smtClean="0"/>
              <a:t>Centro Competência FCUL Outubro 2009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DF26A-ED44-428A-8911-BB363D5CE58A}" type="slidenum">
              <a:rPr lang="pt-PT" smtClean="0"/>
              <a:pPr>
                <a:defRPr/>
              </a:pPr>
              <a:t>5</a:t>
            </a:fld>
            <a:endParaRPr lang="pt-P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868346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pt-PT" sz="3200" dirty="0" smtClean="0"/>
              <a:t>No trabalho docente: o que possibilita? </a:t>
            </a:r>
            <a:endParaRPr lang="pt-PT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572032"/>
          </a:xfrm>
        </p:spPr>
        <p:txBody>
          <a:bodyPr>
            <a:noAutofit/>
          </a:bodyPr>
          <a:lstStyle/>
          <a:p>
            <a:r>
              <a:rPr lang="pt-PT" sz="2400" b="1" dirty="0" smtClean="0">
                <a:sym typeface="Wingdings"/>
              </a:rPr>
              <a:t>Motivação </a:t>
            </a:r>
            <a:r>
              <a:rPr lang="pt-PT" sz="2400" dirty="0" smtClean="0">
                <a:sym typeface="Wingdings"/>
              </a:rPr>
              <a:t>e interesse dos alunos</a:t>
            </a: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r>
              <a:rPr lang="pt-PT" sz="2400" b="1" dirty="0" smtClean="0">
                <a:sym typeface="Wingdings"/>
              </a:rPr>
              <a:t>Gestão centralizada </a:t>
            </a:r>
            <a:br>
              <a:rPr lang="pt-PT" sz="2400" b="1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Facilidade no upload de recursos 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actualização de informação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Gestão de notas e trabalhos</a:t>
            </a:r>
          </a:p>
          <a:p>
            <a:endParaRPr lang="pt-PT" sz="2400" dirty="0" smtClean="0">
              <a:sym typeface="Wingdings"/>
            </a:endParaRPr>
          </a:p>
          <a:p>
            <a:r>
              <a:rPr lang="pt-PT" sz="2400" b="1" dirty="0" smtClean="0">
                <a:sym typeface="Wingdings"/>
              </a:rPr>
              <a:t>Apoio</a:t>
            </a:r>
            <a:r>
              <a:rPr lang="pt-PT" sz="2400" dirty="0" smtClean="0">
                <a:sym typeface="Wingdings"/>
              </a:rPr>
              <a:t> sistemático ao trabalho dos alunos</a:t>
            </a: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r>
              <a:rPr lang="pt-PT" sz="2400" dirty="0" smtClean="0">
                <a:sym typeface="Wingdings"/>
              </a:rPr>
              <a:t>Estímulo à </a:t>
            </a:r>
            <a:r>
              <a:rPr lang="pt-PT" sz="2400" b="1" dirty="0" smtClean="0">
                <a:sym typeface="Wingdings"/>
              </a:rPr>
              <a:t>autonomização </a:t>
            </a:r>
            <a:r>
              <a:rPr lang="pt-PT" sz="2400" dirty="0" smtClean="0">
                <a:sym typeface="Wingdings"/>
              </a:rPr>
              <a:t>dos alunos 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(colaboração inter-pares)</a:t>
            </a:r>
          </a:p>
          <a:p>
            <a:pPr>
              <a:buNone/>
            </a:pPr>
            <a:endParaRPr lang="pt-PT" sz="2400" dirty="0" smtClean="0"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868346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pt-PT" sz="3200" dirty="0" smtClean="0"/>
              <a:t>No trabalho docente: o que possibilita? </a:t>
            </a:r>
            <a:endParaRPr lang="pt-PT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857340"/>
            <a:ext cx="8229600" cy="5000660"/>
          </a:xfrm>
        </p:spPr>
        <p:txBody>
          <a:bodyPr>
            <a:noAutofit/>
          </a:bodyPr>
          <a:lstStyle/>
          <a:p>
            <a:pPr>
              <a:buNone/>
            </a:pPr>
            <a:endParaRPr lang="pt-PT" sz="2400" dirty="0" smtClean="0">
              <a:sym typeface="Wingdings"/>
            </a:endParaRPr>
          </a:p>
          <a:p>
            <a:r>
              <a:rPr lang="pt-PT" sz="2400" b="1" dirty="0" smtClean="0">
                <a:sym typeface="Wingdings"/>
              </a:rPr>
              <a:t>Transparência </a:t>
            </a:r>
            <a:r>
              <a:rPr lang="pt-PT" sz="2400" dirty="0" smtClean="0">
                <a:sym typeface="Wingdings"/>
              </a:rPr>
              <a:t>no processo ensino-aprendizagem</a:t>
            </a: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r>
              <a:rPr lang="pt-PT" sz="2400" b="1" dirty="0" smtClean="0">
                <a:sym typeface="Wingdings"/>
              </a:rPr>
              <a:t>Evidência </a:t>
            </a:r>
            <a:r>
              <a:rPr lang="pt-PT" sz="2400" dirty="0" smtClean="0">
                <a:sym typeface="Wingdings"/>
              </a:rPr>
              <a:t>do processo reflexivo/aplicação</a:t>
            </a: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r>
              <a:rPr lang="pt-PT" sz="2400" b="1" dirty="0" smtClean="0">
                <a:sym typeface="Wingdings"/>
              </a:rPr>
              <a:t>Construção </a:t>
            </a:r>
            <a:r>
              <a:rPr lang="pt-PT" sz="2400" dirty="0" smtClean="0">
                <a:sym typeface="Wingdings"/>
              </a:rPr>
              <a:t>continuada </a:t>
            </a:r>
          </a:p>
          <a:p>
            <a:pPr>
              <a:buNone/>
            </a:pPr>
            <a:r>
              <a:rPr lang="pt-PT" sz="2400" dirty="0" smtClean="0">
                <a:sym typeface="Wingdings"/>
              </a:rPr>
              <a:t>    . repositório de recursos, relevantes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. De todo um </a:t>
            </a:r>
            <a:r>
              <a:rPr lang="pt-PT" sz="2400" b="1" dirty="0" smtClean="0">
                <a:sym typeface="Wingdings"/>
              </a:rPr>
              <a:t>percurso</a:t>
            </a:r>
            <a:r>
              <a:rPr lang="pt-PT" sz="2400" dirty="0" smtClean="0">
                <a:sym typeface="Wingdings"/>
              </a:rPr>
              <a:t> de trabalho ao longo ano lectivo</a:t>
            </a:r>
            <a:endParaRPr lang="pt-P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501090" cy="654032"/>
          </a:xfrm>
          <a:noFill/>
        </p:spPr>
        <p:txBody>
          <a:bodyPr>
            <a:noAutofit/>
          </a:bodyPr>
          <a:lstStyle/>
          <a:p>
            <a:r>
              <a:rPr lang="pt-PT" sz="3200" dirty="0" smtClean="0"/>
              <a:t>Na perspectiva dos alunos: o que possibilita?</a:t>
            </a:r>
            <a:endParaRPr lang="pt-PT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857364"/>
            <a:ext cx="8501122" cy="2928958"/>
          </a:xfrm>
        </p:spPr>
        <p:txBody>
          <a:bodyPr>
            <a:noAutofit/>
          </a:bodyPr>
          <a:lstStyle/>
          <a:p>
            <a:r>
              <a:rPr lang="pt-PT" sz="2400" b="1" dirty="0" smtClean="0">
                <a:sym typeface="Wingdings"/>
              </a:rPr>
              <a:t>Acesso</a:t>
            </a:r>
            <a:r>
              <a:rPr lang="pt-PT" sz="2400" dirty="0" smtClean="0">
                <a:sym typeface="Wingdings"/>
              </a:rPr>
              <a:t>/Organização de conteúdos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               (com/sem interactividade associada)</a:t>
            </a: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r>
              <a:rPr lang="pt-PT" sz="2400" b="1" dirty="0" smtClean="0">
                <a:sym typeface="Wingdings"/>
              </a:rPr>
              <a:t>Comunicação </a:t>
            </a:r>
            <a:r>
              <a:rPr lang="pt-PT" sz="2400" dirty="0" smtClean="0">
                <a:sym typeface="Wingdings"/>
              </a:rPr>
              <a:t>multi-direccional  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(facilidade no acesso ao “docente”)</a:t>
            </a:r>
          </a:p>
          <a:p>
            <a:endParaRPr lang="pt-PT" sz="2400" dirty="0" smtClean="0">
              <a:sym typeface="Wingdings"/>
            </a:endParaRPr>
          </a:p>
          <a:p>
            <a:r>
              <a:rPr lang="pt-PT" sz="2400" dirty="0" smtClean="0">
                <a:sym typeface="Wingdings"/>
              </a:rPr>
              <a:t>Espaço </a:t>
            </a:r>
            <a:r>
              <a:rPr lang="pt-PT" sz="2400" b="1" dirty="0" smtClean="0">
                <a:sym typeface="Wingdings"/>
              </a:rPr>
              <a:t>privado e seguro</a:t>
            </a:r>
          </a:p>
          <a:p>
            <a:endParaRPr lang="pt-PT" sz="2400" dirty="0" smtClean="0">
              <a:sym typeface="Wingdings"/>
            </a:endParaRPr>
          </a:p>
          <a:p>
            <a:r>
              <a:rPr lang="pt-PT" sz="2400" dirty="0" smtClean="0">
                <a:sym typeface="Wingdings"/>
              </a:rPr>
              <a:t>Construção </a:t>
            </a:r>
            <a:r>
              <a:rPr lang="pt-PT" sz="2400" b="1" dirty="0" smtClean="0">
                <a:sym typeface="Wingdings"/>
              </a:rPr>
              <a:t>colaborativa </a:t>
            </a:r>
            <a:r>
              <a:rPr lang="pt-PT" sz="2400" dirty="0" smtClean="0">
                <a:sym typeface="Wingdings"/>
              </a:rPr>
              <a:t>do conhecimento  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 </a:t>
            </a:r>
            <a:r>
              <a:rPr lang="pt-PT" sz="2000" dirty="0" smtClean="0">
                <a:sym typeface="Wingdings"/>
              </a:rPr>
              <a:t>troca de experiências, opiniões</a:t>
            </a:r>
          </a:p>
          <a:p>
            <a:pPr>
              <a:buNone/>
            </a:pPr>
            <a:r>
              <a:rPr lang="pt-PT" sz="2000" dirty="0" smtClean="0">
                <a:sym typeface="Wingdings"/>
              </a:rPr>
              <a:t>     organização de ideias (audiência)</a:t>
            </a:r>
          </a:p>
          <a:p>
            <a:pPr>
              <a:buNone/>
            </a:pPr>
            <a:r>
              <a:rPr lang="pt-PT" sz="2000" dirty="0" smtClean="0">
                <a:sym typeface="Wingdings"/>
              </a:rPr>
              <a:t>     Recursos</a:t>
            </a: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pPr>
              <a:buNone/>
            </a:pPr>
            <a:endParaRPr lang="pt-PT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215074" y="1428736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>
                <a:hlinkClick r:id="rId3"/>
              </a:rPr>
              <a:t>Questionário online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501090" cy="654032"/>
          </a:xfrm>
          <a:noFill/>
        </p:spPr>
        <p:txBody>
          <a:bodyPr>
            <a:noAutofit/>
          </a:bodyPr>
          <a:lstStyle/>
          <a:p>
            <a:r>
              <a:rPr lang="pt-PT" sz="3200" dirty="0" smtClean="0"/>
              <a:t>Na perspectiva dos alunos: o que possibilita?</a:t>
            </a:r>
            <a:endParaRPr lang="pt-PT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5000636"/>
          </a:xfrm>
        </p:spPr>
        <p:txBody>
          <a:bodyPr>
            <a:normAutofit/>
          </a:bodyPr>
          <a:lstStyle/>
          <a:p>
            <a:pPr>
              <a:buNone/>
            </a:pPr>
            <a:endParaRPr lang="pt-PT" sz="2400" dirty="0" smtClean="0">
              <a:sym typeface="Wingdings"/>
            </a:endParaRP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r>
              <a:rPr lang="pt-PT" sz="2400" b="1" dirty="0" smtClean="0">
                <a:sym typeface="Wingdings"/>
              </a:rPr>
              <a:t>Flexibilidade</a:t>
            </a:r>
            <a:r>
              <a:rPr lang="pt-PT" sz="2400" dirty="0" smtClean="0">
                <a:sym typeface="Wingdings"/>
              </a:rPr>
              <a:t> no desenvolvimento de actividades    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 =   Promoção da </a:t>
            </a:r>
            <a:r>
              <a:rPr lang="pt-PT" sz="2400" b="1" dirty="0" smtClean="0">
                <a:sym typeface="Wingdings"/>
              </a:rPr>
              <a:t>autonomia</a:t>
            </a:r>
          </a:p>
          <a:p>
            <a:endParaRPr lang="pt-PT" sz="2400" b="1" dirty="0" smtClean="0">
              <a:sym typeface="Wingdings"/>
            </a:endParaRPr>
          </a:p>
          <a:p>
            <a:pPr>
              <a:buNone/>
            </a:pPr>
            <a:endParaRPr lang="pt-PT" sz="2400" b="1" dirty="0" smtClean="0">
              <a:sym typeface="Wingdings"/>
            </a:endParaRPr>
          </a:p>
          <a:p>
            <a:r>
              <a:rPr lang="pt-PT" sz="2400" dirty="0" smtClean="0">
                <a:sym typeface="Wingdings"/>
              </a:rPr>
              <a:t>Desenvolvimento de </a:t>
            </a:r>
            <a:r>
              <a:rPr lang="pt-PT" sz="2400" b="1" dirty="0" smtClean="0">
                <a:sym typeface="Wingdings"/>
              </a:rPr>
              <a:t>competências digitais</a:t>
            </a:r>
            <a:r>
              <a:rPr lang="pt-PT" sz="2400" dirty="0" smtClean="0">
                <a:sym typeface="Wingdings"/>
              </a:rPr>
              <a:t/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 </a:t>
            </a:r>
            <a:br>
              <a:rPr lang="pt-PT" sz="2400" dirty="0" smtClean="0">
                <a:sym typeface="Wingdings"/>
              </a:rPr>
            </a:br>
            <a:r>
              <a:rPr lang="pt-PT" sz="2400" dirty="0" smtClean="0">
                <a:sym typeface="Wingdings"/>
              </a:rPr>
              <a:t>  vivência em ambientes web,</a:t>
            </a:r>
          </a:p>
          <a:p>
            <a:pPr>
              <a:buNone/>
            </a:pPr>
            <a:r>
              <a:rPr lang="pt-PT" sz="2400" dirty="0" smtClean="0">
                <a:sym typeface="Wingdings"/>
              </a:rPr>
              <a:t>     comunicação online, </a:t>
            </a:r>
          </a:p>
          <a:p>
            <a:pPr>
              <a:buNone/>
            </a:pPr>
            <a:r>
              <a:rPr lang="pt-PT" sz="2400" dirty="0" smtClean="0">
                <a:sym typeface="Wingdings"/>
              </a:rPr>
              <a:t>     pesquisa/exploração de </a:t>
            </a:r>
            <a:r>
              <a:rPr lang="pt-PT" sz="2400" dirty="0" err="1" smtClean="0">
                <a:sym typeface="Wingdings"/>
              </a:rPr>
              <a:t>RED’s</a:t>
            </a:r>
            <a:endParaRPr lang="pt-PT" sz="2400" dirty="0" smtClean="0">
              <a:sym typeface="Wingdings"/>
            </a:endParaRPr>
          </a:p>
          <a:p>
            <a:pPr>
              <a:buNone/>
            </a:pPr>
            <a:endParaRPr lang="pt-PT" sz="2400" dirty="0" smtClean="0">
              <a:sym typeface="Wingdings"/>
            </a:endParaRPr>
          </a:p>
          <a:p>
            <a:pPr>
              <a:buNone/>
            </a:pPr>
            <a:endParaRPr lang="pt-PT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215074" y="1428736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>
                <a:hlinkClick r:id="rId3"/>
              </a:rPr>
              <a:t>Questionário online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883153"/>
          </a:xfrm>
        </p:spPr>
        <p:txBody>
          <a:bodyPr>
            <a:normAutofit/>
          </a:bodyPr>
          <a:lstStyle/>
          <a:p>
            <a:r>
              <a:rPr lang="pt-PT" sz="2400" dirty="0" smtClean="0"/>
              <a:t>Investimento e envolvimento</a:t>
            </a:r>
            <a:br>
              <a:rPr lang="pt-PT" sz="2400" dirty="0" smtClean="0"/>
            </a:br>
            <a:endParaRPr lang="pt-PT" sz="2400" dirty="0" smtClean="0"/>
          </a:p>
          <a:p>
            <a:r>
              <a:rPr lang="pt-PT" sz="2400" dirty="0" smtClean="0"/>
              <a:t>Tempo</a:t>
            </a:r>
          </a:p>
          <a:p>
            <a:pPr>
              <a:buNone/>
            </a:pPr>
            <a:r>
              <a:rPr lang="pt-PT" sz="2400" dirty="0" smtClean="0"/>
              <a:t>   (Organização e actuação estratégica)</a:t>
            </a:r>
            <a:br>
              <a:rPr lang="pt-PT" sz="2400" dirty="0" smtClean="0"/>
            </a:br>
            <a:endParaRPr lang="pt-PT" sz="2400" dirty="0" smtClean="0"/>
          </a:p>
          <a:p>
            <a:r>
              <a:rPr lang="pt-PT" sz="2400" dirty="0" smtClean="0"/>
              <a:t>Atenção e acompanhamento = sustentação</a:t>
            </a:r>
          </a:p>
          <a:p>
            <a:pPr>
              <a:buNone/>
            </a:pPr>
            <a:r>
              <a:rPr lang="pt-PT" sz="2400" dirty="0" smtClean="0"/>
              <a:t>    (visibilidade na presença)</a:t>
            </a:r>
          </a:p>
          <a:p>
            <a:pPr>
              <a:buNone/>
            </a:pPr>
            <a:endParaRPr lang="pt-PT" sz="2400" dirty="0" smtClean="0"/>
          </a:p>
          <a:p>
            <a:r>
              <a:rPr lang="pt-PT" sz="2400" dirty="0" smtClean="0"/>
              <a:t>Actualização</a:t>
            </a:r>
            <a:br>
              <a:rPr lang="pt-PT" sz="2400" dirty="0" smtClean="0"/>
            </a:br>
            <a:endParaRPr lang="pt-PT" sz="2400" dirty="0" smtClean="0"/>
          </a:p>
          <a:p>
            <a:r>
              <a:rPr lang="pt-PT" sz="2400" dirty="0" smtClean="0"/>
              <a:t>Sentido inovativo</a:t>
            </a:r>
            <a:endParaRPr lang="pt-PT" sz="24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7901014" cy="796908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pt-PT" sz="3200" dirty="0" smtClean="0"/>
              <a:t>Trabalho docente: o que exige? </a:t>
            </a:r>
            <a:endParaRPr lang="pt-PT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357786" y="6215082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[  Nada de novo, portanto!!  ]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Marcador de Posição do Rodapé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pt-PT" dirty="0"/>
              <a:t>Centro Competência FCUL </a:t>
            </a:r>
            <a:r>
              <a:rPr lang="pt-PT" dirty="0" smtClean="0"/>
              <a:t>2009/2010</a:t>
            </a:r>
            <a:endParaRPr lang="pt-PT" dirty="0"/>
          </a:p>
        </p:txBody>
      </p:sp>
      <p:sp>
        <p:nvSpPr>
          <p:cNvPr id="39939" name="Marcador de Posição do Número do Diapositivo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C55512-98ED-4EA7-910C-26AFB76F1B6B}" type="slidenum">
              <a:rPr lang="pt-PT" smtClean="0"/>
              <a:pPr/>
              <a:t>11</a:t>
            </a:fld>
            <a:endParaRPr lang="pt-PT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000240"/>
            <a:ext cx="8643966" cy="1928826"/>
          </a:xfrm>
        </p:spPr>
        <p:txBody>
          <a:bodyPr/>
          <a:lstStyle/>
          <a:p>
            <a:pPr eaLnBrk="1" hangingPunct="1">
              <a:defRPr/>
            </a:pPr>
            <a:r>
              <a:rPr lang="pt-PT" kern="1200" dirty="0" smtClean="0">
                <a:solidFill>
                  <a:srgbClr val="002060"/>
                </a:solidFill>
                <a:ea typeface="+mn-ea"/>
                <a:cs typeface="+mn-cs"/>
              </a:rPr>
              <a:t>Importante pensar a </a:t>
            </a:r>
            <a:br>
              <a:rPr lang="pt-PT" kern="1200" dirty="0" smtClean="0">
                <a:solidFill>
                  <a:srgbClr val="002060"/>
                </a:solidFill>
                <a:ea typeface="+mn-ea"/>
                <a:cs typeface="+mn-cs"/>
              </a:rPr>
            </a:br>
            <a:r>
              <a:rPr lang="pt-PT" kern="1200" dirty="0" smtClean="0">
                <a:solidFill>
                  <a:srgbClr val="002060"/>
                </a:solidFill>
                <a:ea typeface="+mn-ea"/>
                <a:cs typeface="+mn-cs"/>
              </a:rPr>
              <a:t>relação entre </a:t>
            </a:r>
            <a:br>
              <a:rPr lang="pt-PT" kern="1200" dirty="0" smtClean="0">
                <a:solidFill>
                  <a:srgbClr val="002060"/>
                </a:solidFill>
                <a:ea typeface="+mn-ea"/>
                <a:cs typeface="+mn-cs"/>
              </a:rPr>
            </a:br>
            <a:r>
              <a:rPr lang="pt-PT" kern="1200" dirty="0" smtClean="0">
                <a:solidFill>
                  <a:srgbClr val="002060"/>
                </a:solidFill>
                <a:ea typeface="+mn-ea"/>
                <a:cs typeface="+mn-cs"/>
              </a:rPr>
              <a:t> presencial e o online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928794" y="3286124"/>
            <a:ext cx="5500726" cy="70788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pt-PT" sz="4000" dirty="0" smtClean="0">
                <a:solidFill>
                  <a:srgbClr val="002060"/>
                </a:solidFill>
              </a:rPr>
              <a:t>o actual e o futuro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6491288" cy="1143000"/>
          </a:xfrm>
        </p:spPr>
        <p:txBody>
          <a:bodyPr/>
          <a:lstStyle/>
          <a:p>
            <a:pPr algn="l"/>
            <a:r>
              <a:rPr lang="en-GB" dirty="0" smtClean="0"/>
              <a:t>O </a:t>
            </a:r>
            <a:r>
              <a:rPr lang="en-GB" dirty="0" err="1" smtClean="0"/>
              <a:t>futuro</a:t>
            </a:r>
            <a:r>
              <a:rPr lang="en-GB" dirty="0" smtClean="0"/>
              <a:t> ?</a:t>
            </a:r>
            <a:endParaRPr lang="en-GB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1"/>
            <a:ext cx="8472518" cy="1900238"/>
          </a:xfrm>
        </p:spPr>
        <p:txBody>
          <a:bodyPr/>
          <a:lstStyle/>
          <a:p>
            <a:pPr>
              <a:buNone/>
            </a:pPr>
            <a:r>
              <a:rPr lang="en-GB" b="1" dirty="0" smtClean="0"/>
              <a:t> Net generation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000" dirty="0" smtClean="0"/>
              <a:t>[ </a:t>
            </a:r>
            <a:r>
              <a:rPr lang="en-GB" sz="2000" dirty="0" err="1" smtClean="0"/>
              <a:t>utilizador</a:t>
            </a:r>
            <a:r>
              <a:rPr lang="en-GB" sz="2000" dirty="0" smtClean="0"/>
              <a:t>-developer, </a:t>
            </a:r>
            <a:r>
              <a:rPr lang="en-GB" sz="2000" dirty="0" err="1" smtClean="0"/>
              <a:t>lúdico</a:t>
            </a:r>
            <a:r>
              <a:rPr lang="en-GB" sz="2000" dirty="0" smtClean="0"/>
              <a:t>, </a:t>
            </a:r>
            <a:r>
              <a:rPr lang="en-GB" sz="2000" dirty="0" err="1" smtClean="0"/>
              <a:t>interactividade</a:t>
            </a:r>
            <a:r>
              <a:rPr lang="en-GB" sz="2000" dirty="0" smtClean="0"/>
              <a:t>, </a:t>
            </a:r>
            <a:br>
              <a:rPr lang="en-GB" sz="2000" dirty="0" smtClean="0"/>
            </a:br>
            <a:r>
              <a:rPr lang="en-GB" sz="2000" dirty="0" smtClean="0"/>
              <a:t>Multi-task, </a:t>
            </a:r>
            <a:r>
              <a:rPr lang="en-GB" sz="2000" dirty="0" err="1" smtClean="0"/>
              <a:t>Continuos</a:t>
            </a:r>
            <a:r>
              <a:rPr lang="en-GB" sz="2000" dirty="0" smtClean="0"/>
              <a:t> </a:t>
            </a:r>
            <a:r>
              <a:rPr lang="en-GB" sz="2000" dirty="0" err="1" smtClean="0"/>
              <a:t>Parcial</a:t>
            </a:r>
            <a:r>
              <a:rPr lang="en-GB" sz="2000" dirty="0" smtClean="0"/>
              <a:t> Attention (Linda Stone), ...]</a:t>
            </a:r>
          </a:p>
          <a:p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r>
              <a:rPr lang="en-GB" dirty="0" smtClean="0"/>
              <a:t> </a:t>
            </a:r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r>
              <a:rPr lang="en-GB" b="1" dirty="0" smtClean="0"/>
              <a:t>  </a:t>
            </a:r>
            <a:endParaRPr lang="en-GB" sz="2000" dirty="0" smtClean="0"/>
          </a:p>
          <a:p>
            <a:pPr>
              <a:buNone/>
            </a:pPr>
            <a:endParaRPr lang="en-GB" sz="2000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PT" smtClean="0"/>
              <a:t>Centro Competência FCUL Outubro 2009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DF26A-ED44-428A-8911-BB363D5CE58A}" type="slidenum">
              <a:rPr lang="pt-PT" smtClean="0"/>
              <a:pPr>
                <a:defRPr/>
              </a:pPr>
              <a:t>12</a:t>
            </a:fld>
            <a:endParaRPr lang="pt-PT" dirty="0"/>
          </a:p>
        </p:txBody>
      </p:sp>
      <p:sp>
        <p:nvSpPr>
          <p:cNvPr id="6" name="CaixaDeTexto 5"/>
          <p:cNvSpPr txBox="1"/>
          <p:nvPr/>
        </p:nvSpPr>
        <p:spPr>
          <a:xfrm>
            <a:off x="428596" y="3357562"/>
            <a:ext cx="835824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3200" b="1" dirty="0" err="1" smtClean="0">
                <a:solidFill>
                  <a:schemeClr val="tx1"/>
                </a:solidFill>
              </a:rPr>
              <a:t>Bolonha</a:t>
            </a:r>
            <a:r>
              <a:rPr lang="en-GB" sz="3200" b="1" dirty="0" smtClean="0">
                <a:solidFill>
                  <a:schemeClr val="tx1"/>
                </a:solidFill>
              </a:rPr>
              <a:t> e a </a:t>
            </a:r>
            <a:r>
              <a:rPr lang="en-GB" sz="3200" b="1" dirty="0" err="1" smtClean="0">
                <a:solidFill>
                  <a:schemeClr val="tx1"/>
                </a:solidFill>
              </a:rPr>
              <a:t>planificação</a:t>
            </a:r>
            <a:r>
              <a:rPr lang="en-GB" sz="3200" b="1" dirty="0" smtClean="0">
                <a:solidFill>
                  <a:schemeClr val="tx1"/>
                </a:solidFill>
              </a:rPr>
              <a:t> do </a:t>
            </a:r>
            <a:r>
              <a:rPr lang="en-GB" sz="3200" b="1" dirty="0" err="1" smtClean="0">
                <a:solidFill>
                  <a:schemeClr val="tx1"/>
                </a:solidFill>
              </a:rPr>
              <a:t>Mundo</a:t>
            </a:r>
            <a:r>
              <a:rPr lang="en-GB" sz="3200" b="1" dirty="0" smtClean="0">
                <a:solidFill>
                  <a:schemeClr val="tx1"/>
                </a:solidFill>
              </a:rPr>
              <a:t> </a:t>
            </a:r>
            <a:br>
              <a:rPr lang="en-GB" sz="3200" b="1" dirty="0" smtClean="0">
                <a:solidFill>
                  <a:schemeClr val="tx1"/>
                </a:solidFill>
              </a:rPr>
            </a:br>
            <a:r>
              <a:rPr lang="en-GB" sz="3200" b="1" dirty="0" smtClean="0">
                <a:solidFill>
                  <a:schemeClr val="tx1"/>
                </a:solidFill>
              </a:rPr>
              <a:t>                                             </a:t>
            </a:r>
            <a:r>
              <a:rPr lang="en-GB" sz="2000" dirty="0" smtClean="0">
                <a:solidFill>
                  <a:schemeClr val="tx1"/>
                </a:solidFill>
              </a:rPr>
              <a:t>(Thomas Friedman)</a:t>
            </a:r>
          </a:p>
          <a:p>
            <a:pPr>
              <a:buNone/>
            </a:pPr>
            <a:r>
              <a:rPr lang="en-GB" sz="2000" dirty="0" smtClean="0">
                <a:solidFill>
                  <a:schemeClr val="tx1"/>
                </a:solidFill>
              </a:rPr>
              <a:t>Ex: MIT Open Courses, University of People,</a:t>
            </a:r>
          </a:p>
          <a:p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00034" y="5500702"/>
            <a:ext cx="5429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/>
                </a:solidFill>
              </a:rPr>
              <a:t>Quality Assurance systems</a:t>
            </a:r>
          </a:p>
          <a:p>
            <a:endParaRPr lang="en-GB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4282" y="0"/>
            <a:ext cx="6491288" cy="1143000"/>
          </a:xfrm>
        </p:spPr>
        <p:txBody>
          <a:bodyPr/>
          <a:lstStyle/>
          <a:p>
            <a:pPr algn="l"/>
            <a:r>
              <a:rPr lang="en-GB" dirty="0" err="1" smtClean="0"/>
              <a:t>Respostas</a:t>
            </a:r>
            <a:r>
              <a:rPr lang="en-GB" dirty="0" smtClean="0"/>
              <a:t> ?</a:t>
            </a:r>
            <a:endParaRPr lang="en-GB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285720" y="1285860"/>
            <a:ext cx="8501122" cy="1900238"/>
          </a:xfrm>
        </p:spPr>
        <p:txBody>
          <a:bodyPr/>
          <a:lstStyle/>
          <a:p>
            <a:pPr>
              <a:buNone/>
            </a:pPr>
            <a:r>
              <a:rPr lang="en-GB" sz="2800" dirty="0" err="1" smtClean="0"/>
              <a:t>Novos</a:t>
            </a:r>
            <a:r>
              <a:rPr lang="en-GB" sz="2800" dirty="0" smtClean="0"/>
              <a:t> </a:t>
            </a:r>
            <a:r>
              <a:rPr lang="en-GB" sz="2800" dirty="0" err="1" smtClean="0"/>
              <a:t>públicos</a:t>
            </a:r>
            <a:endParaRPr lang="en-GB" sz="2800" dirty="0" smtClean="0"/>
          </a:p>
          <a:p>
            <a:pPr>
              <a:buNone/>
            </a:pPr>
            <a:r>
              <a:rPr lang="en-GB" sz="2800" dirty="0" err="1" smtClean="0"/>
              <a:t>Novos</a:t>
            </a:r>
            <a:r>
              <a:rPr lang="en-GB" sz="2800" dirty="0" smtClean="0"/>
              <a:t> </a:t>
            </a:r>
            <a:r>
              <a:rPr lang="en-GB" sz="2800" dirty="0" err="1" smtClean="0"/>
              <a:t>currículos</a:t>
            </a:r>
            <a:r>
              <a:rPr lang="en-GB" sz="2800" dirty="0" smtClean="0"/>
              <a:t> e novas </a:t>
            </a:r>
            <a:r>
              <a:rPr lang="en-GB" sz="2800" dirty="0" err="1" smtClean="0"/>
              <a:t>ofertas</a:t>
            </a:r>
            <a:r>
              <a:rPr lang="en-GB" sz="2800" dirty="0" smtClean="0"/>
              <a:t> </a:t>
            </a:r>
            <a:r>
              <a:rPr lang="en-GB" sz="2800" dirty="0" err="1" smtClean="0"/>
              <a:t>formativas</a:t>
            </a:r>
            <a:r>
              <a:rPr lang="en-GB" sz="2800" dirty="0" smtClean="0"/>
              <a:t> </a:t>
            </a:r>
          </a:p>
          <a:p>
            <a:pPr algn="ctr">
              <a:buNone/>
            </a:pPr>
            <a:r>
              <a:rPr lang="en-GB" sz="1800" dirty="0" smtClean="0"/>
              <a:t>(</a:t>
            </a:r>
            <a:r>
              <a:rPr lang="en-GB" sz="1800" dirty="0" err="1" smtClean="0"/>
              <a:t>Que</a:t>
            </a:r>
            <a:r>
              <a:rPr lang="en-GB" sz="1800" dirty="0" smtClean="0"/>
              <a:t> </a:t>
            </a:r>
            <a:r>
              <a:rPr lang="en-GB" sz="1800" dirty="0" err="1" smtClean="0"/>
              <a:t>necessidades</a:t>
            </a:r>
            <a:r>
              <a:rPr lang="en-GB" sz="1800" dirty="0" smtClean="0"/>
              <a:t> no </a:t>
            </a:r>
            <a:r>
              <a:rPr lang="en-GB" sz="1800" dirty="0" err="1" smtClean="0"/>
              <a:t>mercado</a:t>
            </a:r>
            <a:r>
              <a:rPr lang="en-GB" sz="1800" dirty="0" smtClean="0"/>
              <a:t> de </a:t>
            </a:r>
            <a:r>
              <a:rPr lang="en-GB" sz="1800" dirty="0" err="1" smtClean="0"/>
              <a:t>trabalho</a:t>
            </a:r>
            <a:r>
              <a:rPr lang="en-GB" sz="1800" dirty="0" smtClean="0"/>
              <a:t> </a:t>
            </a:r>
            <a:r>
              <a:rPr lang="en-GB" sz="1800" dirty="0" err="1" smtClean="0"/>
              <a:t>em</a:t>
            </a:r>
            <a:r>
              <a:rPr lang="en-GB" sz="1800" dirty="0" smtClean="0"/>
              <a:t> 2020?)</a:t>
            </a:r>
            <a:br>
              <a:rPr lang="en-GB" sz="1800" dirty="0" smtClean="0"/>
            </a:br>
            <a:endParaRPr lang="en-GB" sz="1800" dirty="0" smtClean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PT" smtClean="0"/>
              <a:t>Centro Competência FCUL Outubro 2009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DF26A-ED44-428A-8911-BB363D5CE58A}" type="slidenum">
              <a:rPr lang="pt-PT" smtClean="0"/>
              <a:pPr>
                <a:defRPr/>
              </a:pPr>
              <a:t>13</a:t>
            </a:fld>
            <a:endParaRPr lang="pt-PT"/>
          </a:p>
        </p:txBody>
      </p:sp>
      <p:sp>
        <p:nvSpPr>
          <p:cNvPr id="6" name="CaixaDeTexto 5"/>
          <p:cNvSpPr txBox="1"/>
          <p:nvPr/>
        </p:nvSpPr>
        <p:spPr>
          <a:xfrm>
            <a:off x="357158" y="3286124"/>
            <a:ext cx="87868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tx1"/>
                </a:solidFill>
              </a:rPr>
              <a:t>Novas </a:t>
            </a:r>
            <a:r>
              <a:rPr lang="en-GB" sz="2800" dirty="0" err="1" smtClean="0">
                <a:solidFill>
                  <a:schemeClr val="tx1"/>
                </a:solidFill>
              </a:rPr>
              <a:t>métricas</a:t>
            </a:r>
            <a:r>
              <a:rPr lang="en-GB" sz="2800" dirty="0" smtClean="0">
                <a:solidFill>
                  <a:schemeClr val="tx1"/>
                </a:solidFill>
              </a:rPr>
              <a:t> de </a:t>
            </a:r>
            <a:r>
              <a:rPr lang="en-GB" sz="2800" dirty="0" err="1" smtClean="0">
                <a:solidFill>
                  <a:schemeClr val="tx1"/>
                </a:solidFill>
              </a:rPr>
              <a:t>regulação</a:t>
            </a:r>
            <a:endParaRPr lang="en-GB" sz="2800" dirty="0" smtClean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</a:rPr>
              <a:t>Novas </a:t>
            </a:r>
            <a:r>
              <a:rPr lang="en-GB" sz="2800" dirty="0" err="1" smtClean="0">
                <a:solidFill>
                  <a:schemeClr val="tx1"/>
                </a:solidFill>
              </a:rPr>
              <a:t>formas</a:t>
            </a:r>
            <a:r>
              <a:rPr lang="en-GB" sz="2800" dirty="0" smtClean="0">
                <a:solidFill>
                  <a:schemeClr val="tx1"/>
                </a:solidFill>
              </a:rPr>
              <a:t> de </a:t>
            </a:r>
            <a:r>
              <a:rPr lang="en-GB" sz="2800" dirty="0" err="1" smtClean="0">
                <a:solidFill>
                  <a:schemeClr val="tx1"/>
                </a:solidFill>
              </a:rPr>
              <a:t>financiamento</a:t>
            </a:r>
            <a:endParaRPr lang="en-GB" sz="28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GB" sz="2800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(‘</a:t>
            </a:r>
            <a:r>
              <a:rPr lang="en-GB" dirty="0" err="1" smtClean="0">
                <a:solidFill>
                  <a:schemeClr val="tx1"/>
                </a:solidFill>
              </a:rPr>
              <a:t>Investigação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aplicada</a:t>
            </a:r>
            <a:r>
              <a:rPr lang="en-GB" dirty="0" smtClean="0">
                <a:solidFill>
                  <a:schemeClr val="tx1"/>
                </a:solidFill>
              </a:rPr>
              <a:t>’, </a:t>
            </a:r>
            <a:r>
              <a:rPr lang="en-GB" dirty="0" err="1" smtClean="0">
                <a:solidFill>
                  <a:schemeClr val="tx1"/>
                </a:solidFill>
              </a:rPr>
              <a:t>Parcerias</a:t>
            </a:r>
            <a:r>
              <a:rPr lang="en-GB" dirty="0" smtClean="0">
                <a:solidFill>
                  <a:schemeClr val="tx1"/>
                </a:solidFill>
              </a:rPr>
              <a:t>/</a:t>
            </a:r>
            <a:r>
              <a:rPr lang="en-GB" dirty="0" err="1" smtClean="0">
                <a:solidFill>
                  <a:schemeClr val="tx1"/>
                </a:solidFill>
              </a:rPr>
              <a:t>Consórcios</a:t>
            </a:r>
            <a:r>
              <a:rPr lang="en-GB" dirty="0" smtClean="0">
                <a:solidFill>
                  <a:schemeClr val="tx1"/>
                </a:solidFill>
              </a:rPr>
              <a:t>, ...)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85720" y="5000636"/>
            <a:ext cx="6000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 smtClean="0">
                <a:solidFill>
                  <a:schemeClr val="tx1"/>
                </a:solidFill>
              </a:rPr>
              <a:t>Novos</a:t>
            </a:r>
            <a:r>
              <a:rPr lang="en-GB" sz="2800" dirty="0" smtClean="0">
                <a:solidFill>
                  <a:schemeClr val="tx1"/>
                </a:solidFill>
              </a:rPr>
              <a:t> (</a:t>
            </a:r>
            <a:r>
              <a:rPr lang="en-GB" sz="2800" dirty="0" err="1" smtClean="0">
                <a:solidFill>
                  <a:schemeClr val="tx1"/>
                </a:solidFill>
              </a:rPr>
              <a:t>competências</a:t>
            </a:r>
            <a:r>
              <a:rPr lang="en-GB" sz="2800" dirty="0" smtClean="0">
                <a:solidFill>
                  <a:schemeClr val="tx1"/>
                </a:solidFill>
              </a:rPr>
              <a:t>) </a:t>
            </a:r>
            <a:r>
              <a:rPr lang="en-GB" sz="2800" dirty="0" err="1" smtClean="0">
                <a:solidFill>
                  <a:schemeClr val="tx1"/>
                </a:solidFill>
              </a:rPr>
              <a:t>profissionais</a:t>
            </a:r>
            <a:endParaRPr lang="en-GB" sz="2800" dirty="0" smtClean="0">
              <a:solidFill>
                <a:schemeClr val="tx1"/>
              </a:solidFill>
            </a:endParaRPr>
          </a:p>
          <a:p>
            <a:r>
              <a:rPr lang="en-GB" sz="2800" dirty="0" err="1" smtClean="0">
                <a:solidFill>
                  <a:schemeClr val="tx1"/>
                </a:solidFill>
              </a:rPr>
              <a:t>Novos</a:t>
            </a:r>
            <a:r>
              <a:rPr lang="en-GB" sz="2800" dirty="0" smtClean="0">
                <a:solidFill>
                  <a:schemeClr val="tx1"/>
                </a:solidFill>
              </a:rPr>
              <a:t> panoramas de </a:t>
            </a:r>
            <a:r>
              <a:rPr lang="en-GB" sz="2800" dirty="0" err="1" smtClean="0">
                <a:solidFill>
                  <a:schemeClr val="tx1"/>
                </a:solidFill>
              </a:rPr>
              <a:t>referência</a:t>
            </a:r>
            <a:endParaRPr lang="en-GB" sz="2800" dirty="0" smtClean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PT" smtClean="0"/>
              <a:t>Centro Competência FCUL Outubro 2009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DF26A-ED44-428A-8911-BB363D5CE58A}" type="slidenum">
              <a:rPr lang="pt-PT" smtClean="0"/>
              <a:pPr>
                <a:defRPr/>
              </a:pPr>
              <a:t>14</a:t>
            </a:fld>
            <a:endParaRPr lang="pt-PT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412"/>
            <a:ext cx="9093244" cy="68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PT" smtClean="0"/>
              <a:t>Centro Competência FCUL Outubro 2009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DF26A-ED44-428A-8911-BB363D5CE58A}" type="slidenum">
              <a:rPr lang="pt-PT" smtClean="0"/>
              <a:pPr>
                <a:defRPr/>
              </a:pPr>
              <a:t>15</a:t>
            </a:fld>
            <a:endParaRPr lang="pt-PT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4282" y="0"/>
            <a:ext cx="6491288" cy="1143000"/>
          </a:xfrm>
        </p:spPr>
        <p:txBody>
          <a:bodyPr/>
          <a:lstStyle/>
          <a:p>
            <a:r>
              <a:rPr lang="en-GB" dirty="0" smtClean="0"/>
              <a:t>4) </a:t>
            </a:r>
            <a:r>
              <a:rPr lang="en-GB" dirty="0" err="1" smtClean="0"/>
              <a:t>Projecto</a:t>
            </a:r>
            <a:r>
              <a:rPr lang="en-GB" dirty="0" smtClean="0"/>
              <a:t> </a:t>
            </a:r>
            <a:r>
              <a:rPr lang="en-GB" dirty="0" err="1" smtClean="0"/>
              <a:t>Moodle_FCUL</a:t>
            </a:r>
            <a:endParaRPr lang="en-GB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357826"/>
          </a:xfrm>
        </p:spPr>
        <p:txBody>
          <a:bodyPr/>
          <a:lstStyle/>
          <a:p>
            <a:r>
              <a:rPr lang="en-GB" sz="2400" dirty="0" err="1" smtClean="0"/>
              <a:t>Apoio</a:t>
            </a:r>
            <a:r>
              <a:rPr lang="en-GB" sz="2400" dirty="0" smtClean="0"/>
              <a:t> </a:t>
            </a:r>
            <a:r>
              <a:rPr lang="en-GB" sz="2400" dirty="0" err="1" smtClean="0"/>
              <a:t>individualizado</a:t>
            </a: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1800" dirty="0" smtClean="0"/>
              <a:t>(</a:t>
            </a:r>
            <a:r>
              <a:rPr lang="en-GB" sz="1800" dirty="0" err="1" smtClean="0"/>
              <a:t>dúvidas</a:t>
            </a:r>
            <a:r>
              <a:rPr lang="en-GB" sz="1800" dirty="0" smtClean="0"/>
              <a:t>, </a:t>
            </a:r>
            <a:r>
              <a:rPr lang="en-GB" sz="1800" dirty="0" err="1" smtClean="0"/>
              <a:t>organização</a:t>
            </a:r>
            <a:r>
              <a:rPr lang="en-GB" sz="1800" dirty="0" smtClean="0"/>
              <a:t>/</a:t>
            </a:r>
            <a:r>
              <a:rPr lang="en-GB" sz="1800" dirty="0" err="1" smtClean="0"/>
              <a:t>dinamização</a:t>
            </a:r>
            <a:r>
              <a:rPr lang="en-GB" sz="1800" dirty="0" smtClean="0"/>
              <a:t> de </a:t>
            </a:r>
            <a:r>
              <a:rPr lang="en-GB" sz="1800" dirty="0" err="1" smtClean="0"/>
              <a:t>disciplinas</a:t>
            </a:r>
            <a:r>
              <a:rPr lang="en-GB" sz="1800" dirty="0" smtClean="0"/>
              <a:t>, </a:t>
            </a:r>
            <a:r>
              <a:rPr lang="en-GB" sz="1800" dirty="0" err="1" smtClean="0"/>
              <a:t>reestruturação</a:t>
            </a:r>
            <a:r>
              <a:rPr lang="en-GB" sz="1800" dirty="0" smtClean="0"/>
              <a:t> de </a:t>
            </a:r>
            <a:r>
              <a:rPr lang="en-GB" sz="1800" dirty="0" err="1" smtClean="0"/>
              <a:t>recursos</a:t>
            </a:r>
            <a:r>
              <a:rPr lang="en-GB" sz="1800" dirty="0" smtClean="0"/>
              <a:t> </a:t>
            </a:r>
            <a:r>
              <a:rPr lang="en-GB" sz="1800" dirty="0" err="1" smtClean="0"/>
              <a:t>educativos</a:t>
            </a:r>
            <a:r>
              <a:rPr lang="en-GB" sz="1800" dirty="0" smtClean="0"/>
              <a:t>, </a:t>
            </a:r>
            <a:r>
              <a:rPr lang="en-GB" sz="1800" dirty="0" err="1" smtClean="0"/>
              <a:t>lições</a:t>
            </a:r>
            <a:r>
              <a:rPr lang="en-GB" sz="1800" dirty="0" smtClean="0"/>
              <a:t>, </a:t>
            </a:r>
            <a:r>
              <a:rPr lang="en-GB" sz="1800" dirty="0" err="1" smtClean="0"/>
              <a:t>planos</a:t>
            </a:r>
            <a:r>
              <a:rPr lang="en-GB" sz="1800" dirty="0" smtClean="0"/>
              <a:t> de </a:t>
            </a:r>
            <a:r>
              <a:rPr lang="en-GB" sz="1800" dirty="0" err="1" smtClean="0"/>
              <a:t>trabalho</a:t>
            </a:r>
            <a:r>
              <a:rPr lang="en-GB" sz="1800" dirty="0" smtClean="0"/>
              <a:t>, ...)</a:t>
            </a:r>
          </a:p>
          <a:p>
            <a:endParaRPr lang="en-GB" sz="2400" dirty="0" smtClean="0"/>
          </a:p>
          <a:p>
            <a:r>
              <a:rPr lang="en-GB" sz="2400" dirty="0" err="1" smtClean="0"/>
              <a:t>Reuniões</a:t>
            </a:r>
            <a:r>
              <a:rPr lang="en-GB" sz="2400" dirty="0" smtClean="0"/>
              <a:t> de </a:t>
            </a:r>
            <a:r>
              <a:rPr lang="en-GB" sz="2400" dirty="0" err="1" smtClean="0"/>
              <a:t>apoio</a:t>
            </a:r>
            <a:r>
              <a:rPr lang="en-GB" sz="2400" dirty="0" smtClean="0"/>
              <a:t> </a:t>
            </a:r>
            <a:r>
              <a:rPr lang="en-GB" sz="2400" dirty="0" err="1" smtClean="0"/>
              <a:t>estratégico</a:t>
            </a:r>
            <a:r>
              <a:rPr lang="en-GB" sz="2400" dirty="0" smtClean="0"/>
              <a:t> a </a:t>
            </a:r>
            <a:r>
              <a:rPr lang="en-GB" sz="2400" dirty="0" err="1" smtClean="0"/>
              <a:t>Departamentos</a:t>
            </a:r>
            <a:endParaRPr lang="en-GB" sz="2400" dirty="0" smtClean="0"/>
          </a:p>
          <a:p>
            <a:pPr>
              <a:buNone/>
            </a:pPr>
            <a:r>
              <a:rPr lang="en-GB" sz="1800" dirty="0" smtClean="0"/>
              <a:t>     (</a:t>
            </a:r>
            <a:r>
              <a:rPr lang="en-GB" sz="1800" dirty="0" err="1" smtClean="0"/>
              <a:t>levantamento</a:t>
            </a:r>
            <a:r>
              <a:rPr lang="en-GB" sz="1800" dirty="0" smtClean="0"/>
              <a:t> de </a:t>
            </a:r>
            <a:r>
              <a:rPr lang="en-GB" sz="1800" dirty="0" err="1" smtClean="0"/>
              <a:t>informação</a:t>
            </a:r>
            <a:r>
              <a:rPr lang="en-GB" sz="1800" dirty="0" smtClean="0"/>
              <a:t>, </a:t>
            </a:r>
            <a:r>
              <a:rPr lang="en-GB" sz="1800" dirty="0" err="1" smtClean="0"/>
              <a:t>avaliação</a:t>
            </a:r>
            <a:r>
              <a:rPr lang="en-GB" sz="1800" dirty="0" smtClean="0"/>
              <a:t> de </a:t>
            </a:r>
            <a:r>
              <a:rPr lang="en-GB" sz="1800" dirty="0" err="1" smtClean="0"/>
              <a:t>necessidades</a:t>
            </a:r>
            <a:r>
              <a:rPr lang="en-GB" sz="1800" dirty="0" smtClean="0"/>
              <a:t> de </a:t>
            </a:r>
            <a:r>
              <a:rPr lang="en-GB" sz="1800" dirty="0" err="1" smtClean="0"/>
              <a:t>formação</a:t>
            </a:r>
            <a:r>
              <a:rPr lang="en-GB" sz="1800" dirty="0" smtClean="0"/>
              <a:t>, </a:t>
            </a:r>
            <a:r>
              <a:rPr lang="en-GB" sz="1800" dirty="0" err="1" smtClean="0"/>
              <a:t>definição</a:t>
            </a:r>
            <a:r>
              <a:rPr lang="en-GB" sz="1800" dirty="0" smtClean="0"/>
              <a:t> de </a:t>
            </a:r>
            <a:r>
              <a:rPr lang="en-GB" sz="1800" dirty="0" err="1" smtClean="0"/>
              <a:t>planos</a:t>
            </a:r>
            <a:r>
              <a:rPr lang="en-GB" sz="1800" dirty="0" smtClean="0"/>
              <a:t> de </a:t>
            </a:r>
            <a:r>
              <a:rPr lang="en-GB" sz="1800" dirty="0" err="1" smtClean="0"/>
              <a:t>desenvolvimento</a:t>
            </a:r>
            <a:r>
              <a:rPr lang="en-GB" sz="1800" dirty="0" smtClean="0"/>
              <a:t>, ...)</a:t>
            </a:r>
            <a:r>
              <a:rPr lang="en-GB" sz="2400" dirty="0" smtClean="0"/>
              <a:t/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err="1" smtClean="0"/>
              <a:t>Apoio</a:t>
            </a:r>
            <a:r>
              <a:rPr lang="en-GB" sz="2400" dirty="0" smtClean="0"/>
              <a:t> a </a:t>
            </a:r>
            <a:r>
              <a:rPr lang="en-GB" sz="2400" dirty="0" err="1" smtClean="0"/>
              <a:t>projectos</a:t>
            </a:r>
            <a:r>
              <a:rPr lang="en-GB" sz="2400" dirty="0" smtClean="0"/>
              <a:t>/</a:t>
            </a:r>
            <a:r>
              <a:rPr lang="en-GB" sz="2400" dirty="0" err="1" smtClean="0"/>
              <a:t>iniciativas</a:t>
            </a:r>
            <a:r>
              <a:rPr lang="en-GB" sz="2400" dirty="0" smtClean="0"/>
              <a:t> </a:t>
            </a:r>
            <a:r>
              <a:rPr lang="en-GB" sz="2400" dirty="0" err="1" smtClean="0"/>
              <a:t>em</a:t>
            </a:r>
            <a:r>
              <a:rPr lang="en-GB" sz="2400" dirty="0" smtClean="0"/>
              <a:t> E/B-learning </a:t>
            </a:r>
            <a:br>
              <a:rPr lang="en-GB" sz="2400" dirty="0" smtClean="0"/>
            </a:br>
            <a:r>
              <a:rPr lang="en-GB" sz="1800" dirty="0" smtClean="0"/>
              <a:t>(</a:t>
            </a:r>
            <a:r>
              <a:rPr lang="en-GB" sz="1800" dirty="0" err="1" smtClean="0"/>
              <a:t>organização</a:t>
            </a:r>
            <a:r>
              <a:rPr lang="en-GB" sz="1800" dirty="0" smtClean="0"/>
              <a:t> de Workshops, </a:t>
            </a:r>
            <a:r>
              <a:rPr lang="en-GB" sz="1800" dirty="0" err="1" smtClean="0"/>
              <a:t>cursos</a:t>
            </a:r>
            <a:r>
              <a:rPr lang="en-GB" sz="1800" dirty="0" smtClean="0"/>
              <a:t>, </a:t>
            </a:r>
            <a:r>
              <a:rPr lang="en-GB" sz="1800" dirty="0" err="1" smtClean="0"/>
              <a:t>unidades</a:t>
            </a:r>
            <a:r>
              <a:rPr lang="en-GB" sz="1800" dirty="0" smtClean="0"/>
              <a:t> </a:t>
            </a:r>
            <a:r>
              <a:rPr lang="en-GB" sz="1800" dirty="0" err="1" smtClean="0"/>
              <a:t>curriculares</a:t>
            </a:r>
            <a:r>
              <a:rPr lang="en-GB" sz="1800" dirty="0" smtClean="0"/>
              <a:t>, ...)</a:t>
            </a:r>
          </a:p>
          <a:p>
            <a:endParaRPr lang="en-GB" sz="2400" dirty="0" smtClean="0"/>
          </a:p>
          <a:p>
            <a:r>
              <a:rPr lang="en-GB" sz="2400" dirty="0" err="1" smtClean="0"/>
              <a:t>Formação</a:t>
            </a:r>
            <a:r>
              <a:rPr lang="en-GB" sz="2400" smtClean="0"/>
              <a:t> ????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  </a:t>
            </a:r>
            <a:r>
              <a:rPr lang="en-GB" sz="1800" dirty="0" smtClean="0"/>
              <a:t> (</a:t>
            </a:r>
            <a:r>
              <a:rPr lang="en-GB" sz="1800" dirty="0" err="1" smtClean="0"/>
              <a:t>Concepção</a:t>
            </a:r>
            <a:r>
              <a:rPr lang="en-GB" sz="1800" dirty="0" smtClean="0"/>
              <a:t> de Podcasts e Webcasts, E-moderation </a:t>
            </a:r>
            <a:r>
              <a:rPr lang="en-GB" sz="1800" dirty="0" err="1" smtClean="0"/>
              <a:t>em</a:t>
            </a:r>
            <a:r>
              <a:rPr lang="en-GB" sz="1800" dirty="0" smtClean="0"/>
              <a:t> </a:t>
            </a:r>
            <a:r>
              <a:rPr lang="en-GB" sz="1800" dirty="0" err="1" smtClean="0"/>
              <a:t>espaços</a:t>
            </a:r>
            <a:r>
              <a:rPr lang="en-GB" sz="1800" dirty="0" smtClean="0"/>
              <a:t> de </a:t>
            </a:r>
            <a:r>
              <a:rPr lang="en-GB" sz="1800" dirty="0" err="1" smtClean="0"/>
              <a:t>aprendizagem</a:t>
            </a:r>
            <a:r>
              <a:rPr lang="en-GB" sz="1800" dirty="0" smtClean="0"/>
              <a:t> online, </a:t>
            </a:r>
            <a:r>
              <a:rPr lang="en-GB" sz="1800" dirty="0" err="1" smtClean="0"/>
              <a:t>Exploração</a:t>
            </a:r>
            <a:r>
              <a:rPr lang="en-GB" sz="1800" dirty="0" smtClean="0"/>
              <a:t>  </a:t>
            </a:r>
            <a:r>
              <a:rPr lang="en-GB" sz="1800" dirty="0" err="1" smtClean="0"/>
              <a:t>educativa</a:t>
            </a:r>
            <a:r>
              <a:rPr lang="en-GB" sz="1800" dirty="0" smtClean="0"/>
              <a:t> de </a:t>
            </a:r>
            <a:r>
              <a:rPr lang="en-GB" sz="1800" dirty="0" err="1" smtClean="0"/>
              <a:t>aplicações</a:t>
            </a:r>
            <a:r>
              <a:rPr lang="en-GB" sz="1800" dirty="0" smtClean="0"/>
              <a:t> Web 2.0; </a:t>
            </a:r>
            <a:r>
              <a:rPr lang="en-GB" sz="1800" dirty="0" err="1" smtClean="0"/>
              <a:t>Conteúdos</a:t>
            </a:r>
            <a:r>
              <a:rPr lang="en-GB" sz="1800" dirty="0" smtClean="0"/>
              <a:t> </a:t>
            </a:r>
            <a:r>
              <a:rPr lang="en-GB" sz="1800" dirty="0" err="1" smtClean="0"/>
              <a:t>para</a:t>
            </a:r>
            <a:r>
              <a:rPr lang="en-GB" sz="1800" dirty="0" smtClean="0"/>
              <a:t> Mobile </a:t>
            </a:r>
            <a:r>
              <a:rPr lang="en-GB" sz="1800" dirty="0" err="1" smtClean="0"/>
              <a:t>Tecnologies</a:t>
            </a:r>
            <a:r>
              <a:rPr lang="en-GB" sz="1800" dirty="0" smtClean="0"/>
              <a:t>, ...) </a:t>
            </a:r>
            <a:endParaRPr lang="en-GB" sz="1800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DF26A-ED44-428A-8911-BB363D5CE58A}" type="slidenum">
              <a:rPr lang="pt-PT" smtClean="0"/>
              <a:pPr>
                <a:defRPr/>
              </a:pPr>
              <a:t>16</a:t>
            </a:fld>
            <a:endParaRPr lang="pt-PT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rgbClr val="530130"/>
            </a:solidFill>
            <a:effectLst/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rgbClr val="530130"/>
            </a:solidFill>
            <a:effectLst/>
            <a:latin typeface="Trebuchet MS" pitchFamily="34" charset="0"/>
          </a:defRPr>
        </a:defPPr>
      </a:lstStyle>
    </a:lnDef>
  </a:objectDefaults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elo de apresentação predefinido">
  <a:themeElements>
    <a:clrScheme name="1_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Modelo de apresentação predefinido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rgbClr val="530130"/>
            </a:solidFill>
            <a:effectLst/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rgbClr val="530130"/>
            </a:solidFill>
            <a:effectLst/>
            <a:latin typeface="Trebuchet MS" pitchFamily="34" charset="0"/>
          </a:defRPr>
        </a:defPPr>
      </a:lstStyle>
    </a:lnDef>
  </a:objectDefaults>
  <a:extraClrSchemeLst>
    <a:extraClrScheme>
      <a:clrScheme name="1_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2132</TotalTime>
  <Words>337</Words>
  <Application>Microsoft Office PowerPoint</Application>
  <PresentationFormat>Apresentação no Ecrã (4:3)</PresentationFormat>
  <Paragraphs>147</Paragraphs>
  <Slides>16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dos diapositivos</vt:lpstr>
      </vt:variant>
      <vt:variant>
        <vt:i4>16</vt:i4>
      </vt:variant>
    </vt:vector>
  </HeadingPairs>
  <TitlesOfParts>
    <vt:vector size="18" baseType="lpstr">
      <vt:lpstr>Modelo de apresentação predefinido</vt:lpstr>
      <vt:lpstr>1_Modelo de apresentação predefinido</vt:lpstr>
      <vt:lpstr>Workshop Formação Moodle_FCUL </vt:lpstr>
      <vt:lpstr>Sessão 3: Agenda de Trabalho</vt:lpstr>
      <vt:lpstr>1) Administração de disciplinas</vt:lpstr>
      <vt:lpstr>2) Elementos relevantes para a  estruturação de disciplinas</vt:lpstr>
      <vt:lpstr>3) Balanço das actividades realizadas</vt:lpstr>
      <vt:lpstr>No trabalho docente: o que possibilita? </vt:lpstr>
      <vt:lpstr>No trabalho docente: o que possibilita? </vt:lpstr>
      <vt:lpstr>Na perspectiva dos alunos: o que possibilita?</vt:lpstr>
      <vt:lpstr>Na perspectiva dos alunos: o que possibilita?</vt:lpstr>
      <vt:lpstr>Trabalho docente: o que exige? </vt:lpstr>
      <vt:lpstr>Importante pensar a  relação entre   presencial e o online</vt:lpstr>
      <vt:lpstr>O futuro ?</vt:lpstr>
      <vt:lpstr>Respostas ?</vt:lpstr>
      <vt:lpstr>Diapositivo 14</vt:lpstr>
      <vt:lpstr>Diapositivo 15</vt:lpstr>
      <vt:lpstr>4) Projecto Moodle_FCUL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Plataforma Moodle janela para ver e actuar</dc:title>
  <dc:creator>Your User Name</dc:creator>
  <cp:keywords>FCUL;MOODLE</cp:keywords>
  <cp:lastModifiedBy>nonio</cp:lastModifiedBy>
  <cp:revision>122</cp:revision>
  <dcterms:created xsi:type="dcterms:W3CDTF">2007-04-05T13:48:27Z</dcterms:created>
  <dcterms:modified xsi:type="dcterms:W3CDTF">2010-01-06T15:20:32Z</dcterms:modified>
</cp:coreProperties>
</file>