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1" r:id="rId2"/>
  </p:sldMasterIdLst>
  <p:notesMasterIdLst>
    <p:notesMasterId r:id="rId11"/>
  </p:notesMasterIdLst>
  <p:sldIdLst>
    <p:sldId id="256" r:id="rId3"/>
    <p:sldId id="259" r:id="rId4"/>
    <p:sldId id="269" r:id="rId5"/>
    <p:sldId id="285" r:id="rId6"/>
    <p:sldId id="286" r:id="rId7"/>
    <p:sldId id="284" r:id="rId8"/>
    <p:sldId id="268" r:id="rId9"/>
    <p:sldId id="272" r:id="rId1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FFCC"/>
    <a:srgbClr val="D4E6F0"/>
    <a:srgbClr val="9999FF"/>
    <a:srgbClr val="CCFFFF"/>
    <a:srgbClr val="FFFFFF"/>
    <a:srgbClr val="FFFF3B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03" autoAdjust="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9-12-16T14:26:08.156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DC8BB976-D7B4-470A-B7B3-9BE3BFC2CB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29DF4B-1ABB-45A1-9E0F-69DF507A79F5}" type="slidenum">
              <a:rPr lang="pt-PT" smtClean="0"/>
              <a:pPr/>
              <a:t>1</a:t>
            </a:fld>
            <a:endParaRPr lang="pt-PT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508E4C-4C98-41CE-9986-F37D829628DA}" type="slidenum">
              <a:rPr lang="pt-PT" smtClean="0"/>
              <a:pPr/>
              <a:t>2</a:t>
            </a:fld>
            <a:endParaRPr lang="pt-PT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A7F8AE-22E2-430F-9B07-5999D6211CEE}" type="slidenum">
              <a:rPr lang="pt-PT" smtClean="0"/>
              <a:pPr/>
              <a:t>3</a:t>
            </a:fld>
            <a:endParaRPr lang="pt-PT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8BB976-D7B4-470A-B7B3-9BE3BFC2CBD3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8BB976-D7B4-470A-B7B3-9BE3BFC2CBD3}" type="slidenum">
              <a:rPr lang="pt-PT" smtClean="0"/>
              <a:pPr>
                <a:defRPr/>
              </a:pPr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8BB976-D7B4-470A-B7B3-9BE3BFC2CBD3}" type="slidenum">
              <a:rPr lang="pt-PT" smtClean="0"/>
              <a:pPr>
                <a:defRPr/>
              </a:pPr>
              <a:t>6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722F-798D-442D-9E70-BFADBDC61660}" type="slidenum">
              <a:rPr lang="pt-PT" smtClean="0"/>
              <a:pPr/>
              <a:t>7</a:t>
            </a:fld>
            <a:endParaRPr lang="pt-PT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>
              <a:solidFill>
                <a:srgbClr val="53013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6324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B6C92-B3F9-4C0E-968D-B88EEB434CE5}" type="slidenum">
              <a:rPr lang="pt-PT" smtClean="0"/>
              <a:pPr/>
              <a:t>8</a:t>
            </a:fld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530130"/>
                </a:solidFill>
              </a:defRPr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75EC7-FA75-4575-B539-589EE9557C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D1DB5-73DC-470F-8FC3-E47B4ACCAF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59C0F-8A45-4F99-A48B-C23776C70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6089A-87CE-4632-851B-B350839FC6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7403C-9B72-4CE7-8FE1-A42276C5FE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DB87D-A8CA-4179-9214-E6DC6F5A42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5E892-B35E-4002-95FF-8EBF07191C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5B929-B942-40D2-9DD3-1AD6272110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4BF13-06D9-4311-AD75-2F8CFB8413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53A87-1D2B-4C20-8BD5-D9BFAEF38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B3009-0816-4E8F-8252-44D040F2EA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DF26A-ED44-428A-8911-BB363D5CE5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5A40D-5D1C-4636-8527-C4AE4C6974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A87D3-9B5E-4C38-81F6-0553466D9A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84F6-2951-4BDB-B2CA-125C81B3D2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902B-C1FF-499B-8FF1-1F790577AF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D15EA-BE40-4A6C-A321-03DB510ABA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D29AC-BB60-421C-AA96-20DFD399C0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474FE-34A0-4C22-BC21-55F2003A3F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82DB6-C24A-4258-89B1-487F58A052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517CD-9A89-4285-8AB3-93B06A18A0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D307-6061-48DD-A528-568EC1E924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4912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6364BA9A-E829-41C6-8F06-44EC068DFA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pic>
        <p:nvPicPr>
          <p:cNvPr id="2055" name="Picture 7" descr="janela_trabalho2"/>
          <p:cNvPicPr>
            <a:picLocks noChangeAspect="1" noChangeArrowheads="1"/>
          </p:cNvPicPr>
          <p:nvPr userDrawn="1"/>
        </p:nvPicPr>
        <p:blipFill>
          <a:blip r:embed="rId13" cstate="print">
            <a:lum bright="-6000" contrast="-6000"/>
          </a:blip>
          <a:srcRect/>
          <a:stretch>
            <a:fillRect/>
          </a:stretch>
        </p:blipFill>
        <p:spPr bwMode="auto">
          <a:xfrm>
            <a:off x="7524750" y="269875"/>
            <a:ext cx="1330325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84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2180133D-4D33-4CFB-8612-77F89E10BE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spedro@fc.ul.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ppabrantes@fc.ul.p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educ.fc.ul.pt/mod/assignment/view.php?id=494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28596" y="571480"/>
            <a:ext cx="8459787" cy="1449380"/>
          </a:xfrm>
        </p:spPr>
        <p:txBody>
          <a:bodyPr/>
          <a:lstStyle/>
          <a:p>
            <a:pPr eaLnBrk="1" hangingPunct="1"/>
            <a:r>
              <a:rPr lang="pt-PT" dirty="0" smtClean="0">
                <a:solidFill>
                  <a:srgbClr val="002060"/>
                </a:solidFill>
              </a:rPr>
              <a:t>Workshop Formação </a:t>
            </a:r>
            <a:r>
              <a:rPr lang="pt-PT" dirty="0" err="1" smtClean="0">
                <a:solidFill>
                  <a:srgbClr val="002060"/>
                </a:solidFill>
              </a:rPr>
              <a:t>Moodle_FCUL</a:t>
            </a:r>
            <a:r>
              <a:rPr lang="pt-PT" dirty="0" smtClean="0">
                <a:solidFill>
                  <a:srgbClr val="002060"/>
                </a:solidFill>
              </a:rPr>
              <a:t/>
            </a:r>
            <a:br>
              <a:rPr lang="pt-PT" dirty="0" smtClean="0">
                <a:solidFill>
                  <a:srgbClr val="002060"/>
                </a:solidFill>
              </a:rPr>
            </a:br>
            <a:endParaRPr lang="pt-PT" sz="3600" dirty="0" smtClean="0">
              <a:solidFill>
                <a:srgbClr val="002060"/>
              </a:solidFill>
            </a:endParaRP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5286388"/>
            <a:ext cx="6400800" cy="5762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PT" sz="1800" dirty="0" smtClean="0"/>
              <a:t>Centro de Competência FCUL, Instituto Educação</a:t>
            </a:r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1357313" y="2786063"/>
            <a:ext cx="64008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pt-PT" sz="2800" dirty="0" smtClean="0"/>
              <a:t>Grupo 1: 2 e 16 Dez 09, 6 </a:t>
            </a:r>
            <a:r>
              <a:rPr lang="pt-PT" sz="2800" dirty="0" err="1" smtClean="0"/>
              <a:t>Jan</a:t>
            </a:r>
            <a:r>
              <a:rPr lang="pt-PT" sz="2800" dirty="0" smtClean="0"/>
              <a:t> 10</a:t>
            </a:r>
            <a:endParaRPr lang="pt-PT" sz="2800" dirty="0"/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2643174" y="6000768"/>
            <a:ext cx="3321743" cy="4801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pt-PT" sz="1400" dirty="0" err="1" smtClean="0">
                <a:solidFill>
                  <a:schemeClr val="tx1"/>
                </a:solidFill>
                <a:hlinkClick r:id="rId3"/>
              </a:rPr>
              <a:t>nspedro@fc.ul.pt</a:t>
            </a:r>
            <a:r>
              <a:rPr lang="pt-PT" sz="1400" dirty="0" smtClean="0">
                <a:solidFill>
                  <a:schemeClr val="tx1"/>
                </a:solidFill>
              </a:rPr>
              <a:t>; </a:t>
            </a:r>
            <a:r>
              <a:rPr lang="pt-PT" sz="1400" dirty="0" err="1" smtClean="0">
                <a:solidFill>
                  <a:schemeClr val="tx1"/>
                </a:solidFill>
                <a:hlinkClick r:id="rId4"/>
              </a:rPr>
              <a:t>ppabrantes@fc.ul.pt</a:t>
            </a:r>
            <a:endParaRPr lang="pt-PT" sz="1400" dirty="0" smtClean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pt-PT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6E97B0-47BA-43CA-BB32-688D45706062}" type="slidenum">
              <a:rPr lang="pt-PT" smtClean="0"/>
              <a:pPr/>
              <a:t>2</a:t>
            </a:fld>
            <a:endParaRPr lang="pt-PT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286750" cy="777875"/>
          </a:xfrm>
        </p:spPr>
        <p:txBody>
          <a:bodyPr/>
          <a:lstStyle/>
          <a:p>
            <a:pPr eaLnBrk="1" hangingPunct="1">
              <a:defRPr/>
            </a:pPr>
            <a:r>
              <a:rPr lang="pt-BR" kern="1200" dirty="0" smtClean="0">
                <a:solidFill>
                  <a:srgbClr val="002060"/>
                </a:solidFill>
                <a:ea typeface="+mn-ea"/>
                <a:cs typeface="+mn-cs"/>
              </a:rPr>
              <a:t>Sessão 2: Agenda de Trabalho</a:t>
            </a:r>
            <a:endParaRPr lang="en-US" kern="1200" dirty="0" smtClean="0">
              <a:solidFill>
                <a:srgbClr val="002060"/>
              </a:solidFill>
              <a:ea typeface="+mn-ea"/>
              <a:cs typeface="+mn-cs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7489825" cy="4801314"/>
          </a:xfrm>
          <a:gradFill rotWithShape="1">
            <a:gsLst>
              <a:gs pos="0">
                <a:schemeClr val="bg1">
                  <a:alpha val="78000"/>
                </a:schemeClr>
              </a:gs>
              <a:gs pos="100000">
                <a:srgbClr val="EDEBEC">
                  <a:alpha val="53998"/>
                </a:srgb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	</a:t>
            </a: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 1) Acesso a disciplina pessoal</a:t>
            </a: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endParaRPr lang="pt-BR" sz="2000" dirty="0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 2) Identificação de elementos relevantes na estruturação</a:t>
            </a:r>
            <a:br>
              <a:rPr lang="pt-BR" sz="2000" dirty="0" smtClean="0">
                <a:solidFill>
                  <a:srgbClr val="530130"/>
                </a:solidFill>
                <a:latin typeface="Arial" charset="0"/>
              </a:rPr>
            </a:b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 de uma disciplina</a:t>
            </a: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endParaRPr lang="pt-BR" sz="2000" dirty="0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3) Exploração das actividades seleccionadas:</a:t>
            </a: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None/>
            </a:pP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. Lição/SCORM</a:t>
            </a: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. Trabalho</a:t>
            </a: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. Teste</a:t>
            </a:r>
            <a:endParaRPr lang="pt-BR" sz="2000" dirty="0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FontTx/>
              <a:buNone/>
            </a:pPr>
            <a:endParaRPr lang="pt-BR" sz="2000" dirty="0" smtClean="0">
              <a:solidFill>
                <a:srgbClr val="530130"/>
              </a:solidFill>
              <a:latin typeface="Arial" charset="0"/>
            </a:endParaRPr>
          </a:p>
          <a:p>
            <a:pPr marL="182563" indent="-182563" eaLnBrk="1" hangingPunct="1">
              <a:lnSpc>
                <a:spcPct val="115000"/>
              </a:lnSpc>
              <a:spcBef>
                <a:spcPct val="15000"/>
              </a:spcBef>
              <a:buNone/>
            </a:pP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4) Pontecialidades, </a:t>
            </a:r>
            <a:r>
              <a:rPr lang="pt-BR" sz="2000" dirty="0" smtClean="0">
                <a:solidFill>
                  <a:srgbClr val="530130"/>
                </a:solidFill>
                <a:latin typeface="Arial" charset="0"/>
              </a:rPr>
              <a:t>limitações, exigências</a:t>
            </a:r>
            <a:endParaRPr lang="pt-BR" sz="2000" b="1" dirty="0" smtClean="0">
              <a:solidFill>
                <a:srgbClr val="530130"/>
              </a:solidFill>
              <a:latin typeface="Arial" charset="0"/>
            </a:endParaRPr>
          </a:p>
        </p:txBody>
      </p:sp>
      <p:sp>
        <p:nvSpPr>
          <p:cNvPr id="8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pt-PT" dirty="0"/>
              <a:t>Centro Competência FCUL </a:t>
            </a:r>
            <a:r>
              <a:rPr lang="pt-PT" dirty="0" smtClean="0"/>
              <a:t>2009/2010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4920AF-5B89-43A1-A4F3-FFB722699939}" type="slidenum">
              <a:rPr lang="pt-PT" smtClean="0"/>
              <a:pPr/>
              <a:t>3</a:t>
            </a:fld>
            <a:endParaRPr lang="pt-PT" smtClean="0"/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468313" y="1143000"/>
            <a:ext cx="8207375" cy="4800600"/>
          </a:xfrm>
          <a:prstGeom prst="rect">
            <a:avLst/>
          </a:prstGeom>
          <a:gradFill rotWithShape="1">
            <a:gsLst>
              <a:gs pos="0">
                <a:schemeClr val="bg1">
                  <a:alpha val="87000"/>
                </a:schemeClr>
              </a:gs>
              <a:gs pos="100000">
                <a:srgbClr val="F3F1F2">
                  <a:alpha val="73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US" sz="20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para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quê</a:t>
            </a:r>
            <a:r>
              <a:rPr lang="en-US" sz="2400" dirty="0">
                <a:latin typeface="Arial" charset="0"/>
              </a:rPr>
              <a:t>… </a:t>
            </a:r>
            <a:r>
              <a:rPr lang="en-US" sz="2400" dirty="0" err="1">
                <a:latin typeface="Arial" charset="0"/>
              </a:rPr>
              <a:t>este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tipo</a:t>
            </a:r>
            <a:r>
              <a:rPr lang="en-US" sz="2400" dirty="0">
                <a:latin typeface="Arial" charset="0"/>
              </a:rPr>
              <a:t> de </a:t>
            </a:r>
            <a:r>
              <a:rPr lang="en-US" sz="2400" dirty="0" err="1">
                <a:latin typeface="Arial" charset="0"/>
              </a:rPr>
              <a:t>espaços</a:t>
            </a:r>
            <a:r>
              <a:rPr lang="en-US" sz="2400" dirty="0">
                <a:latin typeface="Arial" charset="0"/>
              </a:rPr>
              <a:t>?</a:t>
            </a:r>
          </a:p>
          <a:p>
            <a:pPr lvl="2">
              <a:buFontTx/>
              <a:buChar char="•"/>
            </a:pPr>
            <a:r>
              <a:rPr lang="en-US" sz="2000" dirty="0">
                <a:latin typeface="Arial" charset="0"/>
              </a:rPr>
              <a:t> a </a:t>
            </a:r>
            <a:r>
              <a:rPr lang="en-US" sz="2000" dirty="0" err="1">
                <a:latin typeface="Arial" charset="0"/>
              </a:rPr>
              <a:t>que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necessidades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podem</a:t>
            </a:r>
            <a:r>
              <a:rPr lang="en-US" sz="2000" dirty="0">
                <a:latin typeface="Arial" charset="0"/>
              </a:rPr>
              <a:t> responder?</a:t>
            </a:r>
            <a:r>
              <a:rPr lang="en-US" sz="2400" dirty="0">
                <a:latin typeface="Arial" charset="0"/>
              </a:rPr>
              <a:t>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que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relação</a:t>
            </a:r>
            <a:r>
              <a:rPr lang="en-US" sz="2400" dirty="0">
                <a:latin typeface="Arial" charset="0"/>
              </a:rPr>
              <a:t> com </a:t>
            </a:r>
            <a:r>
              <a:rPr lang="en-US" sz="2400" dirty="0" err="1">
                <a:latin typeface="Arial" charset="0"/>
              </a:rPr>
              <a:t>espaços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já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existentes</a:t>
            </a:r>
            <a:r>
              <a:rPr lang="en-US" sz="2400" dirty="0">
                <a:latin typeface="Arial" charset="0"/>
              </a:rPr>
              <a:t>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 o </a:t>
            </a:r>
            <a:r>
              <a:rPr lang="en-US" sz="2000" dirty="0" err="1">
                <a:latin typeface="Arial" charset="0"/>
              </a:rPr>
              <a:t>que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lhes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acrescentam</a:t>
            </a:r>
            <a:r>
              <a:rPr lang="en-US" sz="2000" dirty="0">
                <a:latin typeface="Arial" charset="0"/>
              </a:rPr>
              <a:t>? o </a:t>
            </a:r>
            <a:r>
              <a:rPr lang="en-US" sz="2000" dirty="0" err="1">
                <a:latin typeface="Arial" charset="0"/>
              </a:rPr>
              <a:t>que</a:t>
            </a:r>
            <a:r>
              <a:rPr lang="en-US" sz="2000" dirty="0">
                <a:latin typeface="Arial" charset="0"/>
              </a:rPr>
              <a:t> é </a:t>
            </a:r>
            <a:r>
              <a:rPr lang="en-US" sz="2000" dirty="0" err="1">
                <a:latin typeface="Arial" charset="0"/>
              </a:rPr>
              <a:t>preciso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modificar</a:t>
            </a:r>
            <a:r>
              <a:rPr lang="en-US" sz="2000" dirty="0">
                <a:latin typeface="Arial" charset="0"/>
              </a:rPr>
              <a:t>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para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quem</a:t>
            </a:r>
            <a:r>
              <a:rPr lang="en-US" sz="2000" dirty="0">
                <a:latin typeface="Arial" charset="0"/>
              </a:rPr>
              <a:t> e com </a:t>
            </a:r>
            <a:r>
              <a:rPr lang="en-US" sz="2000" dirty="0" err="1">
                <a:latin typeface="Arial" charset="0"/>
              </a:rPr>
              <a:t>quem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devem</a:t>
            </a:r>
            <a:r>
              <a:rPr lang="en-US" sz="2000" dirty="0">
                <a:latin typeface="Arial" charset="0"/>
              </a:rPr>
              <a:t> ser </a:t>
            </a:r>
            <a:r>
              <a:rPr lang="en-US" sz="2000" dirty="0" err="1" smtClean="0">
                <a:latin typeface="Arial" charset="0"/>
              </a:rPr>
              <a:t>desenhados</a:t>
            </a:r>
            <a:r>
              <a:rPr lang="en-US" sz="2000" dirty="0" smtClean="0">
                <a:latin typeface="Arial" charset="0"/>
              </a:rPr>
              <a:t>?</a:t>
            </a:r>
            <a:endParaRPr lang="en-US" sz="2000" dirty="0">
              <a:latin typeface="Arial" charset="0"/>
            </a:endParaRP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que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práticas</a:t>
            </a:r>
            <a:r>
              <a:rPr lang="en-US" sz="2400" dirty="0">
                <a:latin typeface="Arial" charset="0"/>
              </a:rPr>
              <a:t> se </a:t>
            </a:r>
            <a:r>
              <a:rPr lang="en-US" sz="2400" dirty="0" err="1">
                <a:latin typeface="Arial" charset="0"/>
              </a:rPr>
              <a:t>pretende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implementar</a:t>
            </a:r>
            <a:r>
              <a:rPr lang="en-US" sz="2400" dirty="0">
                <a:latin typeface="Arial" charset="0"/>
              </a:rPr>
              <a:t>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que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hábitos</a:t>
            </a:r>
            <a:r>
              <a:rPr lang="en-US" sz="2000" dirty="0">
                <a:latin typeface="Arial" charset="0"/>
              </a:rPr>
              <a:t> se </a:t>
            </a:r>
            <a:r>
              <a:rPr lang="en-US" sz="2000" dirty="0" err="1">
                <a:latin typeface="Arial" charset="0"/>
              </a:rPr>
              <a:t>pretende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promover</a:t>
            </a:r>
            <a:r>
              <a:rPr lang="en-US" sz="2000" dirty="0">
                <a:latin typeface="Arial" charset="0"/>
              </a:rPr>
              <a:t>/</a:t>
            </a:r>
            <a:r>
              <a:rPr lang="en-US" sz="2000" dirty="0" err="1">
                <a:latin typeface="Arial" charset="0"/>
              </a:rPr>
              <a:t>evitar</a:t>
            </a:r>
            <a:r>
              <a:rPr lang="en-US" sz="2000" dirty="0">
                <a:latin typeface="Arial" charset="0"/>
              </a:rPr>
              <a:t>? 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como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actuar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para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os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induzir</a:t>
            </a:r>
            <a:r>
              <a:rPr lang="en-US" sz="2000" dirty="0">
                <a:latin typeface="Arial" charset="0"/>
              </a:rPr>
              <a:t>?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que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aprendizagens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quer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promover</a:t>
            </a:r>
            <a:r>
              <a:rPr lang="en-US" sz="2400" dirty="0">
                <a:latin typeface="Arial" charset="0"/>
              </a:rPr>
              <a:t> e </a:t>
            </a:r>
            <a:r>
              <a:rPr lang="en-US" sz="2400" dirty="0" err="1">
                <a:latin typeface="Arial" charset="0"/>
              </a:rPr>
              <a:t>deseja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fazer</a:t>
            </a:r>
            <a:r>
              <a:rPr lang="en-US" sz="2400" dirty="0">
                <a:latin typeface="Arial" charset="0"/>
              </a:rPr>
              <a:t>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como</a:t>
            </a:r>
            <a:r>
              <a:rPr lang="en-US" sz="2000" dirty="0">
                <a:latin typeface="Arial" charset="0"/>
              </a:rPr>
              <a:t> se </a:t>
            </a:r>
            <a:r>
              <a:rPr lang="en-US" sz="2000" dirty="0" err="1">
                <a:latin typeface="Arial" charset="0"/>
              </a:rPr>
              <a:t>pensa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sobre</a:t>
            </a:r>
            <a:r>
              <a:rPr lang="en-US" sz="2000" dirty="0">
                <a:latin typeface="Arial" charset="0"/>
              </a:rPr>
              <a:t> o </a:t>
            </a:r>
            <a:r>
              <a:rPr lang="en-US" sz="2000" dirty="0" err="1">
                <a:latin typeface="Arial" charset="0"/>
              </a:rPr>
              <a:t>que</a:t>
            </a:r>
            <a:r>
              <a:rPr lang="en-US" sz="2000" dirty="0">
                <a:latin typeface="Arial" charset="0"/>
              </a:rPr>
              <a:t> é </a:t>
            </a:r>
            <a:r>
              <a:rPr lang="en-US" sz="2000" dirty="0" err="1">
                <a:latin typeface="Arial" charset="0"/>
              </a:rPr>
              <a:t>aprender</a:t>
            </a:r>
            <a:r>
              <a:rPr lang="en-US" sz="2000" dirty="0">
                <a:latin typeface="Arial" charset="0"/>
              </a:rPr>
              <a:t>? </a:t>
            </a:r>
          </a:p>
          <a:p>
            <a:pPr lvl="2">
              <a:spcBef>
                <a:spcPct val="15000"/>
              </a:spcBef>
              <a:spcAft>
                <a:spcPts val="300"/>
              </a:spcAft>
              <a:buFontTx/>
              <a:buChar char="•"/>
            </a:pP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para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onde</a:t>
            </a:r>
            <a:r>
              <a:rPr lang="en-US" sz="2000" dirty="0">
                <a:latin typeface="Arial" charset="0"/>
              </a:rPr>
              <a:t> se </a:t>
            </a:r>
            <a:r>
              <a:rPr lang="en-US" sz="2000" dirty="0" err="1">
                <a:latin typeface="Arial" charset="0"/>
              </a:rPr>
              <a:t>quer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caminhar</a:t>
            </a:r>
            <a:r>
              <a:rPr lang="en-US" sz="2000" dirty="0">
                <a:latin typeface="Arial" charset="0"/>
              </a:rPr>
              <a:t>?</a:t>
            </a:r>
          </a:p>
        </p:txBody>
      </p:sp>
      <p:sp>
        <p:nvSpPr>
          <p:cNvPr id="16389" name="Rectangle 6"/>
          <p:cNvSpPr>
            <a:spLocks noGrp="1" noChangeArrowheads="1"/>
          </p:cNvSpPr>
          <p:nvPr>
            <p:ph type="title"/>
          </p:nvPr>
        </p:nvSpPr>
        <p:spPr>
          <a:xfrm>
            <a:off x="500063" y="142875"/>
            <a:ext cx="7400925" cy="922338"/>
          </a:xfrm>
        </p:spPr>
        <p:txBody>
          <a:bodyPr/>
          <a:lstStyle/>
          <a:p>
            <a:pPr algn="l"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pressupõe </a:t>
            </a:r>
            <a:r>
              <a:rPr lang="en-US" kern="1200" dirty="0" err="1" smtClean="0">
                <a:solidFill>
                  <a:srgbClr val="002060"/>
                </a:solidFill>
                <a:ea typeface="+mn-ea"/>
                <a:cs typeface="+mn-cs"/>
              </a:rPr>
              <a:t>reflectir</a:t>
            </a:r>
            <a:r>
              <a:rPr lang="en-US" kern="1200" dirty="0" smtClean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en-US" kern="1200" dirty="0" err="1" smtClean="0">
                <a:solidFill>
                  <a:srgbClr val="002060"/>
                </a:solidFill>
                <a:ea typeface="+mn-ea"/>
                <a:cs typeface="+mn-cs"/>
              </a:rPr>
              <a:t>sobre</a:t>
            </a: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 …</a:t>
            </a:r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pt-PT" dirty="0"/>
              <a:t>Centro Competência FCUL </a:t>
            </a:r>
            <a:r>
              <a:rPr lang="pt-PT" dirty="0" smtClean="0"/>
              <a:t>2009/2010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Centro Competência FCUL Outubro 2009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74FE-34A0-4C22-BC21-55F2003A3F3C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  <p:sp>
        <p:nvSpPr>
          <p:cNvPr id="6" name="Título 1"/>
          <p:cNvSpPr txBox="1">
            <a:spLocks/>
          </p:cNvSpPr>
          <p:nvPr/>
        </p:nvSpPr>
        <p:spPr bwMode="auto">
          <a:xfrm>
            <a:off x="500034" y="0"/>
            <a:ext cx="599125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53013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 </a:t>
            </a:r>
            <a:r>
              <a:rPr kumimoji="0" lang="en-GB" sz="3200" b="0" i="0" u="none" strike="noStrike" kern="0" cap="none" spc="0" normalizeH="0" noProof="0" dirty="0" smtClean="0">
                <a:ln>
                  <a:noFill/>
                </a:ln>
                <a:solidFill>
                  <a:srgbClr val="53013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</a:t>
            </a:r>
            <a:r>
              <a:rPr lang="en-GB" sz="3200" kern="0" noProof="0" dirty="0" err="1" smtClean="0">
                <a:latin typeface="+mj-lt"/>
                <a:ea typeface="+mj-ea"/>
                <a:cs typeface="+mj-cs"/>
                <a:sym typeface="Wingdings"/>
              </a:rPr>
              <a:t>Lição</a:t>
            </a:r>
            <a:r>
              <a:rPr lang="en-GB" sz="3200" kern="0" noProof="0" dirty="0" smtClean="0">
                <a:latin typeface="+mj-lt"/>
                <a:ea typeface="+mj-ea"/>
                <a:cs typeface="+mj-cs"/>
                <a:sym typeface="Wingdings"/>
              </a:rPr>
              <a:t>/SCORM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rgbClr val="53013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857364"/>
            <a:ext cx="871931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Centro Competência FCUL Outubro 2009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74FE-34A0-4C22-BC21-55F2003A3F3C}" type="slidenum">
              <a:rPr lang="pt-PT" smtClean="0"/>
              <a:pPr>
                <a:defRPr/>
              </a:pPr>
              <a:t>5</a:t>
            </a:fld>
            <a:endParaRPr lang="pt-PT"/>
          </a:p>
        </p:txBody>
      </p:sp>
      <p:sp>
        <p:nvSpPr>
          <p:cNvPr id="6" name="Título 1"/>
          <p:cNvSpPr txBox="1">
            <a:spLocks/>
          </p:cNvSpPr>
          <p:nvPr/>
        </p:nvSpPr>
        <p:spPr bwMode="auto">
          <a:xfrm>
            <a:off x="500034" y="0"/>
            <a:ext cx="599125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53013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 </a:t>
            </a:r>
            <a:r>
              <a:rPr kumimoji="0" lang="en-GB" sz="3200" b="0" i="0" u="none" strike="noStrike" kern="0" cap="none" spc="0" normalizeH="0" noProof="0" dirty="0" smtClean="0">
                <a:ln>
                  <a:noFill/>
                </a:ln>
                <a:solidFill>
                  <a:srgbClr val="53013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</a:t>
            </a:r>
            <a:r>
              <a:rPr kumimoji="0" lang="en-GB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53013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Trabalho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rgbClr val="53013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349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785926"/>
            <a:ext cx="8286776" cy="40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PT" smtClean="0"/>
              <a:t>Centro Competência FCUL Outubro 2009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74FE-34A0-4C22-BC21-55F2003A3F3C}" type="slidenum">
              <a:rPr lang="pt-PT" smtClean="0"/>
              <a:pPr>
                <a:defRPr/>
              </a:pPr>
              <a:t>6</a:t>
            </a:fld>
            <a:endParaRPr lang="pt-PT"/>
          </a:p>
        </p:txBody>
      </p:sp>
      <p:sp>
        <p:nvSpPr>
          <p:cNvPr id="6" name="Título 1"/>
          <p:cNvSpPr txBox="1">
            <a:spLocks/>
          </p:cNvSpPr>
          <p:nvPr/>
        </p:nvSpPr>
        <p:spPr bwMode="auto">
          <a:xfrm>
            <a:off x="500034" y="-214338"/>
            <a:ext cx="599125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53013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 </a:t>
            </a:r>
            <a:r>
              <a:rPr kumimoji="0" lang="en-GB" sz="3200" b="0" i="0" u="none" strike="noStrike" kern="0" cap="none" spc="0" normalizeH="0" noProof="0" dirty="0" smtClean="0">
                <a:ln>
                  <a:noFill/>
                </a:ln>
                <a:solidFill>
                  <a:srgbClr val="53013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</a:t>
            </a:r>
            <a:r>
              <a:rPr kumimoji="0" lang="en-GB" sz="3200" b="0" i="0" u="none" strike="noStrike" kern="0" cap="none" spc="0" normalizeH="0" noProof="0" dirty="0" err="1" smtClean="0">
                <a:ln>
                  <a:noFill/>
                </a:ln>
                <a:solidFill>
                  <a:srgbClr val="53013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Teste</a:t>
            </a:r>
            <a:endParaRPr lang="pt-PT" sz="3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57364"/>
            <a:ext cx="91440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85794"/>
            <a:ext cx="9144000" cy="186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1643050"/>
            <a:ext cx="1454737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EF5414-F602-4013-8BBE-7CE7F711C79F}" type="slidenum">
              <a:rPr lang="pt-PT" smtClean="0"/>
              <a:pPr/>
              <a:t>7</a:t>
            </a:fld>
            <a:endParaRPr lang="pt-PT" smtClean="0"/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785813" y="1071563"/>
            <a:ext cx="7643812" cy="5056187"/>
          </a:xfrm>
          <a:prstGeom prst="rect">
            <a:avLst/>
          </a:prstGeom>
          <a:gradFill rotWithShape="1">
            <a:gsLst>
              <a:gs pos="0">
                <a:schemeClr val="bg1">
                  <a:alpha val="82999"/>
                </a:schemeClr>
              </a:gs>
              <a:gs pos="100000">
                <a:srgbClr val="F3F1F2">
                  <a:alpha val="75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spcBef>
                <a:spcPct val="6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intencionalidade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relevância dos conteúdos, actividades e organização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organização com flexibilidade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desenho prévio mas atento ao emergente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dinamização, mediação, sustentação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quem, com que preocupações e ética,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reflexividade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abertura ao ponto de vista dos outros, auto-avaliação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espírito de colaboração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sentido de responsabilidade, partilha e co-construção</a:t>
            </a:r>
          </a:p>
          <a:p>
            <a:pPr lvl="2">
              <a:spcBef>
                <a:spcPct val="15000"/>
              </a:spcBef>
              <a:spcAft>
                <a:spcPts val="300"/>
              </a:spcAft>
              <a:buFontTx/>
              <a:buChar char="•"/>
            </a:pPr>
            <a:r>
              <a:rPr lang="en-US" sz="2000">
                <a:latin typeface="Arial" charset="0"/>
              </a:rPr>
              <a:t> visibilidade da presença e da actuação</a:t>
            </a:r>
          </a:p>
        </p:txBody>
      </p:sp>
      <p:sp>
        <p:nvSpPr>
          <p:cNvPr id="14341" name="Rectangle 9"/>
          <p:cNvSpPr>
            <a:spLocks noGrp="1" noChangeArrowheads="1"/>
          </p:cNvSpPr>
          <p:nvPr>
            <p:ph type="title"/>
          </p:nvPr>
        </p:nvSpPr>
        <p:spPr>
          <a:xfrm>
            <a:off x="671513" y="222250"/>
            <a:ext cx="7758112" cy="777875"/>
          </a:xfrm>
        </p:spPr>
        <p:txBody>
          <a:bodyPr/>
          <a:lstStyle/>
          <a:p>
            <a:pPr algn="l"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exige (e desenvolve)…</a:t>
            </a:r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pt-PT" dirty="0"/>
              <a:t>Centro Competência FCUL </a:t>
            </a:r>
            <a:r>
              <a:rPr lang="pt-PT" dirty="0" smtClean="0"/>
              <a:t>2009/2010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o Rodapé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dirty="0"/>
              <a:t>Centro Competência FCUL </a:t>
            </a:r>
            <a:r>
              <a:rPr lang="pt-PT" dirty="0" smtClean="0"/>
              <a:t>2009/2010</a:t>
            </a:r>
            <a:endParaRPr lang="pt-PT" dirty="0"/>
          </a:p>
        </p:txBody>
      </p:sp>
      <p:sp>
        <p:nvSpPr>
          <p:cNvPr id="39939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C55512-98ED-4EA7-910C-26AFB76F1B6B}" type="slidenum">
              <a:rPr lang="pt-PT" smtClean="0"/>
              <a:pPr/>
              <a:t>8</a:t>
            </a:fld>
            <a:endParaRPr lang="pt-PT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71438"/>
            <a:ext cx="6491287" cy="993775"/>
          </a:xfrm>
        </p:spPr>
        <p:txBody>
          <a:bodyPr/>
          <a:lstStyle/>
          <a:p>
            <a:pPr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Para pensar …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71563"/>
            <a:ext cx="8429625" cy="4954587"/>
          </a:xfrm>
          <a:gradFill rotWithShape="1">
            <a:gsLst>
              <a:gs pos="0">
                <a:schemeClr val="bg1">
                  <a:alpha val="87000"/>
                </a:schemeClr>
              </a:gs>
              <a:gs pos="100000">
                <a:srgbClr val="F3F1F2">
                  <a:alpha val="73000"/>
                </a:srgb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pPr marL="573088" lvl="1" indent="-173038" eaLnBrk="1" hangingPunct="1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pt-PT" dirty="0" smtClean="0">
                <a:solidFill>
                  <a:srgbClr val="530130"/>
                </a:solidFill>
                <a:latin typeface="Arial" charset="0"/>
              </a:rPr>
              <a:t> A relação entre o presencial e o não presencial</a:t>
            </a:r>
          </a:p>
          <a:p>
            <a:pPr marL="573088" lvl="1" indent="-173038" eaLnBrk="1" hangingPunct="1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pt-PT" dirty="0" smtClean="0">
                <a:solidFill>
                  <a:srgbClr val="530130"/>
                </a:solidFill>
                <a:latin typeface="Arial" charset="0"/>
              </a:rPr>
              <a:t> O que é participar no presencial e à distância</a:t>
            </a:r>
          </a:p>
          <a:p>
            <a:pPr marL="573088" lvl="1" indent="-173038" eaLnBrk="1" hangingPunct="1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pt-PT" dirty="0" smtClean="0">
                <a:solidFill>
                  <a:srgbClr val="530130"/>
                </a:solidFill>
                <a:latin typeface="Arial" charset="0"/>
              </a:rPr>
              <a:t> Os desafios que coloca:</a:t>
            </a:r>
          </a:p>
          <a:p>
            <a:pPr marL="1371600" lvl="3" indent="0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pt-PT" sz="2400" dirty="0" smtClean="0">
                <a:solidFill>
                  <a:srgbClr val="530130"/>
                </a:solidFill>
                <a:latin typeface="Arial" charset="0"/>
              </a:rPr>
              <a:t>- ao professor / aluno</a:t>
            </a:r>
            <a:br>
              <a:rPr lang="pt-PT" sz="2400" dirty="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dirty="0" smtClean="0">
                <a:solidFill>
                  <a:srgbClr val="530130"/>
                </a:solidFill>
                <a:latin typeface="Arial" charset="0"/>
              </a:rPr>
              <a:t>- à organização académica / escolar</a:t>
            </a:r>
            <a:br>
              <a:rPr lang="pt-PT" sz="2400" dirty="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dirty="0" smtClean="0">
                <a:solidFill>
                  <a:srgbClr val="530130"/>
                </a:solidFill>
                <a:latin typeface="Arial" charset="0"/>
              </a:rPr>
              <a:t>- às práticas académicas / escolares </a:t>
            </a:r>
            <a:br>
              <a:rPr lang="pt-PT" sz="2400" dirty="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dirty="0" smtClean="0">
                <a:solidFill>
                  <a:srgbClr val="530130"/>
                </a:solidFill>
                <a:latin typeface="Arial" charset="0"/>
              </a:rPr>
              <a:t>- às relações de trabalho</a:t>
            </a:r>
            <a:br>
              <a:rPr lang="pt-PT" sz="2400" dirty="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dirty="0" smtClean="0">
                <a:solidFill>
                  <a:srgbClr val="530130"/>
                </a:solidFill>
                <a:latin typeface="Arial" charset="0"/>
              </a:rPr>
              <a:t>- às responsabilidades da Universidade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elo de apresentação predefinido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1_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1999</TotalTime>
  <Words>286</Words>
  <Application>Microsoft Office PowerPoint</Application>
  <PresentationFormat>Apresentação no Ecrã (4:3)</PresentationFormat>
  <Paragraphs>70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8</vt:i4>
      </vt:variant>
    </vt:vector>
  </HeadingPairs>
  <TitlesOfParts>
    <vt:vector size="10" baseType="lpstr">
      <vt:lpstr>Modelo de apresentação predefinido</vt:lpstr>
      <vt:lpstr>1_Modelo de apresentação predefinido</vt:lpstr>
      <vt:lpstr>Workshop Formação Moodle_FCUL </vt:lpstr>
      <vt:lpstr>Sessão 2: Agenda de Trabalho</vt:lpstr>
      <vt:lpstr>pressupõe reflectir sobre …</vt:lpstr>
      <vt:lpstr>Diapositivo 4</vt:lpstr>
      <vt:lpstr>Diapositivo 5</vt:lpstr>
      <vt:lpstr>Diapositivo 6</vt:lpstr>
      <vt:lpstr>exige (e desenvolve)…</vt:lpstr>
      <vt:lpstr>Para pensar 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Plataforma Moodle janela para ver e actuar</dc:title>
  <dc:creator>Your User Name</dc:creator>
  <cp:keywords>FCUL;MOODLE</cp:keywords>
  <cp:lastModifiedBy>Windows User</cp:lastModifiedBy>
  <cp:revision>115</cp:revision>
  <dcterms:created xsi:type="dcterms:W3CDTF">2007-04-05T13:48:27Z</dcterms:created>
  <dcterms:modified xsi:type="dcterms:W3CDTF">2009-12-16T15:16:46Z</dcterms:modified>
</cp:coreProperties>
</file>