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840" r:id="rId1"/>
  </p:sldMasterIdLst>
  <p:sldIdLst>
    <p:sldId id="256" r:id="rId2"/>
    <p:sldId id="266" r:id="rId3"/>
    <p:sldId id="268" r:id="rId4"/>
    <p:sldId id="269" r:id="rId5"/>
    <p:sldId id="258" r:id="rId6"/>
    <p:sldId id="260" r:id="rId7"/>
    <p:sldId id="262" r:id="rId8"/>
    <p:sldId id="263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Rita Figueira" initials="RF" lastIdx="1" clrIdx="0">
    <p:extLst>
      <p:ext uri="{19B8F6BF-5375-455C-9EA6-DF929625EA0E}">
        <p15:presenceInfo xmlns:p15="http://schemas.microsoft.com/office/powerpoint/2012/main" userId="df35cf39c39111b3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59" d="100"/>
          <a:sy n="59" d="100"/>
        </p:scale>
        <p:origin x="2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0693" y="1769540"/>
            <a:ext cx="9440034" cy="1828801"/>
          </a:xfrm>
        </p:spPr>
        <p:txBody>
          <a:bodyPr anchor="b">
            <a:normAutofit/>
          </a:bodyPr>
          <a:lstStyle>
            <a:lvl1pPr algn="ctr">
              <a:defRPr sz="5400"/>
            </a:lvl1pPr>
          </a:lstStyle>
          <a:p>
            <a:r>
              <a:rPr lang="pt-PT"/>
              <a:t>Clique para editar o estilo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0693" y="3598339"/>
            <a:ext cx="9440034" cy="1049867"/>
          </a:xfrm>
        </p:spPr>
        <p:txBody>
          <a:bodyPr anchor="t"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PT"/>
              <a:t>Faça clique para editar o estilo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 dirty="0"/>
              <a:pPr/>
              <a:t>2/4/2022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otografia Panorâmica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Slate-V2-HD-pano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3883" y="547807"/>
            <a:ext cx="10141799" cy="381680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806" y="4565255"/>
            <a:ext cx="10355326" cy="543472"/>
          </a:xfrm>
        </p:spPr>
        <p:txBody>
          <a:bodyPr anchor="b">
            <a:normAutofit/>
          </a:bodyPr>
          <a:lstStyle>
            <a:lvl1pPr algn="ctr">
              <a:defRPr sz="2800"/>
            </a:lvl1pPr>
          </a:lstStyle>
          <a:p>
            <a:r>
              <a:rPr lang="pt-PT"/>
              <a:t>Clique para editar o estilo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69349" y="695009"/>
            <a:ext cx="9845346" cy="3525671"/>
          </a:xfr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t-PT"/>
              <a:t>Clique no ícone para adicionar uma imagem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5108728"/>
            <a:ext cx="10353762" cy="682472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PT"/>
              <a:t>Clique para editar os estilos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2/4/2022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e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8437"/>
            <a:ext cx="10353762" cy="353434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pt-PT"/>
              <a:t>Clique para editar o estilo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4295180"/>
            <a:ext cx="10353763" cy="1501826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PT"/>
              <a:t>Clique para editar os estilos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2/4/2022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çã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pt-PT"/>
              <a:t>Clique para editar o estilo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32749"/>
          </a:xfrm>
        </p:spPr>
        <p:txBody>
          <a:bodyPr anchor="t">
            <a:normAutofit/>
          </a:bodyPr>
          <a:lstStyle>
            <a:lvl1pPr marL="0" indent="0" algn="r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PT"/>
              <a:t>Clique para editar os estilos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4304353"/>
            <a:ext cx="10353763" cy="1489496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PT"/>
              <a:t>Clique para editar os estilos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2/4/2022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990600" y="88479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504716" y="292825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ão de Nom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2126942"/>
            <a:ext cx="10353763" cy="25118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PT"/>
              <a:t>Clique para editar o estilo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84" y="4650556"/>
            <a:ext cx="10352199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PT"/>
              <a:t>Clique para editar os estilos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2/4/2022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n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970450"/>
          </a:xfrm>
        </p:spPr>
        <p:txBody>
          <a:bodyPr/>
          <a:lstStyle/>
          <a:p>
            <a:r>
              <a:rPr lang="pt-PT"/>
              <a:t>Clique para editar o estilo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95" y="1885950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/>
              <a:t>Clique para editar os estilos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95" y="2571750"/>
            <a:ext cx="3300984" cy="321945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/>
              <a:t>Clique para editar os estilos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6711" y="1885950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/>
              <a:t>Clique para editar os estilos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435" y="2571750"/>
            <a:ext cx="3300984" cy="321945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/>
              <a:t>Clique para editar os estilos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66572" y="1885950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/>
              <a:t>Clique para editar os estilos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66572" y="2571750"/>
            <a:ext cx="3300984" cy="321945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/>
              <a:t>Clique para editar os estilos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2/4/2022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luna de 3 Image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late-V2-HD-3col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7962" y="1818214"/>
            <a:ext cx="3339972" cy="1847851"/>
          </a:xfrm>
          <a:prstGeom prst="rect">
            <a:avLst/>
          </a:prstGeom>
        </p:spPr>
      </p:pic>
      <p:pic>
        <p:nvPicPr>
          <p:cNvPr id="36" name="Picture 35" descr="Slate-V2-HD-3col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3800" y="1818214"/>
            <a:ext cx="3339972" cy="1847851"/>
          </a:xfrm>
          <a:prstGeom prst="rect">
            <a:avLst/>
          </a:prstGeom>
        </p:spPr>
      </p:pic>
      <p:pic>
        <p:nvPicPr>
          <p:cNvPr id="37" name="Picture 36" descr="Slate-V2-HD-3col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6051" y="1818214"/>
            <a:ext cx="3339972" cy="1847851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94" y="609600"/>
            <a:ext cx="10353763" cy="970450"/>
          </a:xfrm>
        </p:spPr>
        <p:txBody>
          <a:bodyPr/>
          <a:lstStyle/>
          <a:p>
            <a:r>
              <a:rPr lang="pt-PT"/>
              <a:t>Clique para editar o estilo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95" y="3904106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/>
              <a:t>Clique para editar os estilos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018102" y="1938918"/>
            <a:ext cx="3092368" cy="1602954"/>
          </a:xfrm>
          <a:prstGeom prst="roundRect">
            <a:avLst>
              <a:gd name="adj" fmla="val 1858"/>
            </a:avLst>
          </a:prstGeo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pt-PT"/>
              <a:t>Clique no ícone para adicionar uma imagem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95" y="4480368"/>
            <a:ext cx="3300984" cy="1310833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/>
              <a:t>Clique para editar os estilos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88" y="3904106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/>
              <a:t>Clique para editar os estilos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45743" y="1939094"/>
            <a:ext cx="3092368" cy="1608164"/>
          </a:xfrm>
          <a:prstGeom prst="roundRect">
            <a:avLst>
              <a:gd name="adj" fmla="val 1858"/>
            </a:avLst>
          </a:prstGeo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pt-PT"/>
              <a:t>Clique no ícone para adicionar uma imagem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435" y="4480367"/>
            <a:ext cx="3300984" cy="1310833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/>
              <a:t>Clique para editar os estilos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66697" y="3904106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/>
              <a:t>Clique para editar os estilos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75698" y="1934432"/>
            <a:ext cx="3092368" cy="1607294"/>
          </a:xfrm>
          <a:prstGeom prst="roundRect">
            <a:avLst>
              <a:gd name="adj" fmla="val 1858"/>
            </a:avLst>
          </a:prstGeo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pt-PT"/>
              <a:t>Clique no ícone para adicionar uma imagem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66572" y="4480365"/>
            <a:ext cx="3300984" cy="131083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/>
              <a:t>Clique para editar os estilos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2/4/2022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pt-PT"/>
              <a:t>Clique para editar os estilos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 dirty="0"/>
              <a:pPr/>
              <a:t>2/4/2022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83068" y="609599"/>
            <a:ext cx="2284487" cy="518160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pt-PT"/>
              <a:t>Clique para editar o estilo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3796" y="609599"/>
            <a:ext cx="7916872" cy="5181601"/>
          </a:xfrm>
        </p:spPr>
        <p:txBody>
          <a:bodyPr vert="eaVert" anchor="t"/>
          <a:lstStyle/>
          <a:p>
            <a:pPr lvl="0"/>
            <a:r>
              <a:rPr lang="pt-PT"/>
              <a:t>Clique para editar os estilos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 dirty="0"/>
              <a:pPr/>
              <a:t>2/4/2022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/>
              <a:t>Clique para editar os estilos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 dirty="0"/>
              <a:pPr/>
              <a:t>2/4/2022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1761067"/>
            <a:ext cx="9590550" cy="1828813"/>
          </a:xfrm>
        </p:spPr>
        <p:txBody>
          <a:bodyPr anchor="b"/>
          <a:lstStyle>
            <a:lvl1pPr algn="ctr">
              <a:defRPr sz="4000" b="0" cap="none"/>
            </a:lvl1pPr>
          </a:lstStyle>
          <a:p>
            <a:r>
              <a:rPr lang="pt-PT"/>
              <a:t>Clique para editar o estilo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3589879"/>
            <a:ext cx="9590550" cy="1507054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PT"/>
              <a:t>Clique para editar os estilos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 dirty="0"/>
              <a:pPr/>
              <a:t>2/4/2022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3795" y="1732449"/>
            <a:ext cx="5060497" cy="4058750"/>
          </a:xfrm>
        </p:spPr>
        <p:txBody>
          <a:bodyPr anchor="t">
            <a:normAutofit/>
          </a:bodyPr>
          <a:lstStyle/>
          <a:p>
            <a:pPr lvl="0"/>
            <a:r>
              <a:rPr lang="pt-PT"/>
              <a:t>Clique para editar os estilos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2892" y="1732449"/>
            <a:ext cx="5064665" cy="4058751"/>
          </a:xfrm>
        </p:spPr>
        <p:txBody>
          <a:bodyPr anchor="t">
            <a:normAutofit/>
          </a:bodyPr>
          <a:lstStyle/>
          <a:p>
            <a:pPr lvl="0"/>
            <a:r>
              <a:rPr lang="pt-PT"/>
              <a:t>Clique para editar os estilos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 dirty="0"/>
              <a:pPr/>
              <a:t>2/4/2022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 descr="Slate-V2-HD-comp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3795" y="1734506"/>
            <a:ext cx="5089072" cy="4148769"/>
          </a:xfrm>
          <a:prstGeom prst="rect">
            <a:avLst/>
          </a:prstGeom>
        </p:spPr>
      </p:pic>
      <p:pic>
        <p:nvPicPr>
          <p:cNvPr id="21" name="Picture 20" descr="Slate-V2-HD-comp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8485" y="1734506"/>
            <a:ext cx="5089072" cy="414876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PT"/>
              <a:t>Clique para editar o estilo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72" y="1835254"/>
            <a:ext cx="4876344" cy="544884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/>
              <a:t>Clique para editar os estilos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5872" y="2380137"/>
            <a:ext cx="4876344" cy="3411063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pt-PT"/>
              <a:t>Clique para editar os estilos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94967" y="1835254"/>
            <a:ext cx="4895330" cy="544883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/>
              <a:t>Clique para editar os estilos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94967" y="2380137"/>
            <a:ext cx="4895330" cy="3411063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pt-PT"/>
              <a:t>Clique para editar os estilos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 dirty="0"/>
              <a:pPr/>
              <a:t>2/4/2022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 dirty="0"/>
              <a:pPr/>
              <a:t>2/4/2022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 dirty="0"/>
              <a:pPr/>
              <a:t>2/4/2022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3706889" cy="182191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pt-PT"/>
              <a:t>Clique para editar o estilo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55633" y="609600"/>
            <a:ext cx="6411924" cy="5181600"/>
          </a:xfrm>
        </p:spPr>
        <p:txBody>
          <a:bodyPr>
            <a:normAutofit/>
          </a:bodyPr>
          <a:lstStyle/>
          <a:p>
            <a:pPr lvl="0"/>
            <a:r>
              <a:rPr lang="pt-PT"/>
              <a:t>Clique para editar os estilos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2431518"/>
            <a:ext cx="3706889" cy="3359681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/>
              <a:t>Clique para editar os estilos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 dirty="0"/>
              <a:pPr/>
              <a:t>2/4/2022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 descr="Slate-V2-HD-vert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93665" y="609600"/>
            <a:ext cx="3584166" cy="520483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923"/>
            <a:ext cx="5934949" cy="1829338"/>
          </a:xfrm>
        </p:spPr>
        <p:txBody>
          <a:bodyPr anchor="b">
            <a:noAutofit/>
          </a:bodyPr>
          <a:lstStyle>
            <a:lvl1pPr algn="ctr">
              <a:defRPr sz="3200" b="0"/>
            </a:lvl1pPr>
          </a:lstStyle>
          <a:p>
            <a:r>
              <a:rPr lang="pt-PT"/>
              <a:t>Clique para editar o estilo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42551" y="763702"/>
            <a:ext cx="3275751" cy="4912822"/>
          </a:xfr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pt-PT"/>
              <a:t>Clique no ícone para adicionar uma imagem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2439261"/>
            <a:ext cx="5934949" cy="337613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/>
              <a:t>Clique para editar os estilos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 dirty="0"/>
              <a:pPr/>
              <a:t>2/4/2022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970450"/>
          </a:xfrm>
          <a:prstGeom prst="rect">
            <a:avLst/>
          </a:prstGeom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PT"/>
              <a:t>Clique para editar o estilo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95" y="1732449"/>
            <a:ext cx="10353762" cy="4058751"/>
          </a:xfrm>
          <a:prstGeom prst="rect">
            <a:avLst/>
          </a:prstGeom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pt-PT"/>
              <a:t>Clique para editar os estilos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6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lumMod val="95000"/>
                  </a:schemeClr>
                </a:solidFill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</a:defRPr>
            </a:lvl1pPr>
          </a:lstStyle>
          <a:p>
            <a:fld id="{8E36636D-D922-432D-A958-524484B5923D}" type="datetimeFigureOut">
              <a:rPr lang="en-US" dirty="0"/>
              <a:pPr/>
              <a:t>2/4/2022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95" y="5883275"/>
            <a:ext cx="66728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</a:schemeClr>
                </a:solidFill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5354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lumMod val="95000"/>
                  </a:schemeClr>
                </a:solidFill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</a:defRPr>
            </a:lvl1pPr>
          </a:lstStyle>
          <a:p>
            <a:fld id="{DF28FB93-0A08-4E7D-8E63-9EFA29F1E093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2" r:id="rId10"/>
    <p:sldLayoutId id="2147483853" r:id="rId11"/>
    <p:sldLayoutId id="2147483854" r:id="rId12"/>
    <p:sldLayoutId id="2147483855" r:id="rId13"/>
    <p:sldLayoutId id="2147483858" r:id="rId14"/>
    <p:sldLayoutId id="2147483859" r:id="rId15"/>
    <p:sldLayoutId id="2147483850" r:id="rId16"/>
    <p:sldLayoutId id="2147483851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20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1pPr>
      <a:lvl2pPr marL="720000" indent="-270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"/>
        <a:defRPr sz="18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2pPr>
      <a:lvl3pPr marL="1026000" indent="-216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6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3pPr>
      <a:lvl4pPr marL="1386000" indent="-216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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4pPr>
      <a:lvl5pPr marL="1674000" indent="-216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5pPr>
      <a:lvl6pPr marL="20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6pPr>
      <a:lvl7pPr marL="240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7pPr>
      <a:lvl8pPr marL="278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8pPr>
      <a:lvl9pPr marL="310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6.xml"/><Relationship Id="rId4" Type="http://schemas.openxmlformats.org/officeDocument/2006/relationships/hyperlink" Target="https://www.ramalhochris.com/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094282" y="554637"/>
            <a:ext cx="10538084" cy="3282845"/>
          </a:xfrm>
        </p:spPr>
        <p:txBody>
          <a:bodyPr>
            <a:noAutofit/>
          </a:bodyPr>
          <a:lstStyle/>
          <a:p>
            <a:r>
              <a:rPr lang="pt-PT" sz="2800" b="1" i="0" u="none" strike="noStrike" cap="small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NewRomanPSMT"/>
              </a:rPr>
              <a:t>VI Colóquio Internacional a Literatura clássica ou os clássicos na literatura</a:t>
            </a:r>
            <a:br>
              <a:rPr lang="pt-PT" sz="2800" b="1" i="0" u="none" strike="noStrike" cap="small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NewRomanPSMT"/>
              </a:rPr>
            </a:br>
            <a:br>
              <a:rPr lang="pt-PT" sz="2800" b="1" i="0" u="none" strike="noStrike" cap="small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NewRomanPSMT"/>
              </a:rPr>
            </a:br>
            <a:r>
              <a:rPr lang="pt-PT" sz="2400" b="1" i="0" u="none" strike="noStrike" cap="small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NewRomanPSMT"/>
              </a:rPr>
              <a:t>Faculdade de Letras da Universidade de Lisboa | 31 de Janeiro-2 de Fevereiro de 2022</a:t>
            </a:r>
            <a:br>
              <a:rPr lang="pt-PT" sz="2400" b="1" i="0" u="none" strike="noStrike" cap="small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NewRomanPSMT"/>
              </a:rPr>
            </a:br>
            <a:r>
              <a:rPr lang="pt-PT" sz="2400" b="1" i="0" u="none" strike="noStrike" cap="small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NewRomanPSMT"/>
              </a:rPr>
              <a:t>Anfiteatro III</a:t>
            </a:r>
            <a:br>
              <a:rPr lang="pt-PT" sz="2800" b="1" i="0" u="none" strike="noStrike" cap="small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NewRomanPSMT"/>
              </a:rPr>
            </a:br>
            <a:endParaRPr lang="pt-PT" sz="2800" b="1" cap="small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CaixaDeTexto 4">
            <a:extLst>
              <a:ext uri="{FF2B5EF4-FFF2-40B4-BE49-F238E27FC236}">
                <a16:creationId xmlns:a16="http://schemas.microsoft.com/office/drawing/2014/main" id="{F8AFBB57-2AB1-4E42-BBEC-7768165BD8C7}"/>
              </a:ext>
            </a:extLst>
          </p:cNvPr>
          <p:cNvSpPr txBox="1"/>
          <p:nvPr/>
        </p:nvSpPr>
        <p:spPr>
          <a:xfrm>
            <a:off x="2023672" y="4557010"/>
            <a:ext cx="8102183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pt-PT" sz="3200" b="1" i="1" dirty="0" err="1">
                <a:latin typeface="Garamond" panose="02020404030301010803" pitchFamily="18" charset="0"/>
              </a:rPr>
              <a:t>Kairos</a:t>
            </a:r>
            <a:r>
              <a:rPr lang="pt-PT" sz="3200" b="1" dirty="0">
                <a:latin typeface="Garamond" panose="02020404030301010803" pitchFamily="18" charset="0"/>
              </a:rPr>
              <a:t>: Configurações do tempo ontem e hoje</a:t>
            </a:r>
          </a:p>
          <a:p>
            <a:pPr algn="ctr"/>
            <a:endParaRPr lang="pt-PT" sz="3200" b="1" dirty="0">
              <a:latin typeface="Garamond" panose="02020404030301010803" pitchFamily="18" charset="0"/>
            </a:endParaRPr>
          </a:p>
          <a:p>
            <a:pPr algn="ctr"/>
            <a:r>
              <a:rPr lang="pt-PT" sz="3200" b="1" dirty="0">
                <a:latin typeface="Garamond" panose="02020404030301010803" pitchFamily="18" charset="0"/>
              </a:rPr>
              <a:t>anaritafigueira@campus.ul.pt</a:t>
            </a:r>
          </a:p>
        </p:txBody>
      </p:sp>
    </p:spTree>
    <p:extLst>
      <p:ext uri="{BB962C8B-B14F-4D97-AF65-F5344CB8AC3E}">
        <p14:creationId xmlns:p14="http://schemas.microsoft.com/office/powerpoint/2010/main" val="14567311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138666"/>
            <a:ext cx="12127911" cy="864685"/>
          </a:xfrm>
        </p:spPr>
        <p:txBody>
          <a:bodyPr>
            <a:normAutofit fontScale="90000"/>
          </a:bodyPr>
          <a:lstStyle/>
          <a:p>
            <a:r>
              <a:rPr lang="pt-PT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Deusa da Poesia - </a:t>
            </a:r>
            <a:r>
              <a:rPr lang="pt-PT" sz="3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Pachamama</a:t>
            </a:r>
            <a:r>
              <a:rPr lang="pt-PT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t-PT" sz="73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|| </a:t>
            </a:r>
            <a:r>
              <a:rPr lang="pt-PT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Deus do Tempo -  </a:t>
            </a:r>
            <a:r>
              <a:rPr lang="pt-PT" sz="3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Paimutic</a:t>
            </a:r>
            <a:endParaRPr lang="pt-PT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Imagem 3">
            <a:extLst>
              <a:ext uri="{FF2B5EF4-FFF2-40B4-BE49-F238E27FC236}">
                <a16:creationId xmlns:a16="http://schemas.microsoft.com/office/drawing/2014/main" id="{3C903F88-8A79-4413-A98F-0AD6BE52552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6200000">
            <a:off x="907153" y="1252584"/>
            <a:ext cx="4668508" cy="4619435"/>
          </a:xfrm>
          <a:prstGeom prst="rect">
            <a:avLst/>
          </a:prstGeom>
        </p:spPr>
      </p:pic>
      <p:pic>
        <p:nvPicPr>
          <p:cNvPr id="8" name="Imagem 7">
            <a:extLst>
              <a:ext uri="{FF2B5EF4-FFF2-40B4-BE49-F238E27FC236}">
                <a16:creationId xmlns:a16="http://schemas.microsoft.com/office/drawing/2014/main" id="{98E1C2F3-1F1A-4B5E-A90E-DC19DF6F341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6734357" y="1370602"/>
            <a:ext cx="4642436" cy="4409472"/>
          </a:xfrm>
          <a:prstGeom prst="rect">
            <a:avLst/>
          </a:prstGeom>
        </p:spPr>
      </p:pic>
      <p:sp>
        <p:nvSpPr>
          <p:cNvPr id="9" name="Título 1">
            <a:extLst>
              <a:ext uri="{FF2B5EF4-FFF2-40B4-BE49-F238E27FC236}">
                <a16:creationId xmlns:a16="http://schemas.microsoft.com/office/drawing/2014/main" id="{E686BD2D-957C-4E73-B619-09AE2DE96411}"/>
              </a:ext>
            </a:extLst>
          </p:cNvPr>
          <p:cNvSpPr txBox="1">
            <a:spLocks/>
          </p:cNvSpPr>
          <p:nvPr/>
        </p:nvSpPr>
        <p:spPr>
          <a:xfrm>
            <a:off x="1119857" y="486347"/>
            <a:ext cx="10353762" cy="970450"/>
          </a:xfrm>
          <a:prstGeom prst="rect">
            <a:avLst/>
          </a:prstGeom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0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j-lt"/>
                <a:ea typeface="+mj-ea"/>
                <a:cs typeface="Trebuchet M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endParaRPr lang="pt-PT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CaixaDeTexto 9">
            <a:extLst>
              <a:ext uri="{FF2B5EF4-FFF2-40B4-BE49-F238E27FC236}">
                <a16:creationId xmlns:a16="http://schemas.microsoft.com/office/drawing/2014/main" id="{2C85430D-3BD9-4FD8-93CD-A22DE6C21B0F}"/>
              </a:ext>
            </a:extLst>
          </p:cNvPr>
          <p:cNvSpPr txBox="1"/>
          <p:nvPr/>
        </p:nvSpPr>
        <p:spPr>
          <a:xfrm>
            <a:off x="4171305" y="6144116"/>
            <a:ext cx="611408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PT" sz="2800" u="sng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hlinkClick r:id="rId4"/>
              </a:rPr>
              <a:t>https://www.ramalhochris.com</a:t>
            </a:r>
            <a:r>
              <a:rPr lang="pt-PT" sz="2800" u="sng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)</a:t>
            </a:r>
            <a:endParaRPr lang="pt-PT" sz="2800" dirty="0"/>
          </a:p>
        </p:txBody>
      </p:sp>
    </p:spTree>
    <p:extLst>
      <p:ext uri="{BB962C8B-B14F-4D97-AF65-F5344CB8AC3E}">
        <p14:creationId xmlns:p14="http://schemas.microsoft.com/office/powerpoint/2010/main" val="23424543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1F2113E-1554-431F-A31B-D3B746B7D0D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81925" y="1769541"/>
            <a:ext cx="10128802" cy="4770744"/>
          </a:xfrm>
        </p:spPr>
        <p:txBody>
          <a:bodyPr>
            <a:normAutofit fontScale="90000"/>
          </a:bodyPr>
          <a:lstStyle/>
          <a:p>
            <a:r>
              <a:rPr lang="pt-PT" sz="2400" dirty="0">
                <a:solidFill>
                  <a:schemeClr val="tx1"/>
                </a:solidFill>
              </a:rPr>
              <a:t>“E os foles, vinte ao todo, sopravam…expirando uma pronta rajada com todo o tipo de força, às vezes  para o apoiar no esforço”</a:t>
            </a:r>
            <a:br>
              <a:rPr lang="pt-PT" sz="2400" dirty="0">
                <a:solidFill>
                  <a:schemeClr val="tx1"/>
                </a:solidFill>
              </a:rPr>
            </a:br>
            <a:br>
              <a:rPr lang="pt-PT" sz="2400" dirty="0">
                <a:solidFill>
                  <a:schemeClr val="tx1"/>
                </a:solidFill>
              </a:rPr>
            </a:br>
            <a:r>
              <a:rPr lang="pt-PT" sz="2400" dirty="0">
                <a:solidFill>
                  <a:schemeClr val="tx1"/>
                </a:solidFill>
              </a:rPr>
              <a:t>“Fez primeiro um escudo grande e robusto, todo lavrado, e pôs-lhe à volta um rebordo brilhante, triplo e refulgente, e </a:t>
            </a:r>
            <a:r>
              <a:rPr lang="pt-PT" sz="2400" dirty="0" err="1">
                <a:solidFill>
                  <a:schemeClr val="tx1"/>
                </a:solidFill>
              </a:rPr>
              <a:t>áí</a:t>
            </a:r>
            <a:r>
              <a:rPr lang="pt-PT" sz="2400" dirty="0">
                <a:solidFill>
                  <a:schemeClr val="tx1"/>
                </a:solidFill>
              </a:rPr>
              <a:t> fez um talabarte de prata. Cinco eram as camadas do próprio escudo; e nele cinzelou muitas imagens com perícia </a:t>
            </a:r>
            <a:r>
              <a:rPr lang="pt-PT" sz="2400" dirty="0" err="1">
                <a:solidFill>
                  <a:schemeClr val="tx1"/>
                </a:solidFill>
              </a:rPr>
              <a:t>excepcional</a:t>
            </a:r>
            <a:r>
              <a:rPr lang="pt-PT" sz="2400" dirty="0">
                <a:solidFill>
                  <a:schemeClr val="tx1"/>
                </a:solidFill>
              </a:rPr>
              <a:t>.</a:t>
            </a:r>
            <a:br>
              <a:rPr lang="pt-PT" sz="2400" dirty="0">
                <a:solidFill>
                  <a:schemeClr val="tx1"/>
                </a:solidFill>
              </a:rPr>
            </a:br>
            <a:r>
              <a:rPr lang="pt-PT" sz="2400" dirty="0">
                <a:solidFill>
                  <a:schemeClr val="tx1"/>
                </a:solidFill>
              </a:rPr>
              <a:t>Nele forjou a terra, o céu e o mar; o sol incansável e a lua cheia; e todas as constelações…”</a:t>
            </a:r>
            <a:br>
              <a:rPr lang="pt-PT" sz="2400" dirty="0">
                <a:solidFill>
                  <a:schemeClr val="tx1"/>
                </a:solidFill>
              </a:rPr>
            </a:br>
            <a:br>
              <a:rPr lang="pt-PT" sz="2400" dirty="0">
                <a:solidFill>
                  <a:schemeClr val="tx1"/>
                </a:solidFill>
              </a:rPr>
            </a:br>
            <a:r>
              <a:rPr lang="pt-PT" sz="2400" dirty="0">
                <a:solidFill>
                  <a:schemeClr val="tx1"/>
                </a:solidFill>
              </a:rPr>
              <a:t>“E fez duas cidades de homens mortais, cidades belas. Numa havia bodas e celebrações… mas o povo estava reunido na ágora; pois surgira aí um conflito e dois homens discutiam a indemnização por outro assassinado”</a:t>
            </a:r>
            <a:br>
              <a:rPr lang="pt-PT" sz="2400" dirty="0">
                <a:solidFill>
                  <a:schemeClr val="tx1"/>
                </a:solidFill>
              </a:rPr>
            </a:br>
            <a:r>
              <a:rPr lang="pt-PT" sz="2400" dirty="0">
                <a:solidFill>
                  <a:schemeClr val="tx1"/>
                </a:solidFill>
              </a:rPr>
              <a:t>Mas por volta da outra cidade estavam dois exércitos refulgentes de armas... Seguiam </a:t>
            </a:r>
            <a:r>
              <a:rPr lang="pt-PT" sz="2400" b="1" dirty="0">
                <a:solidFill>
                  <a:srgbClr val="00B0F0"/>
                </a:solidFill>
              </a:rPr>
              <a:t>dois pastores deleitando-se ao som da flauta</a:t>
            </a:r>
            <a:r>
              <a:rPr lang="pt-PT" sz="2400" dirty="0">
                <a:solidFill>
                  <a:schemeClr val="tx1"/>
                </a:solidFill>
              </a:rPr>
              <a:t>. Não pressentiram o dolo…</a:t>
            </a:r>
            <a:r>
              <a:rPr lang="pt-PT" sz="2400" b="1" dirty="0">
                <a:solidFill>
                  <a:srgbClr val="00B0F0"/>
                </a:solidFill>
              </a:rPr>
              <a:t>contra eles se atiraram os soldados </a:t>
            </a:r>
            <a:r>
              <a:rPr lang="pt-PT" sz="2400" b="1" dirty="0">
                <a:solidFill>
                  <a:schemeClr val="tx1"/>
                </a:solidFill>
              </a:rPr>
              <a:t>e  </a:t>
            </a:r>
            <a:r>
              <a:rPr lang="pt-PT" sz="2400" dirty="0">
                <a:solidFill>
                  <a:schemeClr val="tx1"/>
                </a:solidFill>
              </a:rPr>
              <a:t>depressa cortaram o acesso às manadas de bois e aos belos rebanhos de ovelhas brancas e de seguida </a:t>
            </a:r>
            <a:r>
              <a:rPr lang="pt-PT" sz="2400" b="1" dirty="0">
                <a:solidFill>
                  <a:srgbClr val="00B0F0"/>
                </a:solidFill>
              </a:rPr>
              <a:t>mataram os pastores</a:t>
            </a:r>
            <a:r>
              <a:rPr lang="pt-PT" sz="2400" b="1" dirty="0">
                <a:solidFill>
                  <a:schemeClr val="tx1"/>
                </a:solidFill>
              </a:rPr>
              <a:t>”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51BE65B2-7F09-48E6-A24B-C37F8B1D4F0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 rot="16200000">
            <a:off x="8485056" y="2999188"/>
            <a:ext cx="6044339" cy="1037854"/>
          </a:xfrm>
        </p:spPr>
        <p:txBody>
          <a:bodyPr>
            <a:normAutofit/>
          </a:bodyPr>
          <a:lstStyle/>
          <a:p>
            <a:r>
              <a:rPr lang="pt-PT" sz="1500" i="1" dirty="0"/>
              <a:t>Ilíada,</a:t>
            </a:r>
            <a:r>
              <a:rPr lang="pt-PT" sz="1500" dirty="0"/>
              <a:t> Canto XVIII, vv.470-471;  478-485; 490-491; 497-499; 509; 525-5269</a:t>
            </a:r>
          </a:p>
          <a:p>
            <a:r>
              <a:rPr lang="pt-PT" sz="1500" dirty="0"/>
              <a:t>Tradução  de Frederico Lourenço (Cotovia, 2005</a:t>
            </a:r>
            <a:r>
              <a:rPr lang="pt-PT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888692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93C64A7-3C50-4919-B709-CB7A794F4DC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67905" y="1167613"/>
            <a:ext cx="9951533" cy="5186691"/>
          </a:xfrm>
        </p:spPr>
        <p:txBody>
          <a:bodyPr>
            <a:noAutofit/>
          </a:bodyPr>
          <a:lstStyle/>
          <a:p>
            <a:r>
              <a:rPr lang="pt-PT" sz="4800" dirty="0"/>
              <a:t>“Espero que, tal como a batalha entre </a:t>
            </a:r>
            <a:r>
              <a:rPr lang="pt-PT" sz="4800" dirty="0" err="1"/>
              <a:t>Paimutic</a:t>
            </a:r>
            <a:r>
              <a:rPr lang="pt-PT" sz="4800" dirty="0"/>
              <a:t> e </a:t>
            </a:r>
            <a:r>
              <a:rPr lang="pt-PT" sz="4800" dirty="0" err="1"/>
              <a:t>Pachamary</a:t>
            </a:r>
            <a:r>
              <a:rPr lang="pt-PT" sz="4800" dirty="0"/>
              <a:t> a ser travada pretende, vocês, leitores e leitoras, consigam multiplicar seus sessenta minutos por um tempo inaugural, sem ponteiros, mas com infinita sensibilidade” (p. 7)</a:t>
            </a:r>
          </a:p>
        </p:txBody>
      </p:sp>
    </p:spTree>
    <p:extLst>
      <p:ext uri="{BB962C8B-B14F-4D97-AF65-F5344CB8AC3E}">
        <p14:creationId xmlns:p14="http://schemas.microsoft.com/office/powerpoint/2010/main" val="12727465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>
            <a:extLst>
              <a:ext uri="{FF2B5EF4-FFF2-40B4-BE49-F238E27FC236}">
                <a16:creationId xmlns:a16="http://schemas.microsoft.com/office/drawing/2014/main" id="{D7475479-3743-46B4-967C-FF92EAECC3E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6200000">
            <a:off x="2459739" y="364672"/>
            <a:ext cx="6658939" cy="6128658"/>
          </a:xfrm>
          <a:prstGeom prst="rect">
            <a:avLst/>
          </a:prstGeom>
        </p:spPr>
      </p:pic>
      <p:sp>
        <p:nvSpPr>
          <p:cNvPr id="5" name="Título 1">
            <a:extLst>
              <a:ext uri="{FF2B5EF4-FFF2-40B4-BE49-F238E27FC236}">
                <a16:creationId xmlns:a16="http://schemas.microsoft.com/office/drawing/2014/main" id="{6A2B2595-0C55-43C9-BBCB-6229E17CCBFF}"/>
              </a:ext>
            </a:extLst>
          </p:cNvPr>
          <p:cNvSpPr txBox="1">
            <a:spLocks/>
          </p:cNvSpPr>
          <p:nvPr/>
        </p:nvSpPr>
        <p:spPr>
          <a:xfrm>
            <a:off x="6402792" y="587969"/>
            <a:ext cx="5229573" cy="4373775"/>
          </a:xfrm>
          <a:prstGeom prst="rect">
            <a:avLst/>
          </a:prstGeom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0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j-lt"/>
                <a:ea typeface="+mj-ea"/>
                <a:cs typeface="Trebuchet M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endParaRPr lang="pt-PT" sz="2800" b="1" cap="small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3168897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979713" y="609600"/>
            <a:ext cx="10287843" cy="1398814"/>
          </a:xfrm>
        </p:spPr>
        <p:txBody>
          <a:bodyPr>
            <a:normAutofit/>
          </a:bodyPr>
          <a:lstStyle/>
          <a:p>
            <a:r>
              <a:rPr lang="pt-PT" sz="3600" b="1"/>
              <a:t>Arkhe</a:t>
            </a:r>
            <a:r>
              <a:rPr lang="pt-PT" sz="3600" b="1" dirty="0"/>
              <a:t> –</a:t>
            </a:r>
            <a:r>
              <a:rPr lang="pt-PT" sz="3600" b="1" dirty="0" err="1"/>
              <a:t>epidosis</a:t>
            </a:r>
            <a:r>
              <a:rPr lang="pt-PT" sz="3600" b="1" dirty="0"/>
              <a:t> –</a:t>
            </a:r>
            <a:r>
              <a:rPr lang="pt-PT" sz="3600" b="1" dirty="0" err="1"/>
              <a:t>akme</a:t>
            </a:r>
            <a:r>
              <a:rPr lang="pt-PT" sz="3600" b="1" dirty="0"/>
              <a:t> –</a:t>
            </a:r>
            <a:r>
              <a:rPr lang="pt-PT" sz="3600" b="1" dirty="0" err="1"/>
              <a:t>khalasis</a:t>
            </a:r>
            <a:br>
              <a:rPr lang="pt-PT" sz="3200" b="1" dirty="0"/>
            </a:br>
            <a:endParaRPr lang="pt-PT" sz="3200" b="1" dirty="0"/>
          </a:p>
        </p:txBody>
      </p:sp>
      <p:sp>
        <p:nvSpPr>
          <p:cNvPr id="3" name="CaixaDeTexto 2">
            <a:extLst>
              <a:ext uri="{FF2B5EF4-FFF2-40B4-BE49-F238E27FC236}">
                <a16:creationId xmlns:a16="http://schemas.microsoft.com/office/drawing/2014/main" id="{C9A04E60-5A1D-407F-92FB-794BB582C331}"/>
              </a:ext>
            </a:extLst>
          </p:cNvPr>
          <p:cNvSpPr txBox="1"/>
          <p:nvPr/>
        </p:nvSpPr>
        <p:spPr>
          <a:xfrm>
            <a:off x="1191986" y="2266614"/>
            <a:ext cx="6466114" cy="39703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pt-PT" sz="2800" dirty="0">
                <a:effectLst/>
                <a:latin typeface="Goudy Old Style" panose="02020502050305020303" pitchFamily="18" charset="0"/>
                <a:ea typeface="Calibri" panose="020F0502020204030204" pitchFamily="34" charset="0"/>
              </a:rPr>
              <a:t>•</a:t>
            </a:r>
            <a:r>
              <a:rPr lang="pt-PT" sz="2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(H)Oráculo (pp. 9-14)</a:t>
            </a:r>
          </a:p>
          <a:p>
            <a:pPr algn="just"/>
            <a:r>
              <a:rPr lang="pt-PT" sz="2800" dirty="0">
                <a:effectLst/>
                <a:latin typeface="Goudy Old Style" panose="02020502050305020303" pitchFamily="18" charset="0"/>
                <a:ea typeface="Calibri" panose="020F0502020204030204" pitchFamily="34" charset="0"/>
              </a:rPr>
              <a:t>•</a:t>
            </a:r>
            <a:r>
              <a:rPr lang="pt-PT" sz="2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Coliseu (pp. 15-18)</a:t>
            </a:r>
          </a:p>
          <a:p>
            <a:pPr algn="just"/>
            <a:r>
              <a:rPr lang="pt-PT" sz="2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pt-PT" sz="2800" b="1" dirty="0">
                <a:solidFill>
                  <a:srgbClr val="00B0F0"/>
                </a:solidFill>
              </a:rPr>
              <a:t>começo</a:t>
            </a:r>
          </a:p>
          <a:p>
            <a:pPr algn="just"/>
            <a:endParaRPr lang="pt-PT" sz="28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algn="just"/>
            <a:r>
              <a:rPr lang="pt-PT" sz="2800" dirty="0">
                <a:effectLst/>
                <a:latin typeface="Goudy Old Style" panose="02020502050305020303" pitchFamily="18" charset="0"/>
                <a:ea typeface="Calibri" panose="020F0502020204030204" pitchFamily="34" charset="0"/>
              </a:rPr>
              <a:t>•</a:t>
            </a:r>
            <a:r>
              <a:rPr lang="pt-PT" sz="2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Combatente 1 </a:t>
            </a:r>
            <a:r>
              <a:rPr lang="pt-PT" sz="2800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Paimutic</a:t>
            </a:r>
            <a:r>
              <a:rPr lang="pt-PT" sz="2800" dirty="0">
                <a:latin typeface="Calibri" panose="020F0502020204030204" pitchFamily="34" charset="0"/>
                <a:ea typeface="Calibri" panose="020F0502020204030204" pitchFamily="34" charset="0"/>
              </a:rPr>
              <a:t> )/ Combatente 2 – </a:t>
            </a:r>
            <a:r>
              <a:rPr lang="pt-PT" sz="2800" dirty="0" err="1">
                <a:latin typeface="Calibri" panose="020F0502020204030204" pitchFamily="34" charset="0"/>
                <a:ea typeface="Calibri" panose="020F0502020204030204" pitchFamily="34" charset="0"/>
              </a:rPr>
              <a:t>Pachamary</a:t>
            </a:r>
            <a:r>
              <a:rPr lang="pt-PT" sz="2800" dirty="0"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endParaRPr lang="pt-PT" sz="28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algn="just"/>
            <a:r>
              <a:rPr lang="pt-PT" sz="2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(pp. 19-32)</a:t>
            </a:r>
          </a:p>
          <a:p>
            <a:pPr algn="just"/>
            <a:r>
              <a:rPr lang="pt-PT" sz="2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(pp. 33-46)</a:t>
            </a:r>
          </a:p>
          <a:p>
            <a:pPr algn="just"/>
            <a:r>
              <a:rPr lang="pt-PT" sz="2800" b="1" dirty="0">
                <a:solidFill>
                  <a:srgbClr val="00B0F0"/>
                </a:solidFill>
              </a:rPr>
              <a:t>aumento</a:t>
            </a:r>
            <a:endParaRPr lang="pt-PT" sz="2800" b="1" dirty="0">
              <a:solidFill>
                <a:srgbClr val="00B0F0"/>
              </a:solidFill>
              <a:latin typeface="Garamond" panose="02020404030301010803" pitchFamily="18" charset="0"/>
            </a:endParaRPr>
          </a:p>
        </p:txBody>
      </p:sp>
      <p:sp>
        <p:nvSpPr>
          <p:cNvPr id="4" name="CaixaDeTexto 3">
            <a:extLst>
              <a:ext uri="{FF2B5EF4-FFF2-40B4-BE49-F238E27FC236}">
                <a16:creationId xmlns:a16="http://schemas.microsoft.com/office/drawing/2014/main" id="{7293D0AC-7758-4AF0-9851-DD9998C007E6}"/>
              </a:ext>
            </a:extLst>
          </p:cNvPr>
          <p:cNvSpPr txBox="1"/>
          <p:nvPr/>
        </p:nvSpPr>
        <p:spPr>
          <a:xfrm>
            <a:off x="8076308" y="2177876"/>
            <a:ext cx="3191249" cy="39703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pt-PT" sz="2800" dirty="0">
                <a:effectLst/>
                <a:latin typeface="Goudy Old Style" panose="02020502050305020303" pitchFamily="18" charset="0"/>
                <a:ea typeface="Calibri" panose="020F0502020204030204" pitchFamily="34" charset="0"/>
              </a:rPr>
              <a:t>•</a:t>
            </a:r>
            <a:r>
              <a:rPr lang="pt-PT" sz="2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O embate – Apófis (pp. 47-62) </a:t>
            </a:r>
          </a:p>
          <a:p>
            <a:pPr algn="just"/>
            <a:r>
              <a:rPr lang="pt-PT" sz="2800" b="1" dirty="0">
                <a:solidFill>
                  <a:srgbClr val="00B0F0"/>
                </a:solidFill>
              </a:rPr>
              <a:t>cume</a:t>
            </a:r>
            <a:endParaRPr lang="pt-PT" sz="2800" dirty="0">
              <a:solidFill>
                <a:srgbClr val="00B0F0"/>
              </a:solidFill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algn="just"/>
            <a:endParaRPr lang="pt-PT" sz="2800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algn="just"/>
            <a:endParaRPr lang="pt-PT" sz="28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algn="just"/>
            <a:r>
              <a:rPr lang="pt-PT" sz="2800" dirty="0">
                <a:effectLst/>
                <a:latin typeface="Goudy Old Style" panose="02020502050305020303" pitchFamily="18" charset="0"/>
                <a:ea typeface="Calibri" panose="020F0502020204030204" pitchFamily="34" charset="0"/>
              </a:rPr>
              <a:t>•</a:t>
            </a:r>
            <a:r>
              <a:rPr lang="pt-PT" sz="2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O desfecho – </a:t>
            </a:r>
            <a:r>
              <a:rPr lang="pt-PT" sz="2800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Wakan</a:t>
            </a:r>
            <a:r>
              <a:rPr lang="pt-PT" sz="2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pt-PT" sz="2800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Tanka</a:t>
            </a:r>
            <a:r>
              <a:rPr lang="pt-PT" sz="2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</a:p>
          <a:p>
            <a:pPr algn="just"/>
            <a:r>
              <a:rPr lang="pt-PT" sz="2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(pp. 63-68)</a:t>
            </a:r>
            <a:r>
              <a:rPr lang="pt-PT" sz="2800" b="1" dirty="0"/>
              <a:t>  -</a:t>
            </a:r>
            <a:r>
              <a:rPr lang="pt-PT" sz="2800" b="1" dirty="0">
                <a:solidFill>
                  <a:srgbClr val="00B0F0"/>
                </a:solidFill>
              </a:rPr>
              <a:t>declínio</a:t>
            </a:r>
            <a:endParaRPr lang="pt-PT" sz="2800" b="1" dirty="0">
              <a:solidFill>
                <a:srgbClr val="00B0F0"/>
              </a:solidFill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840459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055119" y="359229"/>
            <a:ext cx="10081762" cy="6498771"/>
          </a:xfrm>
        </p:spPr>
        <p:txBody>
          <a:bodyPr>
            <a:normAutofit fontScale="90000"/>
          </a:bodyPr>
          <a:lstStyle/>
          <a:p>
            <a:r>
              <a:rPr lang="pt-PT" i="1" dirty="0" err="1"/>
              <a:t>Kairos</a:t>
            </a:r>
            <a:r>
              <a:rPr lang="pt-PT" i="1" dirty="0"/>
              <a:t> </a:t>
            </a:r>
            <a:r>
              <a:rPr lang="pt-PT" dirty="0"/>
              <a:t>em </a:t>
            </a:r>
            <a:r>
              <a:rPr lang="pt-PT" b="1" dirty="0"/>
              <a:t>Sessenta Minutos</a:t>
            </a:r>
            <a:br>
              <a:rPr lang="pt-PT" sz="2400" dirty="0"/>
            </a:br>
            <a:br>
              <a:rPr lang="pt-PT" sz="2400" dirty="0"/>
            </a:br>
            <a:r>
              <a:rPr lang="pt-PT" sz="3600" dirty="0"/>
              <a:t>“Cada segundo sendo ao mesmo tempo” (p.12)</a:t>
            </a:r>
            <a:br>
              <a:rPr lang="pt-PT" sz="3600" dirty="0"/>
            </a:br>
            <a:br>
              <a:rPr lang="pt-PT" sz="3600" dirty="0"/>
            </a:br>
            <a:r>
              <a:rPr lang="pt-PT" sz="3600" dirty="0"/>
              <a:t>“a gesta dos segundos entre a hora e a poesia (13)</a:t>
            </a:r>
            <a:br>
              <a:rPr lang="pt-PT" sz="3600" dirty="0"/>
            </a:br>
            <a:br>
              <a:rPr lang="pt-PT" sz="3600" dirty="0"/>
            </a:br>
            <a:r>
              <a:rPr lang="pt-PT" sz="3600" dirty="0"/>
              <a:t>“peneira por onde a vida se esgueira” (p.22)</a:t>
            </a:r>
            <a:br>
              <a:rPr lang="pt-PT" sz="3600" dirty="0"/>
            </a:br>
            <a:br>
              <a:rPr lang="pt-PT" sz="3600" dirty="0"/>
            </a:br>
            <a:r>
              <a:rPr lang="pt-PT" sz="3600" dirty="0"/>
              <a:t>“o canto do pássaro  que no entanto voa pelas frestas dos dedos” (p. 27)</a:t>
            </a:r>
            <a:br>
              <a:rPr lang="pt-PT" sz="3600" dirty="0"/>
            </a:br>
            <a:br>
              <a:rPr lang="pt-PT" sz="3600" dirty="0"/>
            </a:br>
            <a:r>
              <a:rPr lang="pt-PT" sz="3600" dirty="0"/>
              <a:t>“bordar a vida no de repente” (p.36)</a:t>
            </a:r>
            <a:br>
              <a:rPr lang="pt-PT" sz="3600" dirty="0"/>
            </a:br>
            <a:br>
              <a:rPr lang="pt-PT" sz="2400" dirty="0"/>
            </a:br>
            <a:endParaRPr lang="pt-PT" sz="2400" dirty="0"/>
          </a:p>
        </p:txBody>
      </p:sp>
    </p:spTree>
    <p:extLst>
      <p:ext uri="{BB962C8B-B14F-4D97-AF65-F5344CB8AC3E}">
        <p14:creationId xmlns:p14="http://schemas.microsoft.com/office/powerpoint/2010/main" val="192107056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59764" y="569627"/>
            <a:ext cx="11301860" cy="6086006"/>
          </a:xfrm>
        </p:spPr>
        <p:txBody>
          <a:bodyPr>
            <a:normAutofit fontScale="90000"/>
          </a:bodyPr>
          <a:lstStyle/>
          <a:p>
            <a:r>
              <a:rPr lang="pt-PT" dirty="0"/>
              <a:t>A </a:t>
            </a:r>
            <a:r>
              <a:rPr lang="pt-PT" dirty="0" err="1"/>
              <a:t>Poiética</a:t>
            </a:r>
            <a:r>
              <a:rPr lang="pt-PT" dirty="0"/>
              <a:t> cria o humano</a:t>
            </a:r>
            <a:br>
              <a:rPr lang="pt-PT" dirty="0"/>
            </a:br>
            <a:br>
              <a:rPr lang="pt-PT" dirty="0"/>
            </a:br>
            <a:r>
              <a:rPr lang="pt-PT" dirty="0"/>
              <a:t>“A palavra infinito tem oito letras…mas </a:t>
            </a:r>
            <a:r>
              <a:rPr lang="pt-PT" dirty="0" err="1"/>
              <a:t>Pachamary</a:t>
            </a:r>
            <a:r>
              <a:rPr lang="pt-PT" dirty="0"/>
              <a:t> quebra a regra e brinca de conjugar o verbo </a:t>
            </a:r>
            <a:r>
              <a:rPr lang="pt-PT" dirty="0" err="1"/>
              <a:t>infinitar</a:t>
            </a:r>
            <a:r>
              <a:rPr lang="pt-PT" dirty="0"/>
              <a:t>” (p. 39)</a:t>
            </a:r>
            <a:br>
              <a:rPr lang="pt-PT" dirty="0"/>
            </a:br>
            <a:r>
              <a:rPr lang="pt-PT" dirty="0"/>
              <a:t>“…</a:t>
            </a:r>
            <a:r>
              <a:rPr lang="pt-PT" dirty="0" err="1"/>
              <a:t>co’as</a:t>
            </a:r>
            <a:r>
              <a:rPr lang="pt-PT" dirty="0"/>
              <a:t> cores do querer tira o meio do caminho e andarilha nas margens</a:t>
            </a:r>
            <a:br>
              <a:rPr lang="pt-PT" dirty="0"/>
            </a:br>
            <a:r>
              <a:rPr lang="pt-PT" dirty="0"/>
              <a:t>inverte a trilha das lógicas</a:t>
            </a:r>
            <a:br>
              <a:rPr lang="pt-PT" dirty="0"/>
            </a:br>
            <a:r>
              <a:rPr lang="pt-PT" dirty="0"/>
              <a:t>cria loucuras próprias com versos que nunca fez” (p. 41)</a:t>
            </a:r>
            <a:br>
              <a:rPr lang="pt-PT" dirty="0"/>
            </a:br>
            <a:br>
              <a:rPr lang="pt-PT" dirty="0"/>
            </a:br>
            <a:br>
              <a:rPr lang="pt-PT" dirty="0"/>
            </a:b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47231114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rdósia">
  <a:themeElements>
    <a:clrScheme name="Slate">
      <a:dk1>
        <a:sysClr val="windowText" lastClr="000000"/>
      </a:dk1>
      <a:lt1>
        <a:sysClr val="window" lastClr="FFFFFF"/>
      </a:lt1>
      <a:dk2>
        <a:srgbClr val="212123"/>
      </a:dk2>
      <a:lt2>
        <a:srgbClr val="DADADA"/>
      </a:lt2>
      <a:accent1>
        <a:srgbClr val="BC451B"/>
      </a:accent1>
      <a:accent2>
        <a:srgbClr val="D3BA68"/>
      </a:accent2>
      <a:accent3>
        <a:srgbClr val="BB8640"/>
      </a:accent3>
      <a:accent4>
        <a:srgbClr val="AD9277"/>
      </a:accent4>
      <a:accent5>
        <a:srgbClr val="A55A43"/>
      </a:accent5>
      <a:accent6>
        <a:srgbClr val="AD9D7B"/>
      </a:accent6>
      <a:hlink>
        <a:srgbClr val="E98052"/>
      </a:hlink>
      <a:folHlink>
        <a:srgbClr val="F4B69B"/>
      </a:folHlink>
    </a:clrScheme>
    <a:fontScheme name="Slate">
      <a:majorFont>
        <a:latin typeface="Calisto MT" panose="02040603050505030304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listo MT" panose="02040603050505030304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Slate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0000"/>
                <a:lumMod val="90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63500" dist="25400" dir="5400000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7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hardEdge"/>
          </a:sp3d>
        </a:effectStyle>
      </a:effectStyleLst>
      <a:bgFillStyleLst>
        <a:solidFill>
          <a:schemeClr val="phClr"/>
        </a:solidFill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lumMod val="80000"/>
              </a:schemeClr>
              <a:schemeClr val="phClr">
                <a:tint val="98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ate" id="{C3F70B94-7CE9-428E-ADC1-3269CC2C3385}" vid="{3F2DE9A5-64E6-437C-A389-CC4477E817E8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TM04033929[[fn=Ardósia]]</Template>
  <TotalTime>3846</TotalTime>
  <Words>576</Words>
  <Application>Microsoft Office PowerPoint</Application>
  <PresentationFormat>Ecrã Panorâmico</PresentationFormat>
  <Paragraphs>27</Paragraphs>
  <Slides>8</Slides>
  <Notes>0</Notes>
  <HiddenSlides>0</HiddenSlides>
  <MMClips>0</MMClips>
  <ScaleCrop>false</ScaleCrop>
  <HeadingPairs>
    <vt:vector size="6" baseType="variant">
      <vt:variant>
        <vt:lpstr>Tipos de letra usados</vt:lpstr>
      </vt:variant>
      <vt:variant>
        <vt:i4>7</vt:i4>
      </vt:variant>
      <vt:variant>
        <vt:lpstr>Tema</vt:lpstr>
      </vt:variant>
      <vt:variant>
        <vt:i4>1</vt:i4>
      </vt:variant>
      <vt:variant>
        <vt:lpstr>Títulos dos diapositivos</vt:lpstr>
      </vt:variant>
      <vt:variant>
        <vt:i4>8</vt:i4>
      </vt:variant>
    </vt:vector>
  </HeadingPairs>
  <TitlesOfParts>
    <vt:vector size="16" baseType="lpstr">
      <vt:lpstr>Calibri</vt:lpstr>
      <vt:lpstr>Calisto MT</vt:lpstr>
      <vt:lpstr>Garamond</vt:lpstr>
      <vt:lpstr>Goudy Old Style</vt:lpstr>
      <vt:lpstr>Times New Roman</vt:lpstr>
      <vt:lpstr>TimesNewRomanPSMT</vt:lpstr>
      <vt:lpstr>Wingdings 2</vt:lpstr>
      <vt:lpstr>Ardósia</vt:lpstr>
      <vt:lpstr>VI Colóquio Internacional a Literatura clássica ou os clássicos na literatura  Faculdade de Letras da Universidade de Lisboa | 31 de Janeiro-2 de Fevereiro de 2022 Anfiteatro III </vt:lpstr>
      <vt:lpstr>Deusa da Poesia - Pachamama || Deus do Tempo -  Paimutic</vt:lpstr>
      <vt:lpstr>“E os foles, vinte ao todo, sopravam…expirando uma pronta rajada com todo o tipo de força, às vezes  para o apoiar no esforço”  “Fez primeiro um escudo grande e robusto, todo lavrado, e pôs-lhe à volta um rebordo brilhante, triplo e refulgente, e áí fez um talabarte de prata. Cinco eram as camadas do próprio escudo; e nele cinzelou muitas imagens com perícia excepcional. Nele forjou a terra, o céu e o mar; o sol incansável e a lua cheia; e todas as constelações…”  “E fez duas cidades de homens mortais, cidades belas. Numa havia bodas e celebrações… mas o povo estava reunido na ágora; pois surgira aí um conflito e dois homens discutiam a indemnização por outro assassinado” Mas por volta da outra cidade estavam dois exércitos refulgentes de armas... Seguiam dois pastores deleitando-se ao som da flauta. Não pressentiram o dolo…contra eles se atiraram os soldados e  depressa cortaram o acesso às manadas de bois e aos belos rebanhos de ovelhas brancas e de seguida mataram os pastores”</vt:lpstr>
      <vt:lpstr>“Espero que, tal como a batalha entre Paimutic e Pachamary a ser travada pretende, vocês, leitores e leitoras, consigam multiplicar seus sessenta minutos por um tempo inaugural, sem ponteiros, mas com infinita sensibilidade” (p. 7)</vt:lpstr>
      <vt:lpstr>Apresentação do PowerPoint</vt:lpstr>
      <vt:lpstr>Arkhe –epidosis –akme –khalasis </vt:lpstr>
      <vt:lpstr>Kairos em Sessenta Minutos  “Cada segundo sendo ao mesmo tempo” (p.12)  “a gesta dos segundos entre a hora e a poesia (13)  “peneira por onde a vida se esgueira” (p.22)  “o canto do pássaro  que no entanto voa pelas frestas dos dedos” (p. 27)  “bordar a vida no de repente” (p.36)  </vt:lpstr>
      <vt:lpstr>A Poiética cria o humano  “A palavra infinito tem oito letras…mas Pachamary quebra a regra e brinca de conjugar o verbo infinitar” (p. 39) “…co’as cores do querer tira o meio do caminho e andarilha nas margens inverte a trilha das lógicas cria loucuras próprias com versos que nunca fez” (p. 41)  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Beazley Archive, vaso nº 203087; Atenas (encontrado em Vulci); Figura-Vermelha; 500-450 a.C.; Hefestion</dc:title>
  <dc:creator>Rita Barros</dc:creator>
  <cp:lastModifiedBy>Rita Figueira</cp:lastModifiedBy>
  <cp:revision>56</cp:revision>
  <dcterms:created xsi:type="dcterms:W3CDTF">2015-11-14T17:52:31Z</dcterms:created>
  <dcterms:modified xsi:type="dcterms:W3CDTF">2022-02-04T16:31:41Z</dcterms:modified>
</cp:coreProperties>
</file>