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347" r:id="rId2"/>
    <p:sldId id="340" r:id="rId3"/>
    <p:sldId id="352" r:id="rId4"/>
    <p:sldId id="353" r:id="rId5"/>
    <p:sldId id="374" r:id="rId6"/>
    <p:sldId id="359" r:id="rId7"/>
    <p:sldId id="360" r:id="rId8"/>
    <p:sldId id="363" r:id="rId9"/>
    <p:sldId id="364" r:id="rId10"/>
    <p:sldId id="365" r:id="rId11"/>
    <p:sldId id="375" r:id="rId12"/>
    <p:sldId id="373" r:id="rId13"/>
    <p:sldId id="317" r:id="rId14"/>
  </p:sldIdLst>
  <p:sldSz cx="9906000" cy="6858000" type="A4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7CC45"/>
    <a:srgbClr val="008A4D"/>
    <a:srgbClr val="097272"/>
    <a:srgbClr val="E6E6E6"/>
    <a:srgbClr val="013046"/>
    <a:srgbClr val="048952"/>
    <a:srgbClr val="417171"/>
    <a:srgbClr val="99CD46"/>
    <a:srgbClr val="00C5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2F2F2"/>
              </a:solidFill>
              <a:prstDash val="solid"/>
              <a:round/>
            </a:ln>
          </a:left>
          <a:right>
            <a:ln w="12700" cap="flat">
              <a:solidFill>
                <a:srgbClr val="F2F2F2"/>
              </a:solidFill>
              <a:prstDash val="solid"/>
              <a:round/>
            </a:ln>
          </a:right>
          <a:top>
            <a:ln w="12700" cap="flat">
              <a:solidFill>
                <a:srgbClr val="F2F2F2"/>
              </a:solidFill>
              <a:prstDash val="solid"/>
              <a:round/>
            </a:ln>
          </a:top>
          <a:bottom>
            <a:ln w="12700" cap="flat">
              <a:solidFill>
                <a:srgbClr val="F2F2F2"/>
              </a:solidFill>
              <a:prstDash val="solid"/>
              <a:round/>
            </a:ln>
          </a:bottom>
          <a:insideH>
            <a:ln w="12700" cap="flat">
              <a:solidFill>
                <a:srgbClr val="F2F2F2"/>
              </a:solidFill>
              <a:prstDash val="solid"/>
              <a:round/>
            </a:ln>
          </a:insideH>
          <a:insideV>
            <a:ln w="12700" cap="flat">
              <a:solidFill>
                <a:srgbClr val="F2F2F2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2F2F2"/>
        </a:fontRef>
        <a:srgbClr val="F2F2F2"/>
      </a:tcTxStyle>
      <a:tcStyle>
        <a:tcBdr>
          <a:left>
            <a:ln w="12700" cap="flat">
              <a:solidFill>
                <a:srgbClr val="F2F2F2"/>
              </a:solidFill>
              <a:prstDash val="solid"/>
              <a:round/>
            </a:ln>
          </a:left>
          <a:right>
            <a:ln w="12700" cap="flat">
              <a:solidFill>
                <a:srgbClr val="F2F2F2"/>
              </a:solidFill>
              <a:prstDash val="solid"/>
              <a:round/>
            </a:ln>
          </a:right>
          <a:top>
            <a:ln w="12700" cap="flat">
              <a:solidFill>
                <a:srgbClr val="F2F2F2"/>
              </a:solidFill>
              <a:prstDash val="solid"/>
              <a:round/>
            </a:ln>
          </a:top>
          <a:bottom>
            <a:ln w="12700" cap="flat">
              <a:solidFill>
                <a:srgbClr val="F2F2F2"/>
              </a:solidFill>
              <a:prstDash val="solid"/>
              <a:round/>
            </a:ln>
          </a:bottom>
          <a:insideH>
            <a:ln w="12700" cap="flat">
              <a:solidFill>
                <a:srgbClr val="F2F2F2"/>
              </a:solidFill>
              <a:prstDash val="solid"/>
              <a:round/>
            </a:ln>
          </a:insideH>
          <a:insideV>
            <a:ln w="12700" cap="flat">
              <a:solidFill>
                <a:srgbClr val="F2F2F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2F2F2"/>
        </a:fontRef>
        <a:srgbClr val="F2F2F2"/>
      </a:tcTxStyle>
      <a:tcStyle>
        <a:tcBdr>
          <a:left>
            <a:ln w="12700" cap="flat">
              <a:solidFill>
                <a:srgbClr val="F2F2F2"/>
              </a:solidFill>
              <a:prstDash val="solid"/>
              <a:round/>
            </a:ln>
          </a:left>
          <a:right>
            <a:ln w="12700" cap="flat">
              <a:solidFill>
                <a:srgbClr val="F2F2F2"/>
              </a:solidFill>
              <a:prstDash val="solid"/>
              <a:round/>
            </a:ln>
          </a:right>
          <a:top>
            <a:ln w="38100" cap="flat">
              <a:solidFill>
                <a:srgbClr val="F2F2F2"/>
              </a:solidFill>
              <a:prstDash val="solid"/>
              <a:round/>
            </a:ln>
          </a:top>
          <a:bottom>
            <a:ln w="12700" cap="flat">
              <a:solidFill>
                <a:srgbClr val="F2F2F2"/>
              </a:solidFill>
              <a:prstDash val="solid"/>
              <a:round/>
            </a:ln>
          </a:bottom>
          <a:insideH>
            <a:ln w="12700" cap="flat">
              <a:solidFill>
                <a:srgbClr val="F2F2F2"/>
              </a:solidFill>
              <a:prstDash val="solid"/>
              <a:round/>
            </a:ln>
          </a:insideH>
          <a:insideV>
            <a:ln w="12700" cap="flat">
              <a:solidFill>
                <a:srgbClr val="F2F2F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2F2F2"/>
        </a:fontRef>
        <a:srgbClr val="F2F2F2"/>
      </a:tcTxStyle>
      <a:tcStyle>
        <a:tcBdr>
          <a:left>
            <a:ln w="12700" cap="flat">
              <a:solidFill>
                <a:srgbClr val="F2F2F2"/>
              </a:solidFill>
              <a:prstDash val="solid"/>
              <a:round/>
            </a:ln>
          </a:left>
          <a:right>
            <a:ln w="12700" cap="flat">
              <a:solidFill>
                <a:srgbClr val="F2F2F2"/>
              </a:solidFill>
              <a:prstDash val="solid"/>
              <a:round/>
            </a:ln>
          </a:right>
          <a:top>
            <a:ln w="12700" cap="flat">
              <a:solidFill>
                <a:srgbClr val="F2F2F2"/>
              </a:solidFill>
              <a:prstDash val="solid"/>
              <a:round/>
            </a:ln>
          </a:top>
          <a:bottom>
            <a:ln w="38100" cap="flat">
              <a:solidFill>
                <a:srgbClr val="F2F2F2"/>
              </a:solidFill>
              <a:prstDash val="solid"/>
              <a:round/>
            </a:ln>
          </a:bottom>
          <a:insideH>
            <a:ln w="12700" cap="flat">
              <a:solidFill>
                <a:srgbClr val="F2F2F2"/>
              </a:solidFill>
              <a:prstDash val="solid"/>
              <a:round/>
            </a:ln>
          </a:insideH>
          <a:insideV>
            <a:ln w="12700" cap="flat">
              <a:solidFill>
                <a:srgbClr val="F2F2F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2F2F2"/>
              </a:solidFill>
              <a:prstDash val="solid"/>
              <a:round/>
            </a:ln>
          </a:left>
          <a:right>
            <a:ln w="12700" cap="flat">
              <a:solidFill>
                <a:srgbClr val="F2F2F2"/>
              </a:solidFill>
              <a:prstDash val="solid"/>
              <a:round/>
            </a:ln>
          </a:right>
          <a:top>
            <a:ln w="12700" cap="flat">
              <a:solidFill>
                <a:srgbClr val="F2F2F2"/>
              </a:solidFill>
              <a:prstDash val="solid"/>
              <a:round/>
            </a:ln>
          </a:top>
          <a:bottom>
            <a:ln w="12700" cap="flat">
              <a:solidFill>
                <a:srgbClr val="F2F2F2"/>
              </a:solidFill>
              <a:prstDash val="solid"/>
              <a:round/>
            </a:ln>
          </a:bottom>
          <a:insideH>
            <a:ln w="12700" cap="flat">
              <a:solidFill>
                <a:srgbClr val="F2F2F2"/>
              </a:solidFill>
              <a:prstDash val="solid"/>
              <a:round/>
            </a:ln>
          </a:insideH>
          <a:insideV>
            <a:ln w="12700" cap="flat">
              <a:solidFill>
                <a:srgbClr val="F2F2F2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2F2F2"/>
        </a:fontRef>
        <a:srgbClr val="F2F2F2"/>
      </a:tcTxStyle>
      <a:tcStyle>
        <a:tcBdr>
          <a:left>
            <a:ln w="12700" cap="flat">
              <a:solidFill>
                <a:srgbClr val="F2F2F2"/>
              </a:solidFill>
              <a:prstDash val="solid"/>
              <a:round/>
            </a:ln>
          </a:left>
          <a:right>
            <a:ln w="12700" cap="flat">
              <a:solidFill>
                <a:srgbClr val="F2F2F2"/>
              </a:solidFill>
              <a:prstDash val="solid"/>
              <a:round/>
            </a:ln>
          </a:right>
          <a:top>
            <a:ln w="12700" cap="flat">
              <a:solidFill>
                <a:srgbClr val="F2F2F2"/>
              </a:solidFill>
              <a:prstDash val="solid"/>
              <a:round/>
            </a:ln>
          </a:top>
          <a:bottom>
            <a:ln w="12700" cap="flat">
              <a:solidFill>
                <a:srgbClr val="F2F2F2"/>
              </a:solidFill>
              <a:prstDash val="solid"/>
              <a:round/>
            </a:ln>
          </a:bottom>
          <a:insideH>
            <a:ln w="12700" cap="flat">
              <a:solidFill>
                <a:srgbClr val="F2F2F2"/>
              </a:solidFill>
              <a:prstDash val="solid"/>
              <a:round/>
            </a:ln>
          </a:insideH>
          <a:insideV>
            <a:ln w="12700" cap="flat">
              <a:solidFill>
                <a:srgbClr val="F2F2F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2F2F2"/>
        </a:fontRef>
        <a:srgbClr val="F2F2F2"/>
      </a:tcTxStyle>
      <a:tcStyle>
        <a:tcBdr>
          <a:left>
            <a:ln w="12700" cap="flat">
              <a:solidFill>
                <a:srgbClr val="F2F2F2"/>
              </a:solidFill>
              <a:prstDash val="solid"/>
              <a:round/>
            </a:ln>
          </a:left>
          <a:right>
            <a:ln w="12700" cap="flat">
              <a:solidFill>
                <a:srgbClr val="F2F2F2"/>
              </a:solidFill>
              <a:prstDash val="solid"/>
              <a:round/>
            </a:ln>
          </a:right>
          <a:top>
            <a:ln w="38100" cap="flat">
              <a:solidFill>
                <a:srgbClr val="F2F2F2"/>
              </a:solidFill>
              <a:prstDash val="solid"/>
              <a:round/>
            </a:ln>
          </a:top>
          <a:bottom>
            <a:ln w="12700" cap="flat">
              <a:solidFill>
                <a:srgbClr val="F2F2F2"/>
              </a:solidFill>
              <a:prstDash val="solid"/>
              <a:round/>
            </a:ln>
          </a:bottom>
          <a:insideH>
            <a:ln w="12700" cap="flat">
              <a:solidFill>
                <a:srgbClr val="F2F2F2"/>
              </a:solidFill>
              <a:prstDash val="solid"/>
              <a:round/>
            </a:ln>
          </a:insideH>
          <a:insideV>
            <a:ln w="12700" cap="flat">
              <a:solidFill>
                <a:srgbClr val="F2F2F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2F2F2"/>
        </a:fontRef>
        <a:srgbClr val="F2F2F2"/>
      </a:tcTxStyle>
      <a:tcStyle>
        <a:tcBdr>
          <a:left>
            <a:ln w="12700" cap="flat">
              <a:solidFill>
                <a:srgbClr val="F2F2F2"/>
              </a:solidFill>
              <a:prstDash val="solid"/>
              <a:round/>
            </a:ln>
          </a:left>
          <a:right>
            <a:ln w="12700" cap="flat">
              <a:solidFill>
                <a:srgbClr val="F2F2F2"/>
              </a:solidFill>
              <a:prstDash val="solid"/>
              <a:round/>
            </a:ln>
          </a:right>
          <a:top>
            <a:ln w="12700" cap="flat">
              <a:solidFill>
                <a:srgbClr val="F2F2F2"/>
              </a:solidFill>
              <a:prstDash val="solid"/>
              <a:round/>
            </a:ln>
          </a:top>
          <a:bottom>
            <a:ln w="38100" cap="flat">
              <a:solidFill>
                <a:srgbClr val="F2F2F2"/>
              </a:solidFill>
              <a:prstDash val="solid"/>
              <a:round/>
            </a:ln>
          </a:bottom>
          <a:insideH>
            <a:ln w="12700" cap="flat">
              <a:solidFill>
                <a:srgbClr val="F2F2F2"/>
              </a:solidFill>
              <a:prstDash val="solid"/>
              <a:round/>
            </a:ln>
          </a:insideH>
          <a:insideV>
            <a:ln w="12700" cap="flat">
              <a:solidFill>
                <a:srgbClr val="F2F2F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2F2F2"/>
              </a:solidFill>
              <a:prstDash val="solid"/>
              <a:round/>
            </a:ln>
          </a:left>
          <a:right>
            <a:ln w="12700" cap="flat">
              <a:solidFill>
                <a:srgbClr val="F2F2F2"/>
              </a:solidFill>
              <a:prstDash val="solid"/>
              <a:round/>
            </a:ln>
          </a:right>
          <a:top>
            <a:ln w="12700" cap="flat">
              <a:solidFill>
                <a:srgbClr val="F2F2F2"/>
              </a:solidFill>
              <a:prstDash val="solid"/>
              <a:round/>
            </a:ln>
          </a:top>
          <a:bottom>
            <a:ln w="12700" cap="flat">
              <a:solidFill>
                <a:srgbClr val="F2F2F2"/>
              </a:solidFill>
              <a:prstDash val="solid"/>
              <a:round/>
            </a:ln>
          </a:bottom>
          <a:insideH>
            <a:ln w="12700" cap="flat">
              <a:solidFill>
                <a:srgbClr val="F2F2F2"/>
              </a:solidFill>
              <a:prstDash val="solid"/>
              <a:round/>
            </a:ln>
          </a:insideH>
          <a:insideV>
            <a:ln w="12700" cap="flat">
              <a:solidFill>
                <a:srgbClr val="F2F2F2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2F2F2"/>
        </a:fontRef>
        <a:srgbClr val="F2F2F2"/>
      </a:tcTxStyle>
      <a:tcStyle>
        <a:tcBdr>
          <a:left>
            <a:ln w="12700" cap="flat">
              <a:solidFill>
                <a:srgbClr val="F2F2F2"/>
              </a:solidFill>
              <a:prstDash val="solid"/>
              <a:round/>
            </a:ln>
          </a:left>
          <a:right>
            <a:ln w="12700" cap="flat">
              <a:solidFill>
                <a:srgbClr val="F2F2F2"/>
              </a:solidFill>
              <a:prstDash val="solid"/>
              <a:round/>
            </a:ln>
          </a:right>
          <a:top>
            <a:ln w="12700" cap="flat">
              <a:solidFill>
                <a:srgbClr val="F2F2F2"/>
              </a:solidFill>
              <a:prstDash val="solid"/>
              <a:round/>
            </a:ln>
          </a:top>
          <a:bottom>
            <a:ln w="12700" cap="flat">
              <a:solidFill>
                <a:srgbClr val="F2F2F2"/>
              </a:solidFill>
              <a:prstDash val="solid"/>
              <a:round/>
            </a:ln>
          </a:bottom>
          <a:insideH>
            <a:ln w="12700" cap="flat">
              <a:solidFill>
                <a:srgbClr val="F2F2F2"/>
              </a:solidFill>
              <a:prstDash val="solid"/>
              <a:round/>
            </a:ln>
          </a:insideH>
          <a:insideV>
            <a:ln w="12700" cap="flat">
              <a:solidFill>
                <a:srgbClr val="F2F2F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2F2F2"/>
        </a:fontRef>
        <a:srgbClr val="F2F2F2"/>
      </a:tcTxStyle>
      <a:tcStyle>
        <a:tcBdr>
          <a:left>
            <a:ln w="12700" cap="flat">
              <a:solidFill>
                <a:srgbClr val="F2F2F2"/>
              </a:solidFill>
              <a:prstDash val="solid"/>
              <a:round/>
            </a:ln>
          </a:left>
          <a:right>
            <a:ln w="12700" cap="flat">
              <a:solidFill>
                <a:srgbClr val="F2F2F2"/>
              </a:solidFill>
              <a:prstDash val="solid"/>
              <a:round/>
            </a:ln>
          </a:right>
          <a:top>
            <a:ln w="38100" cap="flat">
              <a:solidFill>
                <a:srgbClr val="F2F2F2"/>
              </a:solidFill>
              <a:prstDash val="solid"/>
              <a:round/>
            </a:ln>
          </a:top>
          <a:bottom>
            <a:ln w="12700" cap="flat">
              <a:solidFill>
                <a:srgbClr val="F2F2F2"/>
              </a:solidFill>
              <a:prstDash val="solid"/>
              <a:round/>
            </a:ln>
          </a:bottom>
          <a:insideH>
            <a:ln w="12700" cap="flat">
              <a:solidFill>
                <a:srgbClr val="F2F2F2"/>
              </a:solidFill>
              <a:prstDash val="solid"/>
              <a:round/>
            </a:ln>
          </a:insideH>
          <a:insideV>
            <a:ln w="12700" cap="flat">
              <a:solidFill>
                <a:srgbClr val="F2F2F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2F2F2"/>
        </a:fontRef>
        <a:srgbClr val="F2F2F2"/>
      </a:tcTxStyle>
      <a:tcStyle>
        <a:tcBdr>
          <a:left>
            <a:ln w="12700" cap="flat">
              <a:solidFill>
                <a:srgbClr val="F2F2F2"/>
              </a:solidFill>
              <a:prstDash val="solid"/>
              <a:round/>
            </a:ln>
          </a:left>
          <a:right>
            <a:ln w="12700" cap="flat">
              <a:solidFill>
                <a:srgbClr val="F2F2F2"/>
              </a:solidFill>
              <a:prstDash val="solid"/>
              <a:round/>
            </a:ln>
          </a:right>
          <a:top>
            <a:ln w="12700" cap="flat">
              <a:solidFill>
                <a:srgbClr val="F2F2F2"/>
              </a:solidFill>
              <a:prstDash val="solid"/>
              <a:round/>
            </a:ln>
          </a:top>
          <a:bottom>
            <a:ln w="38100" cap="flat">
              <a:solidFill>
                <a:srgbClr val="F2F2F2"/>
              </a:solidFill>
              <a:prstDash val="solid"/>
              <a:round/>
            </a:ln>
          </a:bottom>
          <a:insideH>
            <a:ln w="12700" cap="flat">
              <a:solidFill>
                <a:srgbClr val="F2F2F2"/>
              </a:solidFill>
              <a:prstDash val="solid"/>
              <a:round/>
            </a:ln>
          </a:insideH>
          <a:insideV>
            <a:ln w="12700" cap="flat">
              <a:solidFill>
                <a:srgbClr val="F2F2F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n" i="off">
        <a:fontRef idx="major">
          <a:srgbClr val="F2F2F2"/>
        </a:fontRef>
        <a:srgbClr val="F2F2F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2F2F2"/>
          </a:solidFill>
        </a:fill>
      </a:tcStyle>
    </a:lastRow>
    <a:firstRow>
      <a:tcTxStyle b="on" i="off">
        <a:fontRef idx="major">
          <a:srgbClr val="F2F2F2"/>
        </a:fontRef>
        <a:srgbClr val="F2F2F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2F2F2"/>
              </a:solidFill>
              <a:prstDash val="solid"/>
              <a:round/>
            </a:ln>
          </a:left>
          <a:right>
            <a:ln w="12700" cap="flat">
              <a:solidFill>
                <a:srgbClr val="F2F2F2"/>
              </a:solidFill>
              <a:prstDash val="solid"/>
              <a:round/>
            </a:ln>
          </a:right>
          <a:top>
            <a:ln w="12700" cap="flat">
              <a:solidFill>
                <a:srgbClr val="F2F2F2"/>
              </a:solidFill>
              <a:prstDash val="solid"/>
              <a:round/>
            </a:ln>
          </a:top>
          <a:bottom>
            <a:ln w="12700" cap="flat">
              <a:solidFill>
                <a:srgbClr val="F2F2F2"/>
              </a:solidFill>
              <a:prstDash val="solid"/>
              <a:round/>
            </a:ln>
          </a:bottom>
          <a:insideH>
            <a:ln w="12700" cap="flat">
              <a:solidFill>
                <a:srgbClr val="F2F2F2"/>
              </a:solidFill>
              <a:prstDash val="solid"/>
              <a:round/>
            </a:ln>
          </a:insideH>
          <a:insideV>
            <a:ln w="12700" cap="flat">
              <a:solidFill>
                <a:srgbClr val="F2F2F2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2F2F2"/>
        </a:fontRef>
        <a:srgbClr val="F2F2F2"/>
      </a:tcTxStyle>
      <a:tcStyle>
        <a:tcBdr>
          <a:left>
            <a:ln w="12700" cap="flat">
              <a:solidFill>
                <a:srgbClr val="F2F2F2"/>
              </a:solidFill>
              <a:prstDash val="solid"/>
              <a:round/>
            </a:ln>
          </a:left>
          <a:right>
            <a:ln w="12700" cap="flat">
              <a:solidFill>
                <a:srgbClr val="F2F2F2"/>
              </a:solidFill>
              <a:prstDash val="solid"/>
              <a:round/>
            </a:ln>
          </a:right>
          <a:top>
            <a:ln w="12700" cap="flat">
              <a:solidFill>
                <a:srgbClr val="F2F2F2"/>
              </a:solidFill>
              <a:prstDash val="solid"/>
              <a:round/>
            </a:ln>
          </a:top>
          <a:bottom>
            <a:ln w="12700" cap="flat">
              <a:solidFill>
                <a:srgbClr val="F2F2F2"/>
              </a:solidFill>
              <a:prstDash val="solid"/>
              <a:round/>
            </a:ln>
          </a:bottom>
          <a:insideH>
            <a:ln w="12700" cap="flat">
              <a:solidFill>
                <a:srgbClr val="F2F2F2"/>
              </a:solidFill>
              <a:prstDash val="solid"/>
              <a:round/>
            </a:ln>
          </a:insideH>
          <a:insideV>
            <a:ln w="12700" cap="flat">
              <a:solidFill>
                <a:srgbClr val="F2F2F2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2F2F2"/>
        </a:fontRef>
        <a:srgbClr val="F2F2F2"/>
      </a:tcTxStyle>
      <a:tcStyle>
        <a:tcBdr>
          <a:left>
            <a:ln w="12700" cap="flat">
              <a:solidFill>
                <a:srgbClr val="F2F2F2"/>
              </a:solidFill>
              <a:prstDash val="solid"/>
              <a:round/>
            </a:ln>
          </a:left>
          <a:right>
            <a:ln w="12700" cap="flat">
              <a:solidFill>
                <a:srgbClr val="F2F2F2"/>
              </a:solidFill>
              <a:prstDash val="solid"/>
              <a:round/>
            </a:ln>
          </a:right>
          <a:top>
            <a:ln w="38100" cap="flat">
              <a:solidFill>
                <a:srgbClr val="F2F2F2"/>
              </a:solidFill>
              <a:prstDash val="solid"/>
              <a:round/>
            </a:ln>
          </a:top>
          <a:bottom>
            <a:ln w="12700" cap="flat">
              <a:solidFill>
                <a:srgbClr val="F2F2F2"/>
              </a:solidFill>
              <a:prstDash val="solid"/>
              <a:round/>
            </a:ln>
          </a:bottom>
          <a:insideH>
            <a:ln w="12700" cap="flat">
              <a:solidFill>
                <a:srgbClr val="F2F2F2"/>
              </a:solidFill>
              <a:prstDash val="solid"/>
              <a:round/>
            </a:ln>
          </a:insideH>
          <a:insideV>
            <a:ln w="12700" cap="flat">
              <a:solidFill>
                <a:srgbClr val="F2F2F2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2F2F2"/>
        </a:fontRef>
        <a:srgbClr val="F2F2F2"/>
      </a:tcTxStyle>
      <a:tcStyle>
        <a:tcBdr>
          <a:left>
            <a:ln w="12700" cap="flat">
              <a:solidFill>
                <a:srgbClr val="F2F2F2"/>
              </a:solidFill>
              <a:prstDash val="solid"/>
              <a:round/>
            </a:ln>
          </a:left>
          <a:right>
            <a:ln w="12700" cap="flat">
              <a:solidFill>
                <a:srgbClr val="F2F2F2"/>
              </a:solidFill>
              <a:prstDash val="solid"/>
              <a:round/>
            </a:ln>
          </a:right>
          <a:top>
            <a:ln w="12700" cap="flat">
              <a:solidFill>
                <a:srgbClr val="F2F2F2"/>
              </a:solidFill>
              <a:prstDash val="solid"/>
              <a:round/>
            </a:ln>
          </a:top>
          <a:bottom>
            <a:ln w="38100" cap="flat">
              <a:solidFill>
                <a:srgbClr val="F2F2F2"/>
              </a:solidFill>
              <a:prstDash val="solid"/>
              <a:round/>
            </a:ln>
          </a:bottom>
          <a:insideH>
            <a:ln w="12700" cap="flat">
              <a:solidFill>
                <a:srgbClr val="F2F2F2"/>
              </a:solidFill>
              <a:prstDash val="solid"/>
              <a:round/>
            </a:ln>
          </a:insideH>
          <a:insideV>
            <a:ln w="12700" cap="flat">
              <a:solidFill>
                <a:srgbClr val="F2F2F2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28"/>
    <p:restoredTop sz="94434" autoAdjust="0"/>
  </p:normalViewPr>
  <p:slideViewPr>
    <p:cSldViewPr snapToGrid="0">
      <p:cViewPr varScale="1">
        <p:scale>
          <a:sx n="115" d="100"/>
          <a:sy n="115" d="100"/>
        </p:scale>
        <p:origin x="14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4280433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n-lt"/>
        <a:ea typeface="+mn-ea"/>
        <a:cs typeface="+mn-cs"/>
        <a:sym typeface="Calibri"/>
      </a:defRPr>
    </a:lvl1pPr>
    <a:lvl2pPr indent="228600" defTabSz="457200" latinLnBrk="0">
      <a:defRPr sz="1200">
        <a:latin typeface="+mn-lt"/>
        <a:ea typeface="+mn-ea"/>
        <a:cs typeface="+mn-cs"/>
        <a:sym typeface="Calibri"/>
      </a:defRPr>
    </a:lvl2pPr>
    <a:lvl3pPr indent="457200" defTabSz="457200" latinLnBrk="0">
      <a:defRPr sz="1200">
        <a:latin typeface="+mn-lt"/>
        <a:ea typeface="+mn-ea"/>
        <a:cs typeface="+mn-cs"/>
        <a:sym typeface="Calibri"/>
      </a:defRPr>
    </a:lvl3pPr>
    <a:lvl4pPr indent="685800" defTabSz="457200" latinLnBrk="0">
      <a:defRPr sz="1200">
        <a:latin typeface="+mn-lt"/>
        <a:ea typeface="+mn-ea"/>
        <a:cs typeface="+mn-cs"/>
        <a:sym typeface="Calibri"/>
      </a:defRPr>
    </a:lvl4pPr>
    <a:lvl5pPr indent="914400" defTabSz="457200" latinLnBrk="0"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Open Sans" panose="020B0606030504020204" pitchFamily="34" charset="0"/>
              </a:rPr>
              <a:t>Plant-based beverages are a fast growing segment in food market. </a:t>
            </a:r>
            <a:endParaRPr lang="pt-PT" sz="1400" b="0" i="0" dirty="0" smtClean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76317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The comparison between protein and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phytic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acid results of beverages (Table 1) and respective </a:t>
            </a:r>
            <a:r>
              <a:rPr lang="en-US" sz="1200" i="1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digesta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(Table 2), showed a decrease for every samples, as expected, </a:t>
            </a:r>
            <a:r>
              <a:rPr lang="en-GB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demonstrating that t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he lowest beverage contents of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phytic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acid did not inhibited the digestive enzymes during static digestion, nor influenced protein digestibility.</a:t>
            </a:r>
          </a:p>
          <a:p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As known,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phytic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acid can form a complex with proteins, altering its structure, making them less soluble, and this affects the enzymatic degradation and peptic digestion ).</a:t>
            </a:r>
          </a:p>
          <a:p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Despite that, the results showed the opposite and were supported by the good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bioaccessibility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of the produced peptides during the in vitro digestion for all beverages: from 50.9% for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lupin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beverage to 79.3% for chickpea beverage with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glucoamylase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(Table 1).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64014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The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lupin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beverage presented a broad profile with more representative molecular weights than chickpea beverage. Some proteins with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persulfide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bonds shown in pulse beverages and </a:t>
            </a:r>
            <a:r>
              <a:rPr lang="en-US" sz="1200" i="1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digesta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(Figure 1 (a)), were revealed as polypeptides with lower molecular weight in the polyacrylamide gel submitted to reducing conditions (Figure 1 (b)) (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e.g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polypeptides between 30-40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kDa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in chickpea beverage; stronger concentration of polypeptides in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lupin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beverage between 35-45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kDa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, around 30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kDa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and between 13-20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kDa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).</a:t>
            </a:r>
            <a:endParaRPr lang="pt-PT" sz="1200" dirty="0" smtClean="0">
              <a:effectLst/>
              <a:latin typeface="+mn-lt"/>
              <a:ea typeface="+mn-ea"/>
              <a:cs typeface="+mn-cs"/>
              <a:sym typeface="Calibri"/>
            </a:endParaRPr>
          </a:p>
          <a:p>
            <a:endParaRPr lang="pt-PT" dirty="0" smtClean="0"/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The electrophoretic profile of the enzyme-blank sample is clear and similar to the beverage´s </a:t>
            </a:r>
            <a:r>
              <a:rPr lang="en-US" sz="1200" i="1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digesta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, evidencing all the expected enzymes used during the protocol. The α-amylase used has an expected molecular weight around 58-62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kDa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, the pepsin 36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kDa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and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pancreatin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is a group of several enzymes with molecular weight that reach from 13 to 64 </a:t>
            </a:r>
            <a:r>
              <a:rPr lang="en-US" sz="1200" dirty="0" err="1" smtClean="0">
                <a:effectLst/>
                <a:latin typeface="+mn-lt"/>
                <a:ea typeface="+mn-ea"/>
                <a:cs typeface="+mn-cs"/>
                <a:sym typeface="Calibri"/>
              </a:rPr>
              <a:t>kDa</a:t>
            </a:r>
            <a:r>
              <a:rPr lang="en-US" sz="1200" dirty="0" smtClean="0">
                <a:effectLst/>
                <a:latin typeface="+mn-lt"/>
                <a:ea typeface="+mn-ea"/>
                <a:cs typeface="+mn-cs"/>
                <a:sym typeface="Calibri"/>
              </a:rPr>
              <a:t> (Figure 1).</a:t>
            </a:r>
            <a:endParaRPr lang="pt-PT" sz="1200" dirty="0" smtClean="0">
              <a:effectLst/>
              <a:latin typeface="+mn-lt"/>
              <a:ea typeface="+mn-ea"/>
              <a:cs typeface="+mn-cs"/>
              <a:sym typeface="Calibri"/>
            </a:endParaRP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48409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As </a:t>
            </a:r>
            <a:r>
              <a:rPr lang="pt-PT" dirty="0" err="1" smtClean="0"/>
              <a:t>shown</a:t>
            </a:r>
            <a:r>
              <a:rPr lang="pt-PT" dirty="0" smtClean="0"/>
              <a:t>, </a:t>
            </a:r>
            <a:r>
              <a:rPr lang="pt-PT" dirty="0" err="1" smtClean="0"/>
              <a:t>lupin</a:t>
            </a:r>
            <a:r>
              <a:rPr lang="pt-PT" dirty="0" smtClean="0"/>
              <a:t> </a:t>
            </a:r>
            <a:r>
              <a:rPr lang="pt-PT" dirty="0" err="1" smtClean="0"/>
              <a:t>beverage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respective</a:t>
            </a:r>
            <a:r>
              <a:rPr lang="pt-PT" dirty="0" smtClean="0"/>
              <a:t> digesta are </a:t>
            </a:r>
            <a:r>
              <a:rPr lang="pt-PT" dirty="0" err="1" smtClean="0"/>
              <a:t>the</a:t>
            </a:r>
            <a:r>
              <a:rPr lang="pt-PT" baseline="0" dirty="0" smtClean="0"/>
              <a:t> </a:t>
            </a:r>
            <a:r>
              <a:rPr lang="pt-PT" baseline="0" dirty="0" err="1" smtClean="0"/>
              <a:t>ones</a:t>
            </a:r>
            <a:r>
              <a:rPr lang="pt-PT" baseline="0" dirty="0" smtClean="0"/>
              <a:t> </a:t>
            </a:r>
            <a:r>
              <a:rPr lang="pt-PT" baseline="0" dirty="0" err="1" smtClean="0"/>
              <a:t>whith</a:t>
            </a:r>
            <a:r>
              <a:rPr lang="pt-PT" baseline="0" dirty="0" smtClean="0"/>
              <a:t> </a:t>
            </a:r>
            <a:r>
              <a:rPr lang="pt-PT" baseline="0" dirty="0" err="1" smtClean="0"/>
              <a:t>the</a:t>
            </a:r>
            <a:r>
              <a:rPr lang="pt-PT" baseline="0" dirty="0" smtClean="0"/>
              <a:t> </a:t>
            </a:r>
            <a:r>
              <a:rPr lang="pt-PT" baseline="0" dirty="0" err="1" smtClean="0"/>
              <a:t>most</a:t>
            </a:r>
            <a:r>
              <a:rPr lang="pt-PT" baseline="0" dirty="0" smtClean="0"/>
              <a:t> </a:t>
            </a:r>
            <a:r>
              <a:rPr lang="pt-PT" baseline="0" dirty="0" err="1" smtClean="0"/>
              <a:t>significant</a:t>
            </a:r>
            <a:r>
              <a:rPr lang="pt-PT" baseline="0" dirty="0" smtClean="0"/>
              <a:t> mineral </a:t>
            </a:r>
            <a:r>
              <a:rPr lang="pt-PT" baseline="0" dirty="0" err="1" smtClean="0"/>
              <a:t>content</a:t>
            </a:r>
            <a:r>
              <a:rPr lang="pt-PT" baseline="0" dirty="0" smtClean="0"/>
              <a:t> </a:t>
            </a:r>
            <a:r>
              <a:rPr lang="pt-PT" u="sng" baseline="0" dirty="0" err="1" smtClean="0"/>
              <a:t>when</a:t>
            </a:r>
            <a:r>
              <a:rPr lang="pt-PT" u="sng" baseline="0" dirty="0" smtClean="0"/>
              <a:t> </a:t>
            </a:r>
            <a:r>
              <a:rPr lang="pt-PT" u="sng" baseline="0" dirty="0" err="1" smtClean="0"/>
              <a:t>compared</a:t>
            </a:r>
            <a:r>
              <a:rPr lang="pt-PT" u="sng" baseline="0" dirty="0" smtClean="0"/>
              <a:t> to </a:t>
            </a:r>
            <a:r>
              <a:rPr lang="pt-PT" u="sng" baseline="0" dirty="0" err="1" smtClean="0"/>
              <a:t>other</a:t>
            </a:r>
            <a:r>
              <a:rPr lang="pt-PT" u="sng" baseline="0" dirty="0" smtClean="0"/>
              <a:t> samples…… (confirmar)</a:t>
            </a:r>
            <a:endParaRPr lang="pt-PT" u="sng" dirty="0"/>
          </a:p>
        </p:txBody>
      </p:sp>
    </p:spTree>
    <p:extLst>
      <p:ext uri="{BB962C8B-B14F-4D97-AF65-F5344CB8AC3E}">
        <p14:creationId xmlns:p14="http://schemas.microsoft.com/office/powerpoint/2010/main" val="741241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However, despite most lectins are resistant to degradation by digestive enzymes, lectin´s activity was clearly reduced in these beverages after digestion, showing that the cooking step used for beverage production was successful for protein inactivation and allowance for its nutritional increase.</a:t>
            </a:r>
            <a:endParaRPr lang="pt-PT" sz="1200" dirty="0" smtClean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57392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However, despite most lectins are resistant to degradation by digestive enzymes, lectin´s activity was clearly reduced in these beverages after digestion, showing that the cooking step used for beverage production was successful for protein inactivation and allowance for its nutritional increase.</a:t>
            </a:r>
            <a:endParaRPr lang="pt-PT" sz="1200" dirty="0" smtClean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175952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1200" dirty="0" smtClean="0"/>
              <a:t>The simple technological process used in this work allowed the formulation of palatable and nutritionally rich pulse-based beverages which can offer a sustainable alternative to cow milk, including to dairy proteins intolerance. Results also suggested that pulse beverages are as good sources of protein as cow milk, and presented low-glycemic index. Nevertheless, the studied anti nutritional compounds (</a:t>
            </a:r>
            <a:r>
              <a:rPr lang="en-US" sz="1200" dirty="0" err="1" smtClean="0"/>
              <a:t>phytic</a:t>
            </a:r>
            <a:r>
              <a:rPr lang="en-US" sz="1200" dirty="0" smtClean="0"/>
              <a:t> acid and lectins), naturally present in pulse seeds, are highly reduced through beverage’s processing and did not hinder minerals bioavailability.</a:t>
            </a:r>
          </a:p>
          <a:p>
            <a:pPr algn="just">
              <a:lnSpc>
                <a:spcPct val="150000"/>
              </a:lnSpc>
            </a:pPr>
            <a:r>
              <a:rPr lang="en-US" sz="1200" dirty="0" smtClean="0"/>
              <a:t>In addition, besides being highly digestible, </a:t>
            </a:r>
            <a:r>
              <a:rPr lang="en-US" sz="1200" dirty="0" err="1" smtClean="0"/>
              <a:t>lupin</a:t>
            </a:r>
            <a:r>
              <a:rPr lang="en-US" sz="1200" dirty="0" smtClean="0"/>
              <a:t> and chickpea beverages evidenced specific bioactivities such as inhibition of </a:t>
            </a:r>
            <a:r>
              <a:rPr lang="en-US" sz="1200" dirty="0" err="1" smtClean="0"/>
              <a:t>gelatinolytic</a:t>
            </a:r>
            <a:r>
              <a:rPr lang="en-US" sz="1200" dirty="0" smtClean="0"/>
              <a:t> enzymes involved in inflammation and cancer.</a:t>
            </a:r>
          </a:p>
        </p:txBody>
      </p:sp>
    </p:spTree>
    <p:extLst>
      <p:ext uri="{BB962C8B-B14F-4D97-AF65-F5344CB8AC3E}">
        <p14:creationId xmlns:p14="http://schemas.microsoft.com/office/powerpoint/2010/main" val="2212394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675877" y="1709740"/>
            <a:ext cx="8543927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5877" y="4589464"/>
            <a:ext cx="8543927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/>
            </a:lvl1pPr>
            <a:lvl2pPr marL="0" indent="0">
              <a:buSzTx/>
              <a:buFontTx/>
              <a:buNone/>
              <a:defRPr sz="2400"/>
            </a:lvl2pPr>
            <a:lvl3pPr marL="0" indent="0">
              <a:buSzTx/>
              <a:buFontTx/>
              <a:buNone/>
              <a:defRPr sz="2400"/>
            </a:lvl3pPr>
            <a:lvl4pPr marL="0" indent="0">
              <a:buSzTx/>
              <a:buFontTx/>
              <a:buNone/>
              <a:defRPr sz="2400"/>
            </a:lvl4pPr>
            <a:lvl5pPr marL="0" indent="0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81037" y="1825625"/>
            <a:ext cx="4210052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682328" y="365127"/>
            <a:ext cx="8543926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82328" y="1681163"/>
            <a:ext cx="4190704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5014912" y="1681163"/>
            <a:ext cx="4211342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211339" y="987427"/>
            <a:ext cx="5014915" cy="487362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4211339" y="987427"/>
            <a:ext cx="5014915" cy="487362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81037" y="365127"/>
            <a:ext cx="8543926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81037" y="1825625"/>
            <a:ext cx="8543926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66342" y="6414762"/>
            <a:ext cx="258623" cy="248304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microsoft.com/office/2007/relationships/hdphoto" Target="../media/hdphoto1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7.png"/><Relationship Id="rId7" Type="http://schemas.openxmlformats.org/officeDocument/2006/relationships/image" Target="../media/image23.png"/><Relationship Id="rId12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7.jpeg"/><Relationship Id="rId5" Type="http://schemas.openxmlformats.org/officeDocument/2006/relationships/image" Target="../media/image5.png"/><Relationship Id="rId10" Type="http://schemas.openxmlformats.org/officeDocument/2006/relationships/image" Target="../media/image26.png"/><Relationship Id="rId4" Type="http://schemas.openxmlformats.org/officeDocument/2006/relationships/image" Target="../media/image8.png"/><Relationship Id="rId9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1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8.png"/><Relationship Id="rId7" Type="http://schemas.microsoft.com/office/2007/relationships/hdphoto" Target="../media/hdphoto1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Uma imagem com edifício&#10;&#10;Descrição gerada automaticamente">
            <a:extLst>
              <a:ext uri="{FF2B5EF4-FFF2-40B4-BE49-F238E27FC236}">
                <a16:creationId xmlns:a16="http://schemas.microsoft.com/office/drawing/2014/main" id="{B0E6061C-7C53-4169-B7D7-F9057D6D32C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8"/>
          <a:stretch/>
        </p:blipFill>
        <p:spPr>
          <a:xfrm>
            <a:off x="1" y="13337"/>
            <a:ext cx="9906000" cy="6912868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CEED6B8D-6418-4373-9BCC-62BB3F991A2F}"/>
              </a:ext>
            </a:extLst>
          </p:cNvPr>
          <p:cNvSpPr/>
          <p:nvPr/>
        </p:nvSpPr>
        <p:spPr>
          <a:xfrm>
            <a:off x="0" y="-11493"/>
            <a:ext cx="9906000" cy="6912000"/>
          </a:xfrm>
          <a:prstGeom prst="rect">
            <a:avLst/>
          </a:prstGeom>
          <a:solidFill>
            <a:srgbClr val="97CC45">
              <a:alpha val="50000"/>
            </a:srgbClr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4B3244A-56DE-4CA9-912F-F6D40D869703}"/>
              </a:ext>
            </a:extLst>
          </p:cNvPr>
          <p:cNvSpPr txBox="1"/>
          <p:nvPr/>
        </p:nvSpPr>
        <p:spPr>
          <a:xfrm>
            <a:off x="1418739" y="2394932"/>
            <a:ext cx="8415337" cy="25099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Autofit/>
          </a:bodyPr>
          <a:lstStyle>
            <a:lvl1pPr algn="ctr" defTabSz="914400">
              <a:lnSpc>
                <a:spcPct val="90000"/>
              </a:lnSpc>
              <a:defRPr sz="3600"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sz="4400" dirty="0">
                <a:solidFill>
                  <a:srgbClr val="E6E6E6"/>
                </a:solidFill>
              </a:rPr>
              <a:t>New alternatives to milk from pulses: digestibility and bioactivity</a:t>
            </a:r>
            <a:endParaRPr sz="4400" dirty="0">
              <a:solidFill>
                <a:srgbClr val="E6E6E6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C4A43BE-8EE8-4592-B0A3-84C132D9A6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83132" y="6468081"/>
            <a:ext cx="3139736" cy="523289"/>
          </a:xfrm>
          <a:prstGeom prst="rect">
            <a:avLst/>
          </a:prstGeom>
        </p:spPr>
      </p:pic>
      <p:pic>
        <p:nvPicPr>
          <p:cNvPr id="11" name="Imagem 10" descr="Uma imagem com desenho&#10;&#10;Descrição gerada automaticamente">
            <a:extLst>
              <a:ext uri="{FF2B5EF4-FFF2-40B4-BE49-F238E27FC236}">
                <a16:creationId xmlns:a16="http://schemas.microsoft.com/office/drawing/2014/main" id="{87A4DB58-0361-4BB4-A0F6-F7D5B11CA6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989" y="-21192"/>
            <a:ext cx="2968011" cy="6980514"/>
          </a:xfrm>
          <a:prstGeom prst="rect">
            <a:avLst/>
          </a:prstGeom>
        </p:spPr>
      </p:pic>
      <p:pic>
        <p:nvPicPr>
          <p:cNvPr id="17" name="Imagem 16" descr="Uma imagem com texto&#10;&#10;Descrição gerada automaticamente">
            <a:extLst>
              <a:ext uri="{FF2B5EF4-FFF2-40B4-BE49-F238E27FC236}">
                <a16:creationId xmlns:a16="http://schemas.microsoft.com/office/drawing/2014/main" id="{D9B4427D-F57B-496C-99B5-2C5A9E4B2E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012"/>
            <a:ext cx="4314825" cy="3500438"/>
          </a:xfrm>
          <a:prstGeom prst="rect">
            <a:avLst/>
          </a:prstGeom>
        </p:spPr>
      </p:pic>
      <p:grpSp>
        <p:nvGrpSpPr>
          <p:cNvPr id="12" name="Grupo 11"/>
          <p:cNvGrpSpPr/>
          <p:nvPr/>
        </p:nvGrpSpPr>
        <p:grpSpPr>
          <a:xfrm>
            <a:off x="267629" y="898914"/>
            <a:ext cx="2624328" cy="1674585"/>
            <a:chOff x="267629" y="898914"/>
            <a:chExt cx="2624328" cy="1674585"/>
          </a:xfrm>
        </p:grpSpPr>
        <p:sp>
          <p:nvSpPr>
            <p:cNvPr id="13" name="Paralelogramo 12"/>
            <p:cNvSpPr/>
            <p:nvPr/>
          </p:nvSpPr>
          <p:spPr>
            <a:xfrm>
              <a:off x="267629" y="1111570"/>
              <a:ext cx="2624328" cy="840100"/>
            </a:xfrm>
            <a:prstGeom prst="parallelogram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PT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PT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pic>
          <p:nvPicPr>
            <p:cNvPr id="14" name="Imagem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7969" y="898914"/>
              <a:ext cx="2061880" cy="1674585"/>
            </a:xfrm>
            <a:prstGeom prst="rect">
              <a:avLst/>
            </a:prstGeom>
          </p:spPr>
        </p:pic>
      </p:grpSp>
      <p:sp>
        <p:nvSpPr>
          <p:cNvPr id="15" name="TextBox 6">
            <a:extLst>
              <a:ext uri="{FF2B5EF4-FFF2-40B4-BE49-F238E27FC236}">
                <a16:creationId xmlns:a16="http://schemas.microsoft.com/office/drawing/2014/main" id="{85BD022B-BB67-4762-BA21-AE7791744439}"/>
              </a:ext>
            </a:extLst>
          </p:cNvPr>
          <p:cNvSpPr txBox="1"/>
          <p:nvPr/>
        </p:nvSpPr>
        <p:spPr>
          <a:xfrm>
            <a:off x="2848283" y="4870303"/>
            <a:ext cx="4209433" cy="646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r>
              <a:rPr lang="pt-PT" sz="1800" dirty="0" smtClean="0">
                <a:solidFill>
                  <a:srgbClr val="E6E6E6"/>
                </a:solidFill>
              </a:rPr>
              <a:t>Carla Margarida Duarte</a:t>
            </a:r>
          </a:p>
          <a:p>
            <a:r>
              <a:rPr lang="pt-PT" sz="1800" dirty="0" err="1" smtClean="0">
                <a:solidFill>
                  <a:srgbClr val="E6E6E6"/>
                </a:solidFill>
              </a:rPr>
              <a:t>September</a:t>
            </a:r>
            <a:r>
              <a:rPr lang="pt-PT" sz="1800" dirty="0" smtClean="0">
                <a:solidFill>
                  <a:srgbClr val="E6E6E6"/>
                </a:solidFill>
              </a:rPr>
              <a:t> 7th 2021</a:t>
            </a:r>
            <a:endParaRPr sz="1800" dirty="0">
              <a:solidFill>
                <a:srgbClr val="E6E6E6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7"/>
          <a:srcRect l="49616" t="33581" r="20384" b="48461"/>
          <a:stretch/>
        </p:blipFill>
        <p:spPr>
          <a:xfrm>
            <a:off x="6733199" y="157121"/>
            <a:ext cx="2971800" cy="100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4035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template-investig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45102"/>
            <a:ext cx="9895687" cy="700310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6652BDF-F5DF-443B-A3EB-A1B2FED0B0C7}"/>
              </a:ext>
            </a:extLst>
          </p:cNvPr>
          <p:cNvSpPr txBox="1"/>
          <p:nvPr/>
        </p:nvSpPr>
        <p:spPr>
          <a:xfrm>
            <a:off x="1797978" y="342571"/>
            <a:ext cx="5712430" cy="756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 defTabSz="914400">
              <a:lnSpc>
                <a:spcPct val="90000"/>
              </a:lnSpc>
              <a:defRPr sz="3600"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algn="l"/>
            <a:r>
              <a:rPr lang="pt-PT" dirty="0" err="1"/>
              <a:t>Results</a:t>
            </a:r>
            <a:r>
              <a:rPr lang="pt-PT" dirty="0"/>
              <a:t> (</a:t>
            </a:r>
            <a:r>
              <a:rPr lang="pt-PT" dirty="0" err="1"/>
              <a:t>cont</a:t>
            </a:r>
            <a:r>
              <a:rPr lang="pt-PT" dirty="0"/>
              <a:t>.)</a:t>
            </a:r>
          </a:p>
        </p:txBody>
      </p:sp>
      <p:pic>
        <p:nvPicPr>
          <p:cNvPr id="8" name="Imagem 7" descr="Uma imagem com alimentação, desenho&#10;&#10;Descrição gerada automaticamente">
            <a:extLst>
              <a:ext uri="{FF2B5EF4-FFF2-40B4-BE49-F238E27FC236}">
                <a16:creationId xmlns:a16="http://schemas.microsoft.com/office/drawing/2014/main" id="{66070EB6-80B7-4D62-A1D9-68CFEA9756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886" y="6302662"/>
            <a:ext cx="3139736" cy="872149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0495" y="6001889"/>
            <a:ext cx="1144307" cy="929365"/>
          </a:xfrm>
          <a:prstGeom prst="rect">
            <a:avLst/>
          </a:prstGeom>
        </p:spPr>
      </p:pic>
      <p:sp>
        <p:nvSpPr>
          <p:cNvPr id="10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797978" y="1727205"/>
            <a:ext cx="6506354" cy="1294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sz="1800" dirty="0" smtClean="0"/>
              <a:t>The </a:t>
            </a:r>
            <a:r>
              <a:rPr lang="en-US" sz="1800" dirty="0"/>
              <a:t>inhibitory activities were </a:t>
            </a:r>
            <a:r>
              <a:rPr lang="en-US" sz="1800" b="1" dirty="0"/>
              <a:t>maintained</a:t>
            </a:r>
            <a:r>
              <a:rPr lang="en-US" sz="1800" dirty="0"/>
              <a:t> and even enhanced upon </a:t>
            </a:r>
            <a:r>
              <a:rPr lang="en-US" sz="1800" i="1" dirty="0"/>
              <a:t>in vitro</a:t>
            </a:r>
            <a:r>
              <a:rPr lang="en-US" sz="1800" dirty="0"/>
              <a:t> </a:t>
            </a:r>
            <a:r>
              <a:rPr lang="en-US" sz="1800" dirty="0" smtClean="0"/>
              <a:t>digestion </a:t>
            </a:r>
            <a:r>
              <a:rPr lang="en-US" sz="1800" dirty="0"/>
              <a:t>with a </a:t>
            </a:r>
            <a:r>
              <a:rPr lang="en-US" sz="1800" b="1" dirty="0"/>
              <a:t>complete reduction of MMP-9 activity</a:t>
            </a:r>
            <a:r>
              <a:rPr lang="en-US" sz="1800" dirty="0"/>
              <a:t>, </a:t>
            </a:r>
            <a:endParaRPr lang="en-US" sz="1800" dirty="0" smtClean="0"/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797978" y="4130601"/>
            <a:ext cx="6506354" cy="923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sz="1800" dirty="0" smtClean="0"/>
              <a:t>Suggesting </a:t>
            </a:r>
            <a:r>
              <a:rPr lang="en-US" sz="1800" dirty="0"/>
              <a:t>a </a:t>
            </a:r>
            <a:r>
              <a:rPr lang="en-US" sz="1800" b="1" dirty="0"/>
              <a:t>resistance to the proteolytic activities </a:t>
            </a:r>
            <a:r>
              <a:rPr lang="en-US" sz="1800" dirty="0"/>
              <a:t>of the </a:t>
            </a:r>
            <a:r>
              <a:rPr lang="en-US" sz="1800" dirty="0" smtClean="0"/>
              <a:t>digestive </a:t>
            </a:r>
            <a:r>
              <a:rPr lang="en-US" sz="1800" dirty="0"/>
              <a:t>enzymes</a:t>
            </a:r>
            <a:r>
              <a:rPr lang="en-US" sz="1800" dirty="0" smtClean="0"/>
              <a:t>.</a:t>
            </a:r>
            <a:endParaRPr lang="pt-PT" sz="1800" dirty="0"/>
          </a:p>
        </p:txBody>
      </p:sp>
      <p:sp>
        <p:nvSpPr>
          <p:cNvPr id="12" name="Seta para baixo 11"/>
          <p:cNvSpPr/>
          <p:nvPr/>
        </p:nvSpPr>
        <p:spPr>
          <a:xfrm>
            <a:off x="4749351" y="3117092"/>
            <a:ext cx="603608" cy="918202"/>
          </a:xfrm>
          <a:prstGeom prst="downArrow">
            <a:avLst/>
          </a:prstGeom>
          <a:solidFill>
            <a:srgbClr val="F2F2F2"/>
          </a:solidFill>
          <a:ln w="57150" cap="flat">
            <a:solidFill>
              <a:schemeClr val="accent6">
                <a:lumMod val="75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099160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64B9148-8E41-4623-A28B-BE8A71A93DD5}"/>
              </a:ext>
            </a:extLst>
          </p:cNvPr>
          <p:cNvSpPr txBox="1"/>
          <p:nvPr/>
        </p:nvSpPr>
        <p:spPr>
          <a:xfrm>
            <a:off x="1797977" y="457545"/>
            <a:ext cx="5712430" cy="756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 defTabSz="914400">
              <a:lnSpc>
                <a:spcPct val="90000"/>
              </a:lnSpc>
              <a:defRPr sz="3600"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algn="l"/>
            <a:r>
              <a:rPr lang="pt-PT" sz="3200" dirty="0" err="1"/>
              <a:t>Conclusions</a:t>
            </a:r>
            <a:endParaRPr lang="pt-PT" sz="3200" dirty="0"/>
          </a:p>
        </p:txBody>
      </p:sp>
      <p:pic>
        <p:nvPicPr>
          <p:cNvPr id="7" name="Imagem 6" descr="Uma imagem com alimentação, desenho&#10;&#10;Descrição gerada automaticamente">
            <a:extLst>
              <a:ext uri="{FF2B5EF4-FFF2-40B4-BE49-F238E27FC236}">
                <a16:creationId xmlns:a16="http://schemas.microsoft.com/office/drawing/2014/main" id="{D2AF12DB-0342-4E47-8DEE-B3BB735531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689" y="6400455"/>
            <a:ext cx="3139736" cy="87214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7C7C6CC2-9003-46EB-9984-FE17F688AB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495" y="-26977"/>
            <a:ext cx="1011173" cy="135769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86D65BF-8238-47FF-B328-C187F4567F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3425" y="1465159"/>
            <a:ext cx="2282575" cy="539284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8182" y="5969911"/>
            <a:ext cx="1093486" cy="888089"/>
          </a:xfrm>
          <a:prstGeom prst="rect">
            <a:avLst/>
          </a:prstGeom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797978" y="1426716"/>
            <a:ext cx="6506354" cy="8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/>
            <a:r>
              <a:rPr lang="en-US" sz="1600" b="1" dirty="0" smtClean="0"/>
              <a:t>Palatable </a:t>
            </a:r>
            <a:r>
              <a:rPr lang="en-US" sz="1600" b="1" dirty="0"/>
              <a:t>and </a:t>
            </a:r>
            <a:r>
              <a:rPr lang="en-US" sz="1600" b="1" dirty="0" smtClean="0"/>
              <a:t>nutritionally </a:t>
            </a:r>
            <a:r>
              <a:rPr lang="en-US" sz="1600" b="1" dirty="0"/>
              <a:t>rich pulse-based beverages </a:t>
            </a:r>
            <a:r>
              <a:rPr lang="en-US" sz="1600" dirty="0"/>
              <a:t>which can offer a </a:t>
            </a:r>
            <a:r>
              <a:rPr lang="en-US" sz="1600" b="1" dirty="0"/>
              <a:t>sustainable alternative </a:t>
            </a:r>
            <a:r>
              <a:rPr lang="en-US" sz="1600" dirty="0"/>
              <a:t>to cow milk, including to dairy </a:t>
            </a:r>
            <a:r>
              <a:rPr lang="en-US" sz="1600" b="1" dirty="0"/>
              <a:t>proteins intolerance</a:t>
            </a:r>
            <a:r>
              <a:rPr lang="en-US" sz="1600" dirty="0"/>
              <a:t>. </a:t>
            </a: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808484" y="2415394"/>
            <a:ext cx="6506354" cy="584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/>
            <a:r>
              <a:rPr lang="en-US" sz="1600" dirty="0" smtClean="0"/>
              <a:t>Pulse </a:t>
            </a:r>
            <a:r>
              <a:rPr lang="en-US" sz="1600" dirty="0"/>
              <a:t>beverages are as </a:t>
            </a:r>
            <a:r>
              <a:rPr lang="en-US" sz="1600" b="1" dirty="0"/>
              <a:t>good sources of protein </a:t>
            </a:r>
            <a:r>
              <a:rPr lang="en-US" sz="1600" dirty="0"/>
              <a:t>as cow milk, and presented </a:t>
            </a:r>
            <a:r>
              <a:rPr lang="en-US" sz="1600" b="1" dirty="0" smtClean="0"/>
              <a:t>low-</a:t>
            </a:r>
            <a:r>
              <a:rPr lang="en-US" sz="1600" b="1" dirty="0" err="1" smtClean="0"/>
              <a:t>glycaemic</a:t>
            </a:r>
            <a:r>
              <a:rPr lang="en-US" sz="1600" b="1" dirty="0" smtClean="0"/>
              <a:t> index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818990" y="3197474"/>
            <a:ext cx="6506354" cy="584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/>
            <a:r>
              <a:rPr lang="en-US" sz="1600" dirty="0" smtClean="0"/>
              <a:t>The anti-nutritional </a:t>
            </a:r>
            <a:r>
              <a:rPr lang="en-US" sz="1600" dirty="0"/>
              <a:t>compounds (</a:t>
            </a:r>
            <a:r>
              <a:rPr lang="en-US" sz="1600" b="1" dirty="0" err="1"/>
              <a:t>phytic</a:t>
            </a:r>
            <a:r>
              <a:rPr lang="en-US" sz="1600" b="1" dirty="0"/>
              <a:t> acid and lectins</a:t>
            </a:r>
            <a:r>
              <a:rPr lang="en-US" sz="1600" dirty="0" smtClean="0"/>
              <a:t>) did </a:t>
            </a:r>
            <a:r>
              <a:rPr lang="en-US" sz="1600" b="1" dirty="0"/>
              <a:t>not hinder minerals </a:t>
            </a:r>
            <a:r>
              <a:rPr lang="en-US" sz="1600" b="1" dirty="0" err="1" smtClean="0"/>
              <a:t>bioaccessibility</a:t>
            </a:r>
            <a:r>
              <a:rPr lang="en-US" sz="1600" dirty="0" smtClean="0"/>
              <a:t>.</a:t>
            </a:r>
          </a:p>
        </p:txBody>
      </p:sp>
      <p:sp>
        <p:nvSpPr>
          <p:cNvPr id="17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813732" y="5008799"/>
            <a:ext cx="6506354" cy="1323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/>
            <a:r>
              <a:rPr lang="en-US" sz="1600" dirty="0" err="1" smtClean="0"/>
              <a:t>Lupin</a:t>
            </a:r>
            <a:r>
              <a:rPr lang="en-US" sz="1600" dirty="0" smtClean="0"/>
              <a:t> </a:t>
            </a:r>
            <a:r>
              <a:rPr lang="en-US" sz="1600" dirty="0"/>
              <a:t>and </a:t>
            </a:r>
            <a:r>
              <a:rPr lang="en-US" sz="1600" dirty="0" smtClean="0"/>
              <a:t>chickpea based beverages are </a:t>
            </a:r>
            <a:r>
              <a:rPr lang="en-US" sz="1600" b="1" dirty="0" smtClean="0"/>
              <a:t>highly digestible </a:t>
            </a:r>
            <a:r>
              <a:rPr lang="en-US" sz="1600" dirty="0" smtClean="0"/>
              <a:t>and </a:t>
            </a:r>
            <a:r>
              <a:rPr lang="en-US" sz="1600" b="1" dirty="0" smtClean="0"/>
              <a:t>evidenced </a:t>
            </a:r>
            <a:r>
              <a:rPr lang="en-US" sz="1600" b="1" dirty="0"/>
              <a:t>specific bioactivities </a:t>
            </a:r>
            <a:r>
              <a:rPr lang="en-GB" sz="1600" dirty="0"/>
              <a:t>suggesting a strong potential as a </a:t>
            </a:r>
            <a:r>
              <a:rPr lang="en-GB" sz="1600" b="1" dirty="0"/>
              <a:t>functional food</a:t>
            </a:r>
            <a:r>
              <a:rPr lang="en-GB" sz="1600" dirty="0"/>
              <a:t>, in </a:t>
            </a:r>
            <a:r>
              <a:rPr lang="en-GB" sz="1600" b="1" dirty="0"/>
              <a:t>preventive diets against inflammatory and cancer diseases</a:t>
            </a:r>
            <a:r>
              <a:rPr lang="en-GB" sz="1600" dirty="0"/>
              <a:t>, especially related to the digestive system.</a:t>
            </a:r>
            <a:endParaRPr lang="pt-PT" sz="1600" dirty="0"/>
          </a:p>
          <a:p>
            <a:pPr algn="just"/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18" name="Retângulo 17"/>
          <p:cNvSpPr/>
          <p:nvPr/>
        </p:nvSpPr>
        <p:spPr>
          <a:xfrm>
            <a:off x="1797979" y="4014384"/>
            <a:ext cx="65273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Mineral </a:t>
            </a:r>
            <a:r>
              <a:rPr lang="en-US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</a:t>
            </a:r>
            <a:r>
              <a:rPr lang="en-US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pulse beverages especially </a:t>
            </a:r>
            <a:r>
              <a:rPr lang="en-US" sz="1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Ca, Mg </a:t>
            </a:r>
            <a:r>
              <a:rPr lang="en-US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en-US" sz="1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</a:t>
            </a:r>
            <a:r>
              <a:rPr lang="en-US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much lower comparing to </a:t>
            </a:r>
            <a:r>
              <a:rPr lang="en-US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milk. </a:t>
            </a:r>
            <a:r>
              <a:rPr lang="en-US" sz="1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Algae could be added to increase its mineral content</a:t>
            </a:r>
            <a:r>
              <a:rPr lang="en-US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pt-PT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3498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template-investigaca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45102"/>
            <a:ext cx="9895687" cy="700310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6652BDF-F5DF-443B-A3EB-A1B2FED0B0C7}"/>
              </a:ext>
            </a:extLst>
          </p:cNvPr>
          <p:cNvSpPr txBox="1"/>
          <p:nvPr/>
        </p:nvSpPr>
        <p:spPr>
          <a:xfrm>
            <a:off x="1490549" y="478029"/>
            <a:ext cx="5712430" cy="756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 defTabSz="914400">
              <a:lnSpc>
                <a:spcPct val="90000"/>
              </a:lnSpc>
              <a:defRPr sz="3600"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algn="l"/>
            <a:r>
              <a:rPr lang="pt-PT" dirty="0" err="1" smtClean="0"/>
              <a:t>Acknoledgments</a:t>
            </a:r>
            <a:endParaRPr lang="pt-PT" dirty="0"/>
          </a:p>
        </p:txBody>
      </p:sp>
      <p:pic>
        <p:nvPicPr>
          <p:cNvPr id="8" name="Imagem 7" descr="Uma imagem com alimentação, desenho&#10;&#10;Descrição gerada automaticamente">
            <a:extLst>
              <a:ext uri="{FF2B5EF4-FFF2-40B4-BE49-F238E27FC236}">
                <a16:creationId xmlns:a16="http://schemas.microsoft.com/office/drawing/2014/main" id="{66070EB6-80B7-4D62-A1D9-68CFEA9756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1821" y="6124347"/>
            <a:ext cx="4222519" cy="131331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0495" y="6001889"/>
            <a:ext cx="1144307" cy="929365"/>
          </a:xfrm>
          <a:prstGeom prst="rect">
            <a:avLst/>
          </a:prstGeom>
        </p:spPr>
      </p:pic>
      <p:grpSp>
        <p:nvGrpSpPr>
          <p:cNvPr id="12" name="Grupo 14"/>
          <p:cNvGrpSpPr/>
          <p:nvPr/>
        </p:nvGrpSpPr>
        <p:grpSpPr>
          <a:xfrm>
            <a:off x="644562" y="2441454"/>
            <a:ext cx="1208985" cy="1846152"/>
            <a:chOff x="2687926" y="4348858"/>
            <a:chExt cx="1208985" cy="1846152"/>
          </a:xfrm>
        </p:grpSpPr>
        <p:pic>
          <p:nvPicPr>
            <p:cNvPr id="13" name="Imagem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68430" y="4348858"/>
              <a:ext cx="1108194" cy="1508945"/>
            </a:xfrm>
            <a:prstGeom prst="rect">
              <a:avLst/>
            </a:prstGeom>
          </p:spPr>
        </p:pic>
        <p:sp>
          <p:nvSpPr>
            <p:cNvPr id="14" name="CaixaDeTexto 13"/>
            <p:cNvSpPr txBox="1"/>
            <p:nvPr/>
          </p:nvSpPr>
          <p:spPr>
            <a:xfrm>
              <a:off x="2687926" y="5856456"/>
              <a:ext cx="12089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600" i="1" dirty="0" smtClean="0"/>
                <a:t>Isabel Sousa</a:t>
              </a:r>
              <a:endParaRPr lang="pt-PT" dirty="0"/>
            </a:p>
          </p:txBody>
        </p:sp>
      </p:grpSp>
      <p:grpSp>
        <p:nvGrpSpPr>
          <p:cNvPr id="15" name="Grupo 18"/>
          <p:cNvGrpSpPr/>
          <p:nvPr/>
        </p:nvGrpSpPr>
        <p:grpSpPr>
          <a:xfrm>
            <a:off x="3740965" y="4287606"/>
            <a:ext cx="1488804" cy="1625349"/>
            <a:chOff x="5192957" y="4545484"/>
            <a:chExt cx="1488804" cy="1625349"/>
          </a:xfrm>
        </p:grpSpPr>
        <p:pic>
          <p:nvPicPr>
            <p:cNvPr id="16" name="Imagem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80794" y="4545484"/>
              <a:ext cx="1287646" cy="1287646"/>
            </a:xfrm>
            <a:prstGeom prst="rect">
              <a:avLst/>
            </a:prstGeom>
          </p:spPr>
        </p:pic>
        <p:sp>
          <p:nvSpPr>
            <p:cNvPr id="17" name="CaixaDeTexto 16"/>
            <p:cNvSpPr txBox="1"/>
            <p:nvPr/>
          </p:nvSpPr>
          <p:spPr>
            <a:xfrm>
              <a:off x="5192957" y="5832279"/>
              <a:ext cx="14888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600" i="1" dirty="0" smtClean="0"/>
                <a:t>Cristiana Nunes</a:t>
              </a:r>
              <a:endParaRPr lang="pt-PT" sz="1600" i="1" dirty="0"/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6383862" y="4100444"/>
            <a:ext cx="3335021" cy="1954686"/>
            <a:chOff x="4659632" y="2990983"/>
            <a:chExt cx="3335021" cy="1954686"/>
          </a:xfrm>
        </p:grpSpPr>
        <p:pic>
          <p:nvPicPr>
            <p:cNvPr id="19" name="Imagem 1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41607" y="2990983"/>
              <a:ext cx="1353733" cy="1372027"/>
            </a:xfrm>
            <a:prstGeom prst="rect">
              <a:avLst/>
            </a:prstGeom>
          </p:spPr>
        </p:pic>
        <p:sp>
          <p:nvSpPr>
            <p:cNvPr id="20" name="CaixaDeTexto 19"/>
            <p:cNvSpPr txBox="1"/>
            <p:nvPr/>
          </p:nvSpPr>
          <p:spPr>
            <a:xfrm>
              <a:off x="4659632" y="4360894"/>
              <a:ext cx="33350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i="1" dirty="0" smtClean="0"/>
                <a:t>Carla M Duarte</a:t>
              </a:r>
            </a:p>
            <a:p>
              <a:pPr algn="ctr"/>
              <a:r>
                <a:rPr lang="pt-PT" sz="1600" i="1" dirty="0" smtClean="0"/>
                <a:t>carladuarte@isa.ulisboa.pt</a:t>
              </a:r>
              <a:endParaRPr lang="pt-PT" sz="1600" i="1" dirty="0"/>
            </a:p>
          </p:txBody>
        </p:sp>
      </p:grpSp>
      <p:grpSp>
        <p:nvGrpSpPr>
          <p:cNvPr id="21" name="Grupo 20"/>
          <p:cNvGrpSpPr/>
          <p:nvPr/>
        </p:nvGrpSpPr>
        <p:grpSpPr>
          <a:xfrm>
            <a:off x="1388059" y="4315544"/>
            <a:ext cx="2136631" cy="1680527"/>
            <a:chOff x="6160001" y="1193207"/>
            <a:chExt cx="2136631" cy="1680527"/>
          </a:xfrm>
        </p:grpSpPr>
        <p:pic>
          <p:nvPicPr>
            <p:cNvPr id="22" name="Imagem 13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3841" y="1193207"/>
              <a:ext cx="1368950" cy="1349320"/>
            </a:xfrm>
            <a:prstGeom prst="rect">
              <a:avLst/>
            </a:prstGeom>
          </p:spPr>
        </p:pic>
        <p:sp>
          <p:nvSpPr>
            <p:cNvPr id="23" name="CaixaDeTexto 17"/>
            <p:cNvSpPr txBox="1"/>
            <p:nvPr/>
          </p:nvSpPr>
          <p:spPr>
            <a:xfrm>
              <a:off x="6160001" y="2535180"/>
              <a:ext cx="21366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i="1" dirty="0" smtClean="0"/>
                <a:t>Ricardo B Ferreira</a:t>
              </a:r>
              <a:endParaRPr lang="pt-PT" sz="1600" i="1" dirty="0"/>
            </a:p>
          </p:txBody>
        </p:sp>
      </p:grpSp>
      <p:grpSp>
        <p:nvGrpSpPr>
          <p:cNvPr id="24" name="Grupo 23"/>
          <p:cNvGrpSpPr/>
          <p:nvPr/>
        </p:nvGrpSpPr>
        <p:grpSpPr>
          <a:xfrm>
            <a:off x="2071550" y="2526542"/>
            <a:ext cx="2177311" cy="1620935"/>
            <a:chOff x="2974187" y="1236494"/>
            <a:chExt cx="2177311" cy="1620935"/>
          </a:xfrm>
        </p:grpSpPr>
        <p:sp>
          <p:nvSpPr>
            <p:cNvPr id="25" name="CaixaDeTexto 7"/>
            <p:cNvSpPr txBox="1"/>
            <p:nvPr/>
          </p:nvSpPr>
          <p:spPr>
            <a:xfrm>
              <a:off x="2974187" y="2488097"/>
              <a:ext cx="2177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i="1" dirty="0" smtClean="0"/>
                <a:t>Anabela Raymundo</a:t>
              </a:r>
              <a:r>
                <a:rPr lang="pt-PT" dirty="0" smtClean="0"/>
                <a:t> </a:t>
              </a:r>
              <a:endParaRPr lang="pt-PT" dirty="0"/>
            </a:p>
          </p:txBody>
        </p:sp>
        <p:pic>
          <p:nvPicPr>
            <p:cNvPr id="26" name="Imagem 25"/>
            <p:cNvPicPr>
              <a:picLocks noChangeAspect="1"/>
            </p:cNvPicPr>
            <p:nvPr/>
          </p:nvPicPr>
          <p:blipFill rotWithShape="1">
            <a:blip r:embed="rId10"/>
            <a:srcRect l="12857" t="45289" r="78095" b="38407"/>
            <a:stretch/>
          </p:blipFill>
          <p:spPr>
            <a:xfrm>
              <a:off x="3440011" y="1236494"/>
              <a:ext cx="1235348" cy="1251603"/>
            </a:xfrm>
            <a:prstGeom prst="rect">
              <a:avLst/>
            </a:prstGeom>
          </p:spPr>
        </p:pic>
      </p:grpSp>
      <p:grpSp>
        <p:nvGrpSpPr>
          <p:cNvPr id="27" name="Grupo 26"/>
          <p:cNvGrpSpPr/>
          <p:nvPr/>
        </p:nvGrpSpPr>
        <p:grpSpPr>
          <a:xfrm>
            <a:off x="4346764" y="2433373"/>
            <a:ext cx="1684894" cy="1768000"/>
            <a:chOff x="6483077" y="3037113"/>
            <a:chExt cx="1684894" cy="1768000"/>
          </a:xfrm>
        </p:grpSpPr>
        <p:sp>
          <p:nvSpPr>
            <p:cNvPr id="28" name="CaixaDeTexto 27"/>
            <p:cNvSpPr txBox="1"/>
            <p:nvPr/>
          </p:nvSpPr>
          <p:spPr>
            <a:xfrm>
              <a:off x="6483077" y="4466559"/>
              <a:ext cx="16848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i="1" dirty="0" smtClean="0"/>
                <a:t>Ana G Lima</a:t>
              </a:r>
              <a:endParaRPr lang="pt-PT" sz="1600" i="1" dirty="0"/>
            </a:p>
          </p:txBody>
        </p:sp>
        <p:pic>
          <p:nvPicPr>
            <p:cNvPr id="29" name="Picture 69" descr="C:\Users\isabelsousa\Pictures\fotografias\foto analima 2.jpg">
              <a:extLst>
                <a:ext uri="{FF2B5EF4-FFF2-40B4-BE49-F238E27FC236}">
                  <a16:creationId xmlns:a16="http://schemas.microsoft.com/office/drawing/2014/main" id="{B10BFC8F-EA61-4D27-97C1-F860B1FEE6EE}"/>
                </a:ext>
              </a:extLst>
            </p:cNvPr>
            <p:cNvPicPr/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36" t="9962" r="8515" b="-306"/>
            <a:stretch/>
          </p:blipFill>
          <p:spPr bwMode="auto">
            <a:xfrm>
              <a:off x="6721367" y="3037113"/>
              <a:ext cx="1208314" cy="14478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" name="Retângulo 3"/>
          <p:cNvSpPr/>
          <p:nvPr/>
        </p:nvSpPr>
        <p:spPr>
          <a:xfrm>
            <a:off x="1080158" y="1423074"/>
            <a:ext cx="83531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dirty="0" err="1"/>
              <a:t>This</a:t>
            </a:r>
            <a:r>
              <a:rPr lang="pt-PT" dirty="0"/>
              <a:t> </a:t>
            </a:r>
            <a:r>
              <a:rPr lang="pt-PT" dirty="0" err="1"/>
              <a:t>work</a:t>
            </a:r>
            <a:r>
              <a:rPr lang="pt-PT" dirty="0"/>
              <a:t> </a:t>
            </a:r>
            <a:r>
              <a:rPr lang="pt-PT" dirty="0" err="1"/>
              <a:t>was</a:t>
            </a:r>
            <a:r>
              <a:rPr lang="pt-PT" dirty="0"/>
              <a:t> </a:t>
            </a:r>
            <a:r>
              <a:rPr lang="pt-PT" dirty="0" err="1"/>
              <a:t>supported</a:t>
            </a:r>
            <a:r>
              <a:rPr lang="pt-PT" dirty="0"/>
              <a:t> </a:t>
            </a:r>
            <a:r>
              <a:rPr lang="pt-PT" dirty="0" err="1"/>
              <a:t>by</a:t>
            </a:r>
            <a:r>
              <a:rPr lang="pt-PT" dirty="0"/>
              <a:t>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b="1" dirty="0"/>
              <a:t>FCT </a:t>
            </a:r>
            <a:r>
              <a:rPr lang="pt-PT" dirty="0"/>
              <a:t>Project</a:t>
            </a:r>
            <a:r>
              <a:rPr lang="pt-PT" b="1" dirty="0"/>
              <a:t> PTDC/BAA-AGR/28370/2017</a:t>
            </a:r>
            <a:r>
              <a:rPr lang="pt-PT" dirty="0"/>
              <a:t>: </a:t>
            </a:r>
            <a:r>
              <a:rPr lang="pt-PT" b="1" dirty="0"/>
              <a:t>“Leite de proteína vegetal a partir de leguminosas europeias com potencial bioativo”</a:t>
            </a:r>
            <a:r>
              <a:rPr lang="pt-PT" dirty="0"/>
              <a:t> </a:t>
            </a:r>
            <a:r>
              <a:rPr lang="pt-PT" dirty="0" err="1"/>
              <a:t>through</a:t>
            </a:r>
            <a:r>
              <a:rPr lang="pt-PT" dirty="0"/>
              <a:t> </a:t>
            </a:r>
            <a:r>
              <a:rPr lang="pt-PT" dirty="0" err="1"/>
              <a:t>the</a:t>
            </a:r>
            <a:r>
              <a:rPr lang="pt-PT" dirty="0"/>
              <a:t> research </a:t>
            </a:r>
            <a:r>
              <a:rPr lang="pt-PT" dirty="0" err="1"/>
              <a:t>unit</a:t>
            </a:r>
            <a:r>
              <a:rPr lang="pt-PT" dirty="0"/>
              <a:t> UID/AGR/04129/LEAF. </a:t>
            </a:r>
          </a:p>
        </p:txBody>
      </p:sp>
      <p:pic>
        <p:nvPicPr>
          <p:cNvPr id="31" name="Imagem 30" descr="FCT_V_cor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781612" y="5977093"/>
            <a:ext cx="1889707" cy="765551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6727733" y="2702859"/>
            <a:ext cx="2957069" cy="1200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285750" marR="0" indent="-28575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pt-PT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Joana Mota</a:t>
            </a:r>
          </a:p>
          <a:p>
            <a:pPr marL="285750" marR="0" indent="-28575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pt-PT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Ana Cristina Ribeiro</a:t>
            </a:r>
          </a:p>
          <a:p>
            <a:pPr marL="285750" marR="0" indent="-28575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lang="pt-PT" dirty="0" smtClean="0"/>
              <a:t>Carla Martins</a:t>
            </a:r>
          </a:p>
          <a:p>
            <a:pPr marL="285750" marR="0" indent="-28575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pt-PT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Ricardo Assunção </a:t>
            </a:r>
            <a:endParaRPr kumimoji="0" lang="pt-P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1231653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" name="contra-capa.png" descr="contra-cap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7003102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558" y="531995"/>
            <a:ext cx="6045200" cy="41378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template-investigaca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45102"/>
            <a:ext cx="9895687" cy="700310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6652BDF-F5DF-443B-A3EB-A1B2FED0B0C7}"/>
              </a:ext>
            </a:extLst>
          </p:cNvPr>
          <p:cNvSpPr txBox="1"/>
          <p:nvPr/>
        </p:nvSpPr>
        <p:spPr>
          <a:xfrm>
            <a:off x="1797978" y="665299"/>
            <a:ext cx="5712430" cy="756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 defTabSz="914400">
              <a:lnSpc>
                <a:spcPct val="90000"/>
              </a:lnSpc>
              <a:defRPr sz="3600"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algn="l"/>
            <a:r>
              <a:rPr lang="pt-PT" dirty="0" err="1" smtClean="0"/>
              <a:t>Contextualization</a:t>
            </a:r>
            <a:endParaRPr dirty="0"/>
          </a:p>
        </p:txBody>
      </p:sp>
      <p:pic>
        <p:nvPicPr>
          <p:cNvPr id="8" name="Imagem 7" descr="Uma imagem com alimentação, desenho&#10;&#10;Descrição gerada automaticamente">
            <a:extLst>
              <a:ext uri="{FF2B5EF4-FFF2-40B4-BE49-F238E27FC236}">
                <a16:creationId xmlns:a16="http://schemas.microsoft.com/office/drawing/2014/main" id="{66070EB6-80B7-4D62-A1D9-68CFEA9756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886" y="6302662"/>
            <a:ext cx="3139736" cy="872149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0495" y="6001889"/>
            <a:ext cx="1144307" cy="9293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797978" y="1456935"/>
            <a:ext cx="6506354" cy="1200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pt-PT" sz="1600" dirty="0" err="1" smtClean="0">
                <a:latin typeface="Open Sans" panose="020B0606030504020204" pitchFamily="34" charset="0"/>
              </a:rPr>
              <a:t>There</a:t>
            </a:r>
            <a:r>
              <a:rPr lang="pt-PT" sz="1600" dirty="0" smtClean="0">
                <a:latin typeface="Open Sans" panose="020B0606030504020204" pitchFamily="34" charset="0"/>
              </a:rPr>
              <a:t> </a:t>
            </a:r>
            <a:r>
              <a:rPr lang="pt-PT" sz="1600" dirty="0" err="1">
                <a:latin typeface="Open Sans" panose="020B0606030504020204" pitchFamily="34" charset="0"/>
              </a:rPr>
              <a:t>is</a:t>
            </a:r>
            <a:r>
              <a:rPr lang="pt-PT" sz="1600" dirty="0">
                <a:latin typeface="Open Sans" panose="020B0606030504020204" pitchFamily="34" charset="0"/>
              </a:rPr>
              <a:t> a </a:t>
            </a:r>
            <a:r>
              <a:rPr lang="pt-PT" sz="1600" b="1" dirty="0" err="1">
                <a:latin typeface="Open Sans" panose="020B0606030504020204" pitchFamily="34" charset="0"/>
              </a:rPr>
              <a:t>high</a:t>
            </a:r>
            <a:r>
              <a:rPr lang="pt-PT" sz="1600" b="1" dirty="0">
                <a:latin typeface="Open Sans" panose="020B0606030504020204" pitchFamily="34" charset="0"/>
              </a:rPr>
              <a:t> </a:t>
            </a:r>
            <a:r>
              <a:rPr lang="pt-PT" sz="1600" b="1" dirty="0" err="1">
                <a:latin typeface="Open Sans" panose="020B0606030504020204" pitchFamily="34" charset="0"/>
              </a:rPr>
              <a:t>demand</a:t>
            </a:r>
            <a:r>
              <a:rPr lang="pt-PT" sz="1600" b="1" dirty="0">
                <a:latin typeface="Open Sans" panose="020B0606030504020204" pitchFamily="34" charset="0"/>
              </a:rPr>
              <a:t> for </a:t>
            </a:r>
            <a:r>
              <a:rPr lang="pt-PT" sz="1600" b="1" dirty="0" err="1">
                <a:latin typeface="Open Sans" panose="020B0606030504020204" pitchFamily="34" charset="0"/>
              </a:rPr>
              <a:t>milk</a:t>
            </a:r>
            <a:r>
              <a:rPr lang="pt-PT" sz="1600" b="1" dirty="0">
                <a:latin typeface="Open Sans" panose="020B0606030504020204" pitchFamily="34" charset="0"/>
              </a:rPr>
              <a:t> </a:t>
            </a:r>
            <a:r>
              <a:rPr lang="pt-PT" sz="1600" b="1" dirty="0" err="1">
                <a:latin typeface="Open Sans" panose="020B0606030504020204" pitchFamily="34" charset="0"/>
              </a:rPr>
              <a:t>substitutes</a:t>
            </a:r>
            <a:r>
              <a:rPr lang="pt-PT" sz="1600" b="1" dirty="0">
                <a:latin typeface="Open Sans" panose="020B0606030504020204" pitchFamily="34" charset="0"/>
              </a:rPr>
              <a:t> </a:t>
            </a:r>
            <a:r>
              <a:rPr lang="pt-PT" sz="1600" dirty="0" err="1">
                <a:latin typeface="Open Sans" panose="020B0606030504020204" pitchFamily="34" charset="0"/>
              </a:rPr>
              <a:t>other</a:t>
            </a:r>
            <a:r>
              <a:rPr lang="pt-PT" sz="1600" dirty="0">
                <a:latin typeface="Open Sans" panose="020B0606030504020204" pitchFamily="34" charset="0"/>
              </a:rPr>
              <a:t> </a:t>
            </a:r>
            <a:r>
              <a:rPr lang="pt-PT" sz="1600" dirty="0" err="1">
                <a:latin typeface="Open Sans" panose="020B0606030504020204" pitchFamily="34" charset="0"/>
              </a:rPr>
              <a:t>than</a:t>
            </a:r>
            <a:r>
              <a:rPr lang="pt-PT" sz="1600" dirty="0">
                <a:latin typeface="Open Sans" panose="020B0606030504020204" pitchFamily="34" charset="0"/>
              </a:rPr>
              <a:t> </a:t>
            </a:r>
            <a:r>
              <a:rPr lang="pt-PT" sz="1600" dirty="0" err="1">
                <a:latin typeface="Open Sans" panose="020B0606030504020204" pitchFamily="34" charset="0"/>
              </a:rPr>
              <a:t>soy</a:t>
            </a:r>
            <a:r>
              <a:rPr lang="pt-PT" sz="1600" dirty="0">
                <a:latin typeface="Open Sans" panose="020B0606030504020204" pitchFamily="34" charset="0"/>
              </a:rPr>
              <a:t> </a:t>
            </a:r>
            <a:r>
              <a:rPr lang="pt-PT" sz="1600" dirty="0" err="1">
                <a:latin typeface="Open Sans" panose="020B0606030504020204" pitchFamily="34" charset="0"/>
              </a:rPr>
              <a:t>beverages</a:t>
            </a:r>
            <a:r>
              <a:rPr lang="pt-PT" sz="1600" dirty="0">
                <a:latin typeface="Open Sans" panose="020B0606030504020204" pitchFamily="34" charset="0"/>
              </a:rPr>
              <a:t> for </a:t>
            </a:r>
            <a:r>
              <a:rPr lang="pt-PT" sz="1600" dirty="0" err="1">
                <a:latin typeface="Open Sans" panose="020B0606030504020204" pitchFamily="34" charset="0"/>
              </a:rPr>
              <a:t>different</a:t>
            </a:r>
            <a:r>
              <a:rPr lang="pt-PT" sz="1600" dirty="0">
                <a:latin typeface="Open Sans" panose="020B0606030504020204" pitchFamily="34" charset="0"/>
              </a:rPr>
              <a:t> </a:t>
            </a:r>
            <a:r>
              <a:rPr lang="pt-PT" sz="1600" dirty="0" err="1" smtClean="0">
                <a:latin typeface="Open Sans" panose="020B0606030504020204" pitchFamily="34" charset="0"/>
              </a:rPr>
              <a:t>reasons</a:t>
            </a:r>
            <a:r>
              <a:rPr lang="pt-PT" sz="1600" dirty="0" smtClean="0">
                <a:latin typeface="Open Sans" panose="020B0606030504020204" pitchFamily="34" charset="0"/>
              </a:rPr>
              <a:t> (</a:t>
            </a:r>
            <a:r>
              <a:rPr lang="pt-PT" sz="1600" b="1" dirty="0" err="1" smtClean="0">
                <a:latin typeface="Open Sans" panose="020B0606030504020204" pitchFamily="34" charset="0"/>
              </a:rPr>
              <a:t>health</a:t>
            </a:r>
            <a:r>
              <a:rPr lang="pt-PT" sz="1600" dirty="0" smtClean="0">
                <a:latin typeface="Open Sans" panose="020B0606030504020204" pitchFamily="34" charset="0"/>
              </a:rPr>
              <a:t>, </a:t>
            </a:r>
            <a:r>
              <a:rPr lang="pt-PT" sz="1600" b="1" dirty="0" err="1" smtClean="0">
                <a:latin typeface="Open Sans" panose="020B0606030504020204" pitchFamily="34" charset="0"/>
              </a:rPr>
              <a:t>ethical</a:t>
            </a:r>
            <a:r>
              <a:rPr lang="pt-PT" sz="1600" b="1" dirty="0" smtClean="0">
                <a:latin typeface="Open Sans" panose="020B0606030504020204" pitchFamily="34" charset="0"/>
              </a:rPr>
              <a:t> </a:t>
            </a:r>
            <a:r>
              <a:rPr lang="pt-PT" sz="1600" b="1" dirty="0" err="1">
                <a:latin typeface="Open Sans" panose="020B0606030504020204" pitchFamily="34" charset="0"/>
              </a:rPr>
              <a:t>grounds</a:t>
            </a:r>
            <a:r>
              <a:rPr lang="pt-PT" sz="1600" b="1" dirty="0">
                <a:latin typeface="Open Sans" panose="020B0606030504020204" pitchFamily="34" charset="0"/>
              </a:rPr>
              <a:t> </a:t>
            </a:r>
            <a:r>
              <a:rPr lang="pt-PT" sz="1600" dirty="0" smtClean="0">
                <a:latin typeface="Open Sans" panose="020B0606030504020204" pitchFamily="34" charset="0"/>
              </a:rPr>
              <a:t>- </a:t>
            </a:r>
            <a:r>
              <a:rPr lang="pt-PT" sz="1600" dirty="0" err="1">
                <a:latin typeface="Open Sans" panose="020B0606030504020204" pitchFamily="34" charset="0"/>
              </a:rPr>
              <a:t>environmental</a:t>
            </a:r>
            <a:r>
              <a:rPr lang="pt-PT" sz="1600" dirty="0">
                <a:latin typeface="Open Sans" panose="020B0606030504020204" pitchFamily="34" charset="0"/>
              </a:rPr>
              <a:t> </a:t>
            </a:r>
            <a:r>
              <a:rPr lang="pt-PT" sz="1600" dirty="0" err="1" smtClean="0">
                <a:latin typeface="Open Sans" panose="020B0606030504020204" pitchFamily="34" charset="0"/>
              </a:rPr>
              <a:t>impacts</a:t>
            </a:r>
            <a:r>
              <a:rPr lang="pt-PT" sz="1600" dirty="0" smtClean="0">
                <a:latin typeface="Open Sans" panose="020B0606030504020204" pitchFamily="34" charset="0"/>
              </a:rPr>
              <a:t>).</a:t>
            </a:r>
            <a:endParaRPr lang="pt-PT" sz="16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797978" y="2705696"/>
            <a:ext cx="6506354" cy="1569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Open Sans" panose="020B0606030504020204" pitchFamily="34" charset="0"/>
              </a:rPr>
              <a:t>However, </a:t>
            </a:r>
            <a:r>
              <a:rPr lang="en-US" sz="1600" b="1" dirty="0" smtClean="0">
                <a:latin typeface="Open Sans" panose="020B0606030504020204" pitchFamily="34" charset="0"/>
              </a:rPr>
              <a:t>plant-based </a:t>
            </a:r>
            <a:r>
              <a:rPr lang="en-US" sz="1600" b="1" dirty="0">
                <a:latin typeface="Open Sans" panose="020B0606030504020204" pitchFamily="34" charset="0"/>
              </a:rPr>
              <a:t>current offers </a:t>
            </a:r>
            <a:r>
              <a:rPr lang="en-US" sz="1600" dirty="0">
                <a:latin typeface="Open Sans" panose="020B0606030504020204" pitchFamily="34" charset="0"/>
              </a:rPr>
              <a:t>are essentially </a:t>
            </a:r>
            <a:r>
              <a:rPr lang="en-US" sz="1600" b="1" dirty="0">
                <a:latin typeface="Open Sans" panose="020B0606030504020204" pitchFamily="34" charset="0"/>
              </a:rPr>
              <a:t>poor in protein content</a:t>
            </a:r>
            <a:r>
              <a:rPr lang="en-US" sz="1600" dirty="0">
                <a:latin typeface="Open Sans" panose="020B0606030504020204" pitchFamily="34" charset="0"/>
              </a:rPr>
              <a:t> (less than </a:t>
            </a:r>
            <a:r>
              <a:rPr lang="en-US" sz="1600" dirty="0" smtClean="0">
                <a:latin typeface="Open Sans" panose="020B0606030504020204" pitchFamily="34" charset="0"/>
              </a:rPr>
              <a:t>1.5% against </a:t>
            </a:r>
            <a:r>
              <a:rPr lang="en-US" sz="1600" dirty="0">
                <a:latin typeface="Open Sans" panose="020B0606030504020204" pitchFamily="34" charset="0"/>
              </a:rPr>
              <a:t>the </a:t>
            </a:r>
            <a:r>
              <a:rPr lang="en-US" sz="1600" b="1" dirty="0">
                <a:latin typeface="Open Sans" panose="020B0606030504020204" pitchFamily="34" charset="0"/>
              </a:rPr>
              <a:t>3.5% in milk</a:t>
            </a:r>
            <a:r>
              <a:rPr lang="en-US" sz="1600" dirty="0" smtClean="0">
                <a:latin typeface="Open Sans" panose="020B0606030504020204" pitchFamily="34" charset="0"/>
              </a:rPr>
              <a:t>):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Open Sans" panose="020B0606030504020204" pitchFamily="34" charset="0"/>
              </a:rPr>
              <a:t>- cereal </a:t>
            </a:r>
            <a:r>
              <a:rPr lang="en-US" sz="1600" dirty="0">
                <a:latin typeface="Open Sans" panose="020B0606030504020204" pitchFamily="34" charset="0"/>
              </a:rPr>
              <a:t>and nuts based beverages show values between 0,1 and 1,5</a:t>
            </a:r>
            <a:r>
              <a:rPr lang="en-US" sz="1600" dirty="0" smtClean="0">
                <a:latin typeface="Open Sans" panose="020B0606030504020204" pitchFamily="34" charset="0"/>
              </a:rPr>
              <a:t>%.</a:t>
            </a:r>
            <a:endParaRPr lang="pt-PT" sz="1800" dirty="0">
              <a:latin typeface="Open Sans" panose="020B0606030504020204" pitchFamily="34" charset="0"/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797977" y="4270425"/>
            <a:ext cx="6506354" cy="7916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Open Sans" panose="020B0606030504020204" pitchFamily="34" charset="0"/>
              </a:rPr>
              <a:t>One </a:t>
            </a:r>
            <a:r>
              <a:rPr lang="en-US" sz="1600" dirty="0">
                <a:latin typeface="Open Sans" panose="020B0606030504020204" pitchFamily="34" charset="0"/>
              </a:rPr>
              <a:t>possible solution could be the use of </a:t>
            </a:r>
            <a:r>
              <a:rPr lang="en-US" sz="1600" b="1" dirty="0" smtClean="0">
                <a:latin typeface="Open Sans" panose="020B0606030504020204" pitchFamily="34" charset="0"/>
              </a:rPr>
              <a:t>European pulses </a:t>
            </a:r>
            <a:r>
              <a:rPr lang="en-US" sz="1600" dirty="0">
                <a:latin typeface="Open Sans" panose="020B0606030504020204" pitchFamily="34" charset="0"/>
              </a:rPr>
              <a:t>with </a:t>
            </a:r>
            <a:r>
              <a:rPr lang="en-US" sz="1600" b="1" dirty="0" smtClean="0">
                <a:latin typeface="Open Sans" panose="020B0606030504020204" pitchFamily="34" charset="0"/>
              </a:rPr>
              <a:t>high protein content</a:t>
            </a:r>
            <a:r>
              <a:rPr lang="en-US" sz="1600" dirty="0" smtClean="0">
                <a:latin typeface="Open Sans" panose="020B0606030504020204" pitchFamily="34" charset="0"/>
              </a:rPr>
              <a:t>, such as</a:t>
            </a:r>
            <a:endParaRPr lang="pt-PT" sz="1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2043189" y="5269585"/>
            <a:ext cx="5305294" cy="1237864"/>
            <a:chOff x="1745725" y="4607301"/>
            <a:chExt cx="5877700" cy="1638667"/>
          </a:xfrm>
        </p:grpSpPr>
        <p:grpSp>
          <p:nvGrpSpPr>
            <p:cNvPr id="12" name="Grupo 11"/>
            <p:cNvGrpSpPr/>
            <p:nvPr/>
          </p:nvGrpSpPr>
          <p:grpSpPr>
            <a:xfrm>
              <a:off x="2902918" y="4607301"/>
              <a:ext cx="4720507" cy="1638667"/>
              <a:chOff x="762904" y="3136071"/>
              <a:chExt cx="5539952" cy="2196926"/>
            </a:xfrm>
          </p:grpSpPr>
          <p:pic>
            <p:nvPicPr>
              <p:cNvPr id="16" name="Imagem 1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90730" y="3136071"/>
                <a:ext cx="2012126" cy="2184200"/>
              </a:xfrm>
              <a:prstGeom prst="rect">
                <a:avLst/>
              </a:prstGeom>
            </p:spPr>
          </p:pic>
          <p:pic>
            <p:nvPicPr>
              <p:cNvPr id="17" name="Imagem 1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2904" y="3148797"/>
                <a:ext cx="2012125" cy="2184200"/>
              </a:xfrm>
              <a:prstGeom prst="rect">
                <a:avLst/>
              </a:prstGeom>
            </p:spPr>
          </p:pic>
        </p:grpSp>
        <p:sp>
          <p:nvSpPr>
            <p:cNvPr id="14" name="Retângulo 13"/>
            <p:cNvSpPr/>
            <p:nvPr/>
          </p:nvSpPr>
          <p:spPr>
            <a:xfrm>
              <a:off x="1745725" y="5252611"/>
              <a:ext cx="112082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1600" b="1" dirty="0" err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Chickpea</a:t>
              </a:r>
              <a:endParaRPr lang="pt-PT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Retângulo 14"/>
            <p:cNvSpPr/>
            <p:nvPr/>
          </p:nvSpPr>
          <p:spPr>
            <a:xfrm>
              <a:off x="5113488" y="5252611"/>
              <a:ext cx="76174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1600" b="1" dirty="0" err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Lupin</a:t>
              </a:r>
              <a:endParaRPr lang="pt-PT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22811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imagem com alimentação, desenho&#10;&#10;Descrição gerada automaticamente">
            <a:extLst>
              <a:ext uri="{FF2B5EF4-FFF2-40B4-BE49-F238E27FC236}">
                <a16:creationId xmlns:a16="http://schemas.microsoft.com/office/drawing/2014/main" id="{D2AF12DB-0342-4E47-8DEE-B3BB73553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689" y="6400455"/>
            <a:ext cx="3139736" cy="87214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7C7C6CC2-9003-46EB-9984-FE17F688AB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495" y="-26977"/>
            <a:ext cx="1011173" cy="135769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86D65BF-8238-47FF-B328-C187F4567F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3425" y="1465159"/>
            <a:ext cx="2282575" cy="539284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8182" y="5969911"/>
            <a:ext cx="1093486" cy="888089"/>
          </a:xfrm>
          <a:prstGeom prst="rect">
            <a:avLst/>
          </a:prstGeom>
        </p:spPr>
      </p:pic>
      <p:sp>
        <p:nvSpPr>
          <p:cNvPr id="10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797978" y="2219047"/>
            <a:ext cx="6931684" cy="4223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Open Sans" panose="020B0606030504020204" pitchFamily="34" charset="0"/>
              </a:rPr>
              <a:t>This work aimed to </a:t>
            </a:r>
            <a:r>
              <a:rPr lang="en-US" sz="1600" b="1" dirty="0">
                <a:latin typeface="Open Sans" panose="020B0606030504020204" pitchFamily="34" charset="0"/>
              </a:rPr>
              <a:t>evaluate the processing impact </a:t>
            </a:r>
            <a:r>
              <a:rPr lang="en-US" sz="1600" dirty="0" smtClean="0">
                <a:latin typeface="Open Sans" panose="020B0606030504020204" pitchFamily="34" charset="0"/>
              </a:rPr>
              <a:t>on  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6652BDF-F5DF-443B-A3EB-A1B2FED0B0C7}"/>
              </a:ext>
            </a:extLst>
          </p:cNvPr>
          <p:cNvSpPr txBox="1"/>
          <p:nvPr/>
        </p:nvSpPr>
        <p:spPr>
          <a:xfrm>
            <a:off x="1797978" y="665299"/>
            <a:ext cx="5712430" cy="756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 defTabSz="914400">
              <a:lnSpc>
                <a:spcPct val="90000"/>
              </a:lnSpc>
              <a:defRPr sz="3600"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algn="l"/>
            <a:r>
              <a:rPr lang="pt-PT" dirty="0" err="1" smtClean="0"/>
              <a:t>Main</a:t>
            </a:r>
            <a:r>
              <a:rPr lang="pt-PT" dirty="0" smtClean="0"/>
              <a:t> </a:t>
            </a:r>
            <a:r>
              <a:rPr lang="pt-PT" dirty="0" err="1" smtClean="0"/>
              <a:t>objectives</a:t>
            </a:r>
            <a:endParaRPr dirty="0"/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813217" y="3301087"/>
            <a:ext cx="6916445" cy="2308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Open Sans" panose="020B0606030504020204" pitchFamily="34" charset="0"/>
              </a:rPr>
              <a:t>a) keeping </a:t>
            </a:r>
            <a:r>
              <a:rPr lang="en-US" sz="1600" b="1" dirty="0">
                <a:latin typeface="Open Sans" panose="020B0606030504020204" pitchFamily="34" charset="0"/>
              </a:rPr>
              <a:t>nutritional characteristics </a:t>
            </a:r>
            <a:r>
              <a:rPr lang="en-US" sz="1600" dirty="0" smtClean="0">
                <a:latin typeface="Open Sans" panose="020B0606030504020204" pitchFamily="34" charset="0"/>
              </a:rPr>
              <a:t>of pulse beverages</a:t>
            </a:r>
            <a:r>
              <a:rPr lang="en-US" sz="1600" dirty="0">
                <a:latin typeface="Open Sans" panose="020B0606030504020204" pitchFamily="34" charset="0"/>
              </a:rPr>
              <a:t>;</a:t>
            </a:r>
            <a:endParaRPr lang="en-US" sz="1600" dirty="0" smtClean="0">
              <a:latin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Open Sans" panose="020B0606030504020204" pitchFamily="34" charset="0"/>
              </a:rPr>
              <a:t>b</a:t>
            </a:r>
            <a:r>
              <a:rPr lang="en-US" sz="1600" dirty="0">
                <a:latin typeface="Open Sans" panose="020B0606030504020204" pitchFamily="34" charset="0"/>
              </a:rPr>
              <a:t>) </a:t>
            </a:r>
            <a:r>
              <a:rPr lang="en-US" sz="1600" dirty="0" smtClean="0">
                <a:latin typeface="Open Sans" panose="020B0606030504020204" pitchFamily="34" charset="0"/>
              </a:rPr>
              <a:t>strive to achieve </a:t>
            </a:r>
            <a:r>
              <a:rPr lang="en-US" sz="1600" b="1" dirty="0" smtClean="0">
                <a:latin typeface="Open Sans" panose="020B0606030504020204" pitchFamily="34" charset="0"/>
              </a:rPr>
              <a:t>best digestibility</a:t>
            </a:r>
            <a:r>
              <a:rPr lang="en-US" sz="1600" dirty="0" smtClean="0">
                <a:latin typeface="Open Sans" panose="020B0606030504020204" pitchFamily="34" charset="0"/>
              </a:rPr>
              <a:t> - </a:t>
            </a:r>
            <a:r>
              <a:rPr lang="en-US" sz="1600" dirty="0">
                <a:latin typeface="Open Sans" panose="020B0606030504020204" pitchFamily="34" charset="0"/>
              </a:rPr>
              <a:t>through quantification of protein and minerals </a:t>
            </a:r>
            <a:r>
              <a:rPr lang="en-US" sz="1600" dirty="0" err="1" smtClean="0">
                <a:latin typeface="Open Sans" panose="020B0606030504020204" pitchFamily="34" charset="0"/>
              </a:rPr>
              <a:t>bioaccessibility</a:t>
            </a:r>
            <a:r>
              <a:rPr lang="en-US" sz="1600" dirty="0" smtClean="0">
                <a:latin typeface="Open Sans" panose="020B0606030504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Open Sans" panose="020B0606030504020204" pitchFamily="34" charset="0"/>
              </a:rPr>
              <a:t>c) </a:t>
            </a:r>
            <a:r>
              <a:rPr lang="en-US" sz="1600" b="1" dirty="0">
                <a:latin typeface="Open Sans" panose="020B0606030504020204" pitchFamily="34" charset="0"/>
              </a:rPr>
              <a:t>specific </a:t>
            </a:r>
            <a:r>
              <a:rPr lang="en-US" sz="1600" b="1" dirty="0" smtClean="0">
                <a:latin typeface="Open Sans" panose="020B0606030504020204" pitchFamily="34" charset="0"/>
              </a:rPr>
              <a:t>bioactivities</a:t>
            </a:r>
            <a:r>
              <a:rPr lang="en-US" sz="1600" dirty="0" smtClean="0">
                <a:latin typeface="Open Sans" panose="020B0606030504020204" pitchFamily="34" charset="0"/>
              </a:rPr>
              <a:t> maintenance, </a:t>
            </a:r>
            <a:r>
              <a:rPr lang="en-US" sz="1600" dirty="0">
                <a:latin typeface="Open Sans" panose="020B0606030504020204" pitchFamily="34" charset="0"/>
              </a:rPr>
              <a:t>such as inhibition of </a:t>
            </a:r>
            <a:r>
              <a:rPr lang="en-US" sz="1600" dirty="0" err="1">
                <a:latin typeface="Open Sans" panose="020B0606030504020204" pitchFamily="34" charset="0"/>
              </a:rPr>
              <a:t>gelatinolytic</a:t>
            </a:r>
            <a:r>
              <a:rPr lang="en-US" sz="1600" dirty="0">
                <a:latin typeface="Open Sans" panose="020B0606030504020204" pitchFamily="34" charset="0"/>
              </a:rPr>
              <a:t> </a:t>
            </a:r>
            <a:r>
              <a:rPr lang="en-US" sz="1600" dirty="0" smtClean="0">
                <a:latin typeface="Open Sans" panose="020B0606030504020204" pitchFamily="34" charset="0"/>
              </a:rPr>
              <a:t>enzymes (metalloproteinases MMP-9) </a:t>
            </a:r>
            <a:r>
              <a:rPr lang="en-US" sz="1600" dirty="0">
                <a:latin typeface="Open Sans" panose="020B0606030504020204" pitchFamily="34" charset="0"/>
              </a:rPr>
              <a:t>involved in cancer and inflammation</a:t>
            </a:r>
            <a:r>
              <a:rPr lang="en-US" sz="1600" dirty="0" smtClean="0">
                <a:latin typeface="Open Sans" panose="020B06060305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669575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template-investig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965" y="-136684"/>
            <a:ext cx="9895687" cy="700310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797978" y="1276072"/>
            <a:ext cx="6506354" cy="8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Open Sans" panose="020B0606030504020204" pitchFamily="34" charset="0"/>
              </a:rPr>
              <a:t>The </a:t>
            </a:r>
            <a:r>
              <a:rPr lang="en-US" sz="1600" dirty="0">
                <a:latin typeface="Open Sans" panose="020B0606030504020204" pitchFamily="34" charset="0"/>
              </a:rPr>
              <a:t>whole </a:t>
            </a:r>
            <a:r>
              <a:rPr lang="en-US" sz="1600" dirty="0" smtClean="0">
                <a:latin typeface="Open Sans" panose="020B0606030504020204" pitchFamily="34" charset="0"/>
              </a:rPr>
              <a:t>seed was used (not </a:t>
            </a:r>
            <a:r>
              <a:rPr lang="en-US" sz="1600" dirty="0">
                <a:latin typeface="Open Sans" panose="020B0606030504020204" pitchFamily="34" charset="0"/>
              </a:rPr>
              <a:t>the protein </a:t>
            </a:r>
            <a:r>
              <a:rPr lang="en-US" sz="1600" dirty="0" smtClean="0">
                <a:latin typeface="Open Sans" panose="020B0606030504020204" pitchFamily="34" charset="0"/>
              </a:rPr>
              <a:t>isolate) and the </a:t>
            </a:r>
            <a:r>
              <a:rPr lang="en-US" sz="1600" dirty="0" err="1" smtClean="0">
                <a:latin typeface="Open Sans" panose="020B0606030504020204" pitchFamily="34" charset="0"/>
              </a:rPr>
              <a:t>okara</a:t>
            </a:r>
            <a:r>
              <a:rPr lang="en-US" sz="1600" dirty="0" smtClean="0">
                <a:latin typeface="Open Sans" panose="020B0606030504020204" pitchFamily="34" charset="0"/>
              </a:rPr>
              <a:t> residue was minimized to obtain “clean label” beverages. </a:t>
            </a:r>
            <a:endParaRPr lang="pt-PT" sz="1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6652BDF-F5DF-443B-A3EB-A1B2FED0B0C7}"/>
              </a:ext>
            </a:extLst>
          </p:cNvPr>
          <p:cNvSpPr txBox="1"/>
          <p:nvPr/>
        </p:nvSpPr>
        <p:spPr>
          <a:xfrm>
            <a:off x="1797978" y="665299"/>
            <a:ext cx="5712430" cy="756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 fontScale="85000" lnSpcReduction="10000"/>
          </a:bodyPr>
          <a:lstStyle>
            <a:lvl1pPr algn="ctr" defTabSz="914400">
              <a:lnSpc>
                <a:spcPct val="90000"/>
              </a:lnSpc>
              <a:defRPr sz="3600"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algn="l"/>
            <a:r>
              <a:rPr lang="pt-PT" dirty="0" smtClean="0"/>
              <a:t>Pulse </a:t>
            </a:r>
            <a:r>
              <a:rPr lang="pt-PT" dirty="0" err="1" smtClean="0"/>
              <a:t>beverages</a:t>
            </a:r>
            <a:r>
              <a:rPr lang="pt-PT" dirty="0" smtClean="0"/>
              <a:t> </a:t>
            </a:r>
            <a:r>
              <a:rPr lang="pt-PT" dirty="0" err="1" smtClean="0"/>
              <a:t>production</a:t>
            </a:r>
            <a:endParaRPr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0495" y="6001889"/>
            <a:ext cx="1144307" cy="929365"/>
          </a:xfrm>
          <a:prstGeom prst="rect">
            <a:avLst/>
          </a:prstGeom>
        </p:spPr>
      </p:pic>
      <p:pic>
        <p:nvPicPr>
          <p:cNvPr id="27" name="Imagem 26" descr="Uma imagem com alimentação, desenho&#10;&#10;Descrição gerada automaticamente">
            <a:extLst>
              <a:ext uri="{FF2B5EF4-FFF2-40B4-BE49-F238E27FC236}">
                <a16:creationId xmlns:a16="http://schemas.microsoft.com/office/drawing/2014/main" id="{66070EB6-80B7-4D62-A1D9-68CFEA9756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3054" y="229224"/>
            <a:ext cx="3139736" cy="872149"/>
          </a:xfrm>
          <a:prstGeom prst="rect">
            <a:avLst/>
          </a:prstGeom>
        </p:spPr>
      </p:pic>
      <p:pic>
        <p:nvPicPr>
          <p:cNvPr id="18" name="Imagem 17" descr="Uma imagem com alimentação, desenho&#10;&#10;Descrição gerada automaticamente">
            <a:extLst>
              <a:ext uri="{FF2B5EF4-FFF2-40B4-BE49-F238E27FC236}">
                <a16:creationId xmlns:a16="http://schemas.microsoft.com/office/drawing/2014/main" id="{66070EB6-80B7-4D62-A1D9-68CFEA9756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886" y="6302662"/>
            <a:ext cx="3139736" cy="872149"/>
          </a:xfrm>
          <a:prstGeom prst="rect">
            <a:avLst/>
          </a:prstGeom>
        </p:spPr>
      </p:pic>
      <p:grpSp>
        <p:nvGrpSpPr>
          <p:cNvPr id="6" name="Grupo 5"/>
          <p:cNvGrpSpPr/>
          <p:nvPr/>
        </p:nvGrpSpPr>
        <p:grpSpPr>
          <a:xfrm>
            <a:off x="575884" y="2223332"/>
            <a:ext cx="9330116" cy="4435018"/>
            <a:chOff x="575884" y="2223332"/>
            <a:chExt cx="9330116" cy="4435018"/>
          </a:xfrm>
        </p:grpSpPr>
        <p:grpSp>
          <p:nvGrpSpPr>
            <p:cNvPr id="24" name="Grupo 23"/>
            <p:cNvGrpSpPr/>
            <p:nvPr/>
          </p:nvGrpSpPr>
          <p:grpSpPr>
            <a:xfrm>
              <a:off x="575884" y="2223332"/>
              <a:ext cx="9330116" cy="4435018"/>
              <a:chOff x="304678" y="2357438"/>
              <a:chExt cx="9330116" cy="4435018"/>
            </a:xfrm>
          </p:grpSpPr>
          <p:pic>
            <p:nvPicPr>
              <p:cNvPr id="7" name="Imagem 6"/>
              <p:cNvPicPr>
                <a:picLocks noChangeAspect="1"/>
              </p:cNvPicPr>
              <p:nvPr/>
            </p:nvPicPr>
            <p:blipFill rotWithShape="1">
              <a:blip r:embed="rId5"/>
              <a:srcRect l="640" t="12895" r="77543" b="18721"/>
              <a:stretch/>
            </p:blipFill>
            <p:spPr>
              <a:xfrm>
                <a:off x="304678" y="2817680"/>
                <a:ext cx="1421860" cy="1876680"/>
              </a:xfrm>
              <a:prstGeom prst="rect">
                <a:avLst/>
              </a:prstGeom>
            </p:spPr>
          </p:pic>
          <p:grpSp>
            <p:nvGrpSpPr>
              <p:cNvPr id="5" name="Grupo 4"/>
              <p:cNvGrpSpPr/>
              <p:nvPr/>
            </p:nvGrpSpPr>
            <p:grpSpPr>
              <a:xfrm>
                <a:off x="6628821" y="4179616"/>
                <a:ext cx="3005973" cy="935858"/>
                <a:chOff x="7228903" y="4179616"/>
                <a:chExt cx="3005973" cy="935858"/>
              </a:xfrm>
            </p:grpSpPr>
            <p:grpSp>
              <p:nvGrpSpPr>
                <p:cNvPr id="10" name="Grupo 9"/>
                <p:cNvGrpSpPr/>
                <p:nvPr/>
              </p:nvGrpSpPr>
              <p:grpSpPr>
                <a:xfrm>
                  <a:off x="7228903" y="4179616"/>
                  <a:ext cx="3005973" cy="935858"/>
                  <a:chOff x="7906418" y="4179559"/>
                  <a:chExt cx="3005973" cy="935858"/>
                </a:xfrm>
              </p:grpSpPr>
              <p:sp>
                <p:nvSpPr>
                  <p:cNvPr id="11" name="TextBox 4"/>
                  <p:cNvSpPr txBox="1"/>
                  <p:nvPr/>
                </p:nvSpPr>
                <p:spPr>
                  <a:xfrm>
                    <a:off x="8001017" y="4185823"/>
                    <a:ext cx="2911374" cy="73866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err="1" smtClean="0">
                        <a:solidFill>
                          <a:srgbClr val="92D05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Bimby</a:t>
                    </a:r>
                    <a:r>
                      <a:rPr lang="en-US" sz="1400" dirty="0" smtClean="0">
                        <a:solidFill>
                          <a:srgbClr val="92D05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 + </a:t>
                    </a:r>
                    <a:r>
                      <a:rPr lang="en-US" sz="1400" dirty="0" err="1" smtClean="0">
                        <a:solidFill>
                          <a:srgbClr val="92D05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Ultraturrax</a:t>
                    </a:r>
                    <a:r>
                      <a:rPr lang="en-US" sz="1400" dirty="0" smtClean="0">
                        <a:solidFill>
                          <a:srgbClr val="92D05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 – </a:t>
                    </a:r>
                    <a:r>
                      <a:rPr lang="en-US" sz="1400" b="1" dirty="0" smtClean="0">
                        <a:solidFill>
                          <a:srgbClr val="92D05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14%</a:t>
                    </a:r>
                    <a:r>
                      <a:rPr lang="en-US" sz="1400" dirty="0" smtClean="0">
                        <a:solidFill>
                          <a:srgbClr val="92D05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 </a:t>
                    </a:r>
                    <a:r>
                      <a:rPr lang="en-US" sz="1400" dirty="0" err="1" smtClean="0">
                        <a:solidFill>
                          <a:srgbClr val="92D05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okara</a:t>
                    </a:r>
                    <a:endParaRPr lang="en-US" sz="1400" dirty="0" smtClean="0">
                      <a:solidFill>
                        <a:srgbClr val="92D050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endParaRPr>
                  </a:p>
                  <a:p>
                    <a:endParaRPr lang="en-US" sz="1400" dirty="0">
                      <a:solidFill>
                        <a:srgbClr val="92D050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endParaRPr>
                  </a:p>
                  <a:p>
                    <a:r>
                      <a:rPr lang="en-US" sz="1400" dirty="0" smtClean="0">
                        <a:solidFill>
                          <a:srgbClr val="92D05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colloidal milling – </a:t>
                    </a:r>
                    <a:r>
                      <a:rPr lang="en-US" sz="1400" b="1" dirty="0" smtClean="0">
                        <a:solidFill>
                          <a:srgbClr val="92D05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2%</a:t>
                    </a:r>
                    <a:r>
                      <a:rPr lang="en-US" sz="1400" dirty="0" smtClean="0">
                        <a:solidFill>
                          <a:srgbClr val="92D05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 </a:t>
                    </a:r>
                    <a:r>
                      <a:rPr lang="en-US" sz="1400" dirty="0" err="1" smtClean="0">
                        <a:solidFill>
                          <a:srgbClr val="92D05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okara</a:t>
                    </a:r>
                    <a:endParaRPr lang="pt-PT" sz="1400" dirty="0">
                      <a:solidFill>
                        <a:srgbClr val="92D050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endParaRPr>
                  </a:p>
                </p:txBody>
              </p:sp>
              <p:sp>
                <p:nvSpPr>
                  <p:cNvPr id="12" name="Chaveta à esquerda 11"/>
                  <p:cNvSpPr/>
                  <p:nvPr/>
                </p:nvSpPr>
                <p:spPr>
                  <a:xfrm>
                    <a:off x="7906418" y="4179559"/>
                    <a:ext cx="189198" cy="935858"/>
                  </a:xfrm>
                  <a:prstGeom prst="leftBrace">
                    <a:avLst/>
                  </a:prstGeom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 sz="1400" b="1" dirty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endParaRPr>
                  </a:p>
                </p:txBody>
              </p:sp>
            </p:grpSp>
            <p:sp>
              <p:nvSpPr>
                <p:cNvPr id="13" name="Seta para a esquerda 12"/>
                <p:cNvSpPr/>
                <p:nvPr/>
              </p:nvSpPr>
              <p:spPr>
                <a:xfrm>
                  <a:off x="9803474" y="4627314"/>
                  <a:ext cx="283508" cy="297230"/>
                </a:xfrm>
                <a:prstGeom prst="leftArrow">
                  <a:avLst/>
                </a:prstGeom>
                <a:solidFill>
                  <a:srgbClr val="99CD46"/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  <p:pic>
            <p:nvPicPr>
              <p:cNvPr id="21" name="Imagem 20"/>
              <p:cNvPicPr>
                <a:picLocks noChangeAspect="1"/>
              </p:cNvPicPr>
              <p:nvPr/>
            </p:nvPicPr>
            <p:blipFill rotWithShape="1">
              <a:blip r:embed="rId5"/>
              <a:srcRect l="75065" t="62769" r="10224" b="-380"/>
              <a:stretch/>
            </p:blipFill>
            <p:spPr>
              <a:xfrm>
                <a:off x="6550572" y="5318700"/>
                <a:ext cx="1313785" cy="1414462"/>
              </a:xfrm>
              <a:prstGeom prst="rect">
                <a:avLst/>
              </a:prstGeom>
            </p:spPr>
          </p:pic>
          <p:pic>
            <p:nvPicPr>
              <p:cNvPr id="22" name="Imagem 21"/>
              <p:cNvPicPr>
                <a:picLocks noChangeAspect="1"/>
              </p:cNvPicPr>
              <p:nvPr/>
            </p:nvPicPr>
            <p:blipFill rotWithShape="1">
              <a:blip r:embed="rId5"/>
              <a:srcRect l="76655" t="653" r="-640" b="74146"/>
              <a:stretch/>
            </p:blipFill>
            <p:spPr>
              <a:xfrm>
                <a:off x="6736207" y="2357438"/>
                <a:ext cx="2141996" cy="947784"/>
              </a:xfrm>
              <a:prstGeom prst="rect">
                <a:avLst/>
              </a:prstGeom>
            </p:spPr>
          </p:pic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21155" y="2522923"/>
                <a:ext cx="4729417" cy="4269533"/>
              </a:xfrm>
              <a:prstGeom prst="rect">
                <a:avLst/>
              </a:prstGeom>
            </p:spPr>
          </p:pic>
        </p:grpSp>
        <p:sp>
          <p:nvSpPr>
            <p:cNvPr id="4" name="Retângulo 3"/>
            <p:cNvSpPr/>
            <p:nvPr/>
          </p:nvSpPr>
          <p:spPr>
            <a:xfrm>
              <a:off x="1997744" y="5694067"/>
              <a:ext cx="215747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0070C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10% </a:t>
              </a:r>
              <a:r>
                <a:rPr lang="en-GB" sz="1400" b="1" dirty="0" smtClean="0">
                  <a:solidFill>
                    <a:srgbClr val="0070C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</a:t>
              </a:r>
              <a:r>
                <a:rPr lang="en-GB" sz="1400" b="1" dirty="0">
                  <a:solidFill>
                    <a:srgbClr val="0070C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w/v)</a:t>
              </a:r>
              <a:r>
                <a:rPr lang="en-GB" sz="1400" dirty="0">
                  <a:solidFill>
                    <a:srgbClr val="0070C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of </a:t>
              </a:r>
              <a:r>
                <a:rPr lang="en-GB" sz="1400" dirty="0" smtClean="0">
                  <a:solidFill>
                    <a:srgbClr val="0070C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dry seeds</a:t>
              </a:r>
              <a:r>
                <a:rPr lang="en-GB" sz="1400" b="1" dirty="0" smtClean="0">
                  <a:solidFill>
                    <a:srgbClr val="0070C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GB" sz="1400" dirty="0" smtClean="0">
                  <a:solidFill>
                    <a:srgbClr val="0070C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 </a:t>
              </a:r>
              <a:r>
                <a:rPr lang="en-GB" sz="1400" dirty="0">
                  <a:solidFill>
                    <a:srgbClr val="0070C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 final beverage</a:t>
              </a:r>
              <a:endParaRPr lang="pt-PT" sz="1400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84381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7C7C6CC2-9003-46EB-9984-FE17F688AB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495" y="-26977"/>
            <a:ext cx="1011173" cy="135769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86D65BF-8238-47FF-B328-C187F4567F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3425" y="1465159"/>
            <a:ext cx="2282575" cy="539284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8182" y="5969911"/>
            <a:ext cx="1093486" cy="888089"/>
          </a:xfrm>
          <a:prstGeom prst="rect">
            <a:avLst/>
          </a:prstGeom>
        </p:spPr>
      </p:pic>
      <p:pic>
        <p:nvPicPr>
          <p:cNvPr id="13" name="Imagem 12" descr="Uma imagem com alimentação, desenho&#10;&#10;Descrição gerada automaticamente">
            <a:extLst>
              <a:ext uri="{FF2B5EF4-FFF2-40B4-BE49-F238E27FC236}">
                <a16:creationId xmlns:a16="http://schemas.microsoft.com/office/drawing/2014/main" id="{D2AF12DB-0342-4E47-8DEE-B3BB735531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689" y="6400455"/>
            <a:ext cx="3139736" cy="872149"/>
          </a:xfrm>
          <a:prstGeom prst="rect">
            <a:avLst/>
          </a:prstGeom>
        </p:spPr>
      </p:pic>
      <p:sp>
        <p:nvSpPr>
          <p:cNvPr id="21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825274" y="837735"/>
            <a:ext cx="6506354" cy="1569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sz="1600" b="1" dirty="0" smtClean="0">
                <a:latin typeface="Open Sans" panose="020B0606030504020204" pitchFamily="34" charset="0"/>
              </a:rPr>
              <a:t>Protein content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n-US" sz="1600" dirty="0" smtClean="0">
                <a:latin typeface="Open Sans" panose="020B0606030504020204" pitchFamily="34" charset="0"/>
              </a:rPr>
              <a:t>significant higher in </a:t>
            </a:r>
            <a:r>
              <a:rPr lang="en-US" sz="1600" dirty="0" err="1" smtClean="0">
                <a:latin typeface="Open Sans" panose="020B0606030504020204" pitchFamily="34" charset="0"/>
              </a:rPr>
              <a:t>lupin</a:t>
            </a:r>
            <a:r>
              <a:rPr lang="en-US" sz="1600" dirty="0" smtClean="0">
                <a:latin typeface="Open Sans" panose="020B0606030504020204" pitchFamily="34" charset="0"/>
              </a:rPr>
              <a:t> beverage (5.16% (w/v)), </a:t>
            </a:r>
            <a:r>
              <a:rPr lang="en-US" sz="1600" dirty="0">
                <a:latin typeface="Open Sans" panose="020B0606030504020204" pitchFamily="34" charset="0"/>
              </a:rPr>
              <a:t>when compared to all </a:t>
            </a:r>
            <a:r>
              <a:rPr lang="en-US" sz="1600" dirty="0" err="1" smtClean="0">
                <a:latin typeface="Open Sans" panose="020B0606030504020204" pitchFamily="34" charset="0"/>
              </a:rPr>
              <a:t>digesta</a:t>
            </a:r>
            <a:r>
              <a:rPr lang="en-US" sz="1600" dirty="0" smtClean="0">
                <a:latin typeface="Open Sans" panose="020B0606030504020204" pitchFamily="34" charset="0"/>
              </a:rPr>
              <a:t>,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n-US" sz="1600" dirty="0" smtClean="0">
                <a:latin typeface="Open Sans" panose="020B0606030504020204" pitchFamily="34" charset="0"/>
              </a:rPr>
              <a:t>chickpea-based </a:t>
            </a:r>
            <a:r>
              <a:rPr lang="en-US" sz="1600" dirty="0">
                <a:latin typeface="Open Sans" panose="020B0606030504020204" pitchFamily="34" charset="0"/>
              </a:rPr>
              <a:t>beverages </a:t>
            </a:r>
            <a:r>
              <a:rPr lang="en-US" sz="1600" dirty="0" smtClean="0">
                <a:latin typeface="Open Sans" panose="020B0606030504020204" pitchFamily="34" charset="0"/>
              </a:rPr>
              <a:t>- 4% (w/v) average.</a:t>
            </a:r>
            <a:endParaRPr lang="pt-PT" sz="1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6652BDF-F5DF-443B-A3EB-A1B2FED0B0C7}"/>
              </a:ext>
            </a:extLst>
          </p:cNvPr>
          <p:cNvSpPr txBox="1"/>
          <p:nvPr/>
        </p:nvSpPr>
        <p:spPr>
          <a:xfrm>
            <a:off x="1825274" y="206002"/>
            <a:ext cx="5712430" cy="756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 defTabSz="914400">
              <a:lnSpc>
                <a:spcPct val="90000"/>
              </a:lnSpc>
              <a:defRPr sz="3600"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algn="l"/>
            <a:r>
              <a:rPr lang="pt-PT" dirty="0" err="1" smtClean="0"/>
              <a:t>Results</a:t>
            </a:r>
            <a:endParaRPr dirty="0"/>
          </a:p>
        </p:txBody>
      </p:sp>
      <p:sp>
        <p:nvSpPr>
          <p:cNvPr id="23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825274" y="2407391"/>
            <a:ext cx="650635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GB" sz="1600" b="1" dirty="0" smtClean="0"/>
              <a:t>Starch</a:t>
            </a:r>
            <a:r>
              <a:rPr lang="en-GB" sz="1600" dirty="0" smtClean="0"/>
              <a:t> values confirm its </a:t>
            </a:r>
            <a:r>
              <a:rPr lang="en-GB" sz="1600" dirty="0"/>
              <a:t>elution </a:t>
            </a:r>
            <a:r>
              <a:rPr lang="en-GB" sz="1600" dirty="0" smtClean="0"/>
              <a:t>from </a:t>
            </a:r>
            <a:r>
              <a:rPr lang="en-GB" sz="1600" dirty="0"/>
              <a:t>seeds during </a:t>
            </a:r>
            <a:r>
              <a:rPr lang="en-GB" sz="1600" dirty="0" smtClean="0"/>
              <a:t>processing.</a:t>
            </a:r>
            <a:endParaRPr lang="pt-PT" sz="1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1825274" y="2888900"/>
            <a:ext cx="6506354" cy="791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6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</a:t>
            </a:r>
            <a:r>
              <a:rPr lang="pt-PT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pulse </a:t>
            </a:r>
            <a:r>
              <a:rPr lang="pt-PT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beverages</a:t>
            </a:r>
            <a:r>
              <a:rPr lang="pt-PT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PT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produced</a:t>
            </a:r>
            <a:r>
              <a:rPr lang="pt-PT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pt-PT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</a:t>
            </a:r>
            <a:r>
              <a:rPr lang="pt-PT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PT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study</a:t>
            </a:r>
            <a:r>
              <a:rPr lang="pt-PT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are </a:t>
            </a:r>
            <a:r>
              <a:rPr lang="pt-PT" sz="16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low</a:t>
            </a:r>
            <a:r>
              <a:rPr lang="pt-PT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-GI </a:t>
            </a:r>
            <a:r>
              <a:rPr lang="pt-PT" sz="16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foods</a:t>
            </a:r>
            <a:r>
              <a:rPr lang="pt-PT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(&lt; 55</a:t>
            </a:r>
            <a:r>
              <a:rPr lang="pt-PT" sz="1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r>
              <a:rPr lang="pt-PT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pt-PT" sz="16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which</a:t>
            </a:r>
            <a:r>
              <a:rPr lang="pt-PT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PT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pt-PT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PT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most</a:t>
            </a:r>
            <a:r>
              <a:rPr lang="pt-PT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PT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significant</a:t>
            </a:r>
            <a:r>
              <a:rPr lang="pt-PT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PT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was</a:t>
            </a:r>
            <a:r>
              <a:rPr lang="pt-PT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PT" sz="16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lupin</a:t>
            </a:r>
            <a:r>
              <a:rPr lang="pt-PT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grpSp>
        <p:nvGrpSpPr>
          <p:cNvPr id="25" name="Grupo 24"/>
          <p:cNvGrpSpPr/>
          <p:nvPr/>
        </p:nvGrpSpPr>
        <p:grpSpPr>
          <a:xfrm>
            <a:off x="1879504" y="3653076"/>
            <a:ext cx="6295006" cy="3147502"/>
            <a:chOff x="1852208" y="3653076"/>
            <a:chExt cx="6295006" cy="3147502"/>
          </a:xfrm>
        </p:grpSpPr>
        <p:grpSp>
          <p:nvGrpSpPr>
            <p:cNvPr id="26" name="Grupo 25"/>
            <p:cNvGrpSpPr/>
            <p:nvPr/>
          </p:nvGrpSpPr>
          <p:grpSpPr>
            <a:xfrm>
              <a:off x="1852208" y="3653076"/>
              <a:ext cx="6295006" cy="3147502"/>
              <a:chOff x="1852208" y="3653076"/>
              <a:chExt cx="6295006" cy="3147502"/>
            </a:xfrm>
          </p:grpSpPr>
          <p:pic>
            <p:nvPicPr>
              <p:cNvPr id="29" name="Imagem 28"/>
              <p:cNvPicPr>
                <a:picLocks noChangeAspect="1"/>
              </p:cNvPicPr>
              <p:nvPr/>
            </p:nvPicPr>
            <p:blipFill rotWithShape="1">
              <a:blip r:embed="rId7"/>
              <a:srcRect l="11473" t="36748" r="32879" b="13762"/>
              <a:stretch/>
            </p:blipFill>
            <p:spPr>
              <a:xfrm>
                <a:off x="1852208" y="3653076"/>
                <a:ext cx="6295006" cy="3147502"/>
              </a:xfrm>
              <a:prstGeom prst="rect">
                <a:avLst/>
              </a:prstGeom>
            </p:spPr>
          </p:pic>
          <p:grpSp>
            <p:nvGrpSpPr>
              <p:cNvPr id="30" name="Grupo 29"/>
              <p:cNvGrpSpPr/>
              <p:nvPr/>
            </p:nvGrpSpPr>
            <p:grpSpPr>
              <a:xfrm>
                <a:off x="2589598" y="4710776"/>
                <a:ext cx="5404871" cy="383738"/>
                <a:chOff x="2589598" y="4710776"/>
                <a:chExt cx="5404871" cy="383738"/>
              </a:xfrm>
            </p:grpSpPr>
            <p:sp>
              <p:nvSpPr>
                <p:cNvPr id="31" name="Oval 30"/>
                <p:cNvSpPr/>
                <p:nvPr/>
              </p:nvSpPr>
              <p:spPr>
                <a:xfrm>
                  <a:off x="2589598" y="4710776"/>
                  <a:ext cx="1054939" cy="383738"/>
                </a:xfrm>
                <a:prstGeom prst="ellipse">
                  <a:avLst/>
                </a:prstGeom>
                <a:noFill/>
                <a:ln w="25400" cap="flat">
                  <a:solidFill>
                    <a:srgbClr val="FF0000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t-PT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4500251" y="4710776"/>
                  <a:ext cx="936057" cy="364496"/>
                </a:xfrm>
                <a:prstGeom prst="ellipse">
                  <a:avLst/>
                </a:prstGeom>
                <a:noFill/>
                <a:ln w="25400" cap="flat">
                  <a:solidFill>
                    <a:srgbClr val="FF0000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t-PT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7006161" y="4715118"/>
                  <a:ext cx="988308" cy="364496"/>
                </a:xfrm>
                <a:prstGeom prst="ellipse">
                  <a:avLst/>
                </a:prstGeom>
                <a:noFill/>
                <a:ln w="25400" cap="flat">
                  <a:solidFill>
                    <a:srgbClr val="FF0000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t-PT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</p:grpSp>
        </p:grpSp>
        <p:sp>
          <p:nvSpPr>
            <p:cNvPr id="27" name="Retângulo 26"/>
            <p:cNvSpPr/>
            <p:nvPr/>
          </p:nvSpPr>
          <p:spPr>
            <a:xfrm>
              <a:off x="4541195" y="5383739"/>
              <a:ext cx="1656721" cy="198196"/>
            </a:xfrm>
            <a:prstGeom prst="rect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PT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28" name="Retângulo 27"/>
            <p:cNvSpPr/>
            <p:nvPr/>
          </p:nvSpPr>
          <p:spPr>
            <a:xfrm>
              <a:off x="4541195" y="5938367"/>
              <a:ext cx="1656721" cy="198196"/>
            </a:xfrm>
            <a:prstGeom prst="rect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PT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79268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template-investigaca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45102"/>
            <a:ext cx="9895687" cy="700310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797978" y="1109819"/>
            <a:ext cx="6506354" cy="1938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sz="1600" b="1" dirty="0" smtClean="0"/>
              <a:t>After </a:t>
            </a:r>
            <a:r>
              <a:rPr lang="en-US" sz="1600" b="1" i="1" dirty="0" smtClean="0"/>
              <a:t>in </a:t>
            </a:r>
            <a:r>
              <a:rPr lang="en-US" sz="1600" b="1" i="1" dirty="0"/>
              <a:t>vitro</a:t>
            </a:r>
            <a:r>
              <a:rPr lang="en-US" sz="1600" b="1" dirty="0"/>
              <a:t> </a:t>
            </a:r>
            <a:r>
              <a:rPr lang="en-US" sz="1600" b="1" dirty="0" smtClean="0"/>
              <a:t>digestion</a:t>
            </a:r>
            <a:r>
              <a:rPr lang="en-US" sz="1600" dirty="0" smtClean="0"/>
              <a:t>, the </a:t>
            </a:r>
            <a:r>
              <a:rPr lang="en-US" sz="1600" i="1" dirty="0" err="1"/>
              <a:t>digesta</a:t>
            </a:r>
            <a:r>
              <a:rPr lang="en-US" sz="1600" dirty="0"/>
              <a:t> </a:t>
            </a:r>
            <a:r>
              <a:rPr lang="en-US" sz="1600" dirty="0" smtClean="0"/>
              <a:t>were analyzed: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n-US" sz="1600" dirty="0" smtClean="0"/>
              <a:t>protein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n-US" sz="1600" dirty="0" err="1" smtClean="0"/>
              <a:t>phytic</a:t>
            </a:r>
            <a:r>
              <a:rPr lang="en-US" sz="1600" dirty="0" smtClean="0"/>
              <a:t> </a:t>
            </a:r>
            <a:r>
              <a:rPr lang="en-US" sz="1600" dirty="0"/>
              <a:t>acid 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n-US" sz="1600" dirty="0" smtClean="0"/>
              <a:t>minerals 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n-US" sz="1600" dirty="0" smtClean="0"/>
              <a:t>lectin</a:t>
            </a:r>
            <a:endParaRPr lang="en-US" sz="1600" dirty="0">
              <a:latin typeface="Open Sans" panose="020B060603050402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6652BDF-F5DF-443B-A3EB-A1B2FED0B0C7}"/>
              </a:ext>
            </a:extLst>
          </p:cNvPr>
          <p:cNvSpPr txBox="1"/>
          <p:nvPr/>
        </p:nvSpPr>
        <p:spPr>
          <a:xfrm>
            <a:off x="1797978" y="366044"/>
            <a:ext cx="5712430" cy="756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 defTabSz="914400">
              <a:lnSpc>
                <a:spcPct val="90000"/>
              </a:lnSpc>
              <a:defRPr sz="3600"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algn="l"/>
            <a:r>
              <a:rPr lang="pt-PT" dirty="0" err="1"/>
              <a:t>Results</a:t>
            </a:r>
            <a:r>
              <a:rPr lang="pt-PT" dirty="0"/>
              <a:t> (</a:t>
            </a:r>
            <a:r>
              <a:rPr lang="pt-PT" dirty="0" err="1"/>
              <a:t>cont</a:t>
            </a:r>
            <a:r>
              <a:rPr lang="pt-PT" dirty="0"/>
              <a:t>.)</a:t>
            </a:r>
          </a:p>
        </p:txBody>
      </p:sp>
      <p:pic>
        <p:nvPicPr>
          <p:cNvPr id="8" name="Imagem 7" descr="Uma imagem com alimentação, desenho&#10;&#10;Descrição gerada automaticamente">
            <a:extLst>
              <a:ext uri="{FF2B5EF4-FFF2-40B4-BE49-F238E27FC236}">
                <a16:creationId xmlns:a16="http://schemas.microsoft.com/office/drawing/2014/main" id="{66070EB6-80B7-4D62-A1D9-68CFEA9756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886" y="6302662"/>
            <a:ext cx="3139736" cy="872149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0495" y="6001889"/>
            <a:ext cx="1144307" cy="9293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797977" y="4153393"/>
            <a:ext cx="7302031" cy="8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sz="1600" b="1" dirty="0" err="1" smtClean="0">
                <a:sym typeface="Calibri"/>
              </a:rPr>
              <a:t>Phytic</a:t>
            </a:r>
            <a:r>
              <a:rPr lang="en-US" sz="1600" b="1" dirty="0" smtClean="0">
                <a:sym typeface="Calibri"/>
              </a:rPr>
              <a:t> </a:t>
            </a:r>
            <a:r>
              <a:rPr lang="en-US" sz="1600" b="1" dirty="0">
                <a:sym typeface="Calibri"/>
              </a:rPr>
              <a:t>acid did not inhibited </a:t>
            </a:r>
            <a:r>
              <a:rPr lang="en-US" sz="1600" dirty="0">
                <a:sym typeface="Calibri"/>
              </a:rPr>
              <a:t>the digestive enzymes during </a:t>
            </a:r>
            <a:r>
              <a:rPr lang="en-US" sz="1600" i="1" dirty="0" smtClean="0">
                <a:sym typeface="Calibri"/>
              </a:rPr>
              <a:t>in vitro</a:t>
            </a:r>
            <a:r>
              <a:rPr lang="en-US" sz="1600" dirty="0" smtClean="0">
                <a:sym typeface="Calibri"/>
              </a:rPr>
              <a:t> </a:t>
            </a:r>
            <a:r>
              <a:rPr lang="en-US" sz="1600" dirty="0">
                <a:sym typeface="Calibri"/>
              </a:rPr>
              <a:t>digestion, nor </a:t>
            </a:r>
            <a:r>
              <a:rPr lang="en-US" sz="1600" dirty="0" smtClean="0">
                <a:sym typeface="Calibri"/>
              </a:rPr>
              <a:t>impaired </a:t>
            </a:r>
            <a:r>
              <a:rPr lang="en-US" sz="1600" dirty="0">
                <a:sym typeface="Calibri"/>
              </a:rPr>
              <a:t>protein digestibility</a:t>
            </a:r>
            <a:r>
              <a:rPr lang="en-US" sz="1600" dirty="0" smtClean="0">
                <a:sym typeface="Calibri"/>
              </a:rPr>
              <a:t>.</a:t>
            </a:r>
            <a:endParaRPr lang="pt-PT" sz="1600" dirty="0"/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797977" y="4959491"/>
            <a:ext cx="7302031" cy="1938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sz="1600" dirty="0" smtClean="0">
                <a:sym typeface="Calibri"/>
              </a:rPr>
              <a:t>Lower </a:t>
            </a:r>
            <a:r>
              <a:rPr lang="en-US" sz="1600" b="1" dirty="0" err="1" smtClean="0">
                <a:sym typeface="Calibri"/>
              </a:rPr>
              <a:t>bioaccessibility</a:t>
            </a:r>
            <a:r>
              <a:rPr lang="en-US" sz="1600" dirty="0" smtClean="0">
                <a:sym typeface="Calibri"/>
              </a:rPr>
              <a:t> in </a:t>
            </a:r>
            <a:r>
              <a:rPr lang="en-US" sz="1600" dirty="0" err="1" smtClean="0">
                <a:sym typeface="Calibri"/>
              </a:rPr>
              <a:t>lupin</a:t>
            </a:r>
            <a:r>
              <a:rPr lang="en-US" sz="1600" dirty="0" smtClean="0">
                <a:sym typeface="Calibri"/>
              </a:rPr>
              <a:t> beverage (protein was digested in greater extension) due to:</a:t>
            </a:r>
          </a:p>
          <a:p>
            <a:pPr marL="1081088" indent="-182563" algn="l">
              <a:lnSpc>
                <a:spcPct val="150000"/>
              </a:lnSpc>
              <a:buFontTx/>
              <a:buChar char="-"/>
            </a:pPr>
            <a:r>
              <a:rPr lang="en-US" sz="1600" dirty="0" smtClean="0">
                <a:sym typeface="Calibri"/>
              </a:rPr>
              <a:t>simpler </a:t>
            </a:r>
            <a:r>
              <a:rPr lang="en-US" sz="1600" dirty="0">
                <a:sym typeface="Calibri"/>
              </a:rPr>
              <a:t>matrix complexity </a:t>
            </a:r>
            <a:endParaRPr lang="en-US" sz="1600" dirty="0" smtClean="0">
              <a:sym typeface="Calibri"/>
            </a:endParaRPr>
          </a:p>
          <a:p>
            <a:pPr marL="1081088" indent="-182563" algn="l">
              <a:lnSpc>
                <a:spcPct val="150000"/>
              </a:lnSpc>
              <a:buFontTx/>
              <a:buChar char="-"/>
            </a:pPr>
            <a:r>
              <a:rPr lang="en-US" sz="1600" dirty="0" smtClean="0">
                <a:sym typeface="Calibri"/>
              </a:rPr>
              <a:t>access of </a:t>
            </a:r>
            <a:r>
              <a:rPr lang="en-US" sz="1600" dirty="0">
                <a:sym typeface="Calibri"/>
              </a:rPr>
              <a:t>digestive proteases to </a:t>
            </a:r>
            <a:r>
              <a:rPr lang="en-US" sz="1600" dirty="0" smtClean="0">
                <a:sym typeface="Calibri"/>
              </a:rPr>
              <a:t>proteins</a:t>
            </a:r>
          </a:p>
          <a:p>
            <a:pPr marL="1081088" indent="-182563" algn="l">
              <a:lnSpc>
                <a:spcPct val="150000"/>
              </a:lnSpc>
              <a:buFontTx/>
              <a:buChar char="-"/>
            </a:pPr>
            <a:r>
              <a:rPr lang="en-US" sz="1600" dirty="0" smtClean="0">
                <a:sym typeface="Calibri"/>
              </a:rPr>
              <a:t>proteolysis efficiency</a:t>
            </a:r>
            <a:endParaRPr lang="pt-PT" sz="1600" dirty="0"/>
          </a:p>
        </p:txBody>
      </p:sp>
      <p:grpSp>
        <p:nvGrpSpPr>
          <p:cNvPr id="13" name="Grupo 12"/>
          <p:cNvGrpSpPr/>
          <p:nvPr/>
        </p:nvGrpSpPr>
        <p:grpSpPr>
          <a:xfrm>
            <a:off x="3968494" y="1546995"/>
            <a:ext cx="5567392" cy="2686028"/>
            <a:chOff x="3968494" y="1546995"/>
            <a:chExt cx="5567392" cy="2686028"/>
          </a:xfrm>
        </p:grpSpPr>
        <p:pic>
          <p:nvPicPr>
            <p:cNvPr id="12" name="Imagem 11"/>
            <p:cNvPicPr>
              <a:picLocks noChangeAspect="1"/>
            </p:cNvPicPr>
            <p:nvPr/>
          </p:nvPicPr>
          <p:blipFill rotWithShape="1">
            <a:blip r:embed="rId6"/>
            <a:srcRect l="15297" t="27132" r="39058" b="33699"/>
            <a:stretch/>
          </p:blipFill>
          <p:spPr>
            <a:xfrm>
              <a:off x="3968494" y="1546995"/>
              <a:ext cx="5567392" cy="2686028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6713001" y="2651761"/>
              <a:ext cx="758218" cy="1151462"/>
            </a:xfrm>
            <a:prstGeom prst="ellips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PT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6645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64B9148-8E41-4623-A28B-BE8A71A93DD5}"/>
              </a:ext>
            </a:extLst>
          </p:cNvPr>
          <p:cNvSpPr txBox="1"/>
          <p:nvPr/>
        </p:nvSpPr>
        <p:spPr>
          <a:xfrm>
            <a:off x="1797977" y="457545"/>
            <a:ext cx="5712430" cy="756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 defTabSz="914400">
              <a:lnSpc>
                <a:spcPct val="90000"/>
              </a:lnSpc>
              <a:defRPr sz="3600"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algn="l"/>
            <a:r>
              <a:rPr lang="pt-PT" sz="3200" dirty="0" err="1"/>
              <a:t>Results</a:t>
            </a:r>
            <a:r>
              <a:rPr lang="pt-PT" sz="3200" dirty="0"/>
              <a:t> (</a:t>
            </a:r>
            <a:r>
              <a:rPr lang="pt-PT" sz="3200" dirty="0" err="1"/>
              <a:t>cont</a:t>
            </a:r>
            <a:r>
              <a:rPr lang="pt-PT" sz="3200" dirty="0"/>
              <a:t>.)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7C7C6CC2-9003-46EB-9984-FE17F688AB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495" y="-26977"/>
            <a:ext cx="1011173" cy="135769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86D65BF-8238-47FF-B328-C187F4567F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3425" y="1465159"/>
            <a:ext cx="2282575" cy="539284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8182" y="5969911"/>
            <a:ext cx="1093486" cy="888089"/>
          </a:xfrm>
          <a:prstGeom prst="rect">
            <a:avLst/>
          </a:prstGeom>
        </p:spPr>
      </p:pic>
      <p:sp>
        <p:nvSpPr>
          <p:cNvPr id="10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797978" y="1276072"/>
            <a:ext cx="6506354" cy="1569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sz="1600" b="1" dirty="0" smtClean="0"/>
              <a:t>Low </a:t>
            </a:r>
            <a:r>
              <a:rPr lang="en-US" sz="1600" b="1" dirty="0" err="1"/>
              <a:t>phytic</a:t>
            </a:r>
            <a:r>
              <a:rPr lang="en-US" sz="1600" b="1" dirty="0"/>
              <a:t> acid </a:t>
            </a:r>
            <a:r>
              <a:rPr lang="en-US" sz="1600" dirty="0"/>
              <a:t>contents </a:t>
            </a:r>
            <a:r>
              <a:rPr lang="en-US" sz="1600" dirty="0" smtClean="0"/>
              <a:t>(before digestion: 0,8% and after: 0.062%) </a:t>
            </a:r>
            <a:r>
              <a:rPr lang="en-US" sz="1600" b="1" dirty="0"/>
              <a:t>did not </a:t>
            </a:r>
            <a:r>
              <a:rPr lang="en-US" sz="1600" dirty="0"/>
              <a:t>evidence</a:t>
            </a:r>
            <a:r>
              <a:rPr lang="en-US" sz="1600" b="1" dirty="0"/>
              <a:t> interference </a:t>
            </a:r>
            <a:r>
              <a:rPr lang="en-US" sz="1600" dirty="0"/>
              <a:t>in </a:t>
            </a:r>
            <a:r>
              <a:rPr lang="en-US" sz="1600" b="1" dirty="0"/>
              <a:t>mineral </a:t>
            </a:r>
            <a:r>
              <a:rPr lang="en-US" sz="1600" b="1" dirty="0" smtClean="0"/>
              <a:t>digestion</a:t>
            </a:r>
            <a:r>
              <a:rPr lang="en-US" sz="1600" dirty="0" smtClean="0"/>
              <a:t>, </a:t>
            </a:r>
            <a:r>
              <a:rPr lang="en-US" sz="1600" dirty="0"/>
              <a:t>as </a:t>
            </a:r>
            <a:r>
              <a:rPr lang="en-US" sz="1600" b="1" dirty="0"/>
              <a:t>divalent </a:t>
            </a:r>
            <a:r>
              <a:rPr lang="en-US" sz="1600" b="1" dirty="0" smtClean="0"/>
              <a:t>cations </a:t>
            </a:r>
            <a:r>
              <a:rPr lang="en-US" sz="1600" dirty="0" smtClean="0"/>
              <a:t>showed </a:t>
            </a:r>
            <a:r>
              <a:rPr lang="en-US" sz="1600" b="1" dirty="0" err="1" smtClean="0"/>
              <a:t>bioaccessibility</a:t>
            </a:r>
            <a:r>
              <a:rPr lang="en-US" sz="16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/>
              <a:t>Ca </a:t>
            </a:r>
            <a:r>
              <a:rPr lang="en-US" sz="1600" dirty="0"/>
              <a:t>7.9 to 27.5%; Mg 9.9 to 21.3%; Fe 10.7 to 39%; Zn 0 to 30.2</a:t>
            </a:r>
            <a:r>
              <a:rPr lang="en-US" sz="1600" dirty="0" smtClean="0"/>
              <a:t>%.</a:t>
            </a:r>
            <a:endParaRPr lang="pt-PT" sz="1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586290" y="2903153"/>
            <a:ext cx="8723105" cy="3603232"/>
            <a:chOff x="586290" y="2903153"/>
            <a:chExt cx="8723105" cy="3603232"/>
          </a:xfrm>
        </p:grpSpPr>
        <p:pic>
          <p:nvPicPr>
            <p:cNvPr id="12" name="Imagem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6290" y="2903153"/>
              <a:ext cx="8723105" cy="3025482"/>
            </a:xfrm>
            <a:prstGeom prst="rect">
              <a:avLst/>
            </a:prstGeom>
          </p:spPr>
        </p:pic>
        <p:pic>
          <p:nvPicPr>
            <p:cNvPr id="13" name="Imagem 12"/>
            <p:cNvPicPr>
              <a:picLocks noChangeAspect="1"/>
            </p:cNvPicPr>
            <p:nvPr/>
          </p:nvPicPr>
          <p:blipFill rotWithShape="1">
            <a:blip r:embed="rId8"/>
            <a:srcRect l="16234" t="61182" r="39204" b="29760"/>
            <a:stretch/>
          </p:blipFill>
          <p:spPr>
            <a:xfrm>
              <a:off x="2843982" y="6001889"/>
              <a:ext cx="4414346" cy="5044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06031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template-investigaca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45102"/>
            <a:ext cx="9895687" cy="700310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6652BDF-F5DF-443B-A3EB-A1B2FED0B0C7}"/>
              </a:ext>
            </a:extLst>
          </p:cNvPr>
          <p:cNvSpPr txBox="1"/>
          <p:nvPr/>
        </p:nvSpPr>
        <p:spPr>
          <a:xfrm>
            <a:off x="1797978" y="554769"/>
            <a:ext cx="5712430" cy="756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 defTabSz="914400">
              <a:lnSpc>
                <a:spcPct val="90000"/>
              </a:lnSpc>
              <a:defRPr sz="3600"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algn="l"/>
            <a:r>
              <a:rPr lang="pt-PT" dirty="0" err="1"/>
              <a:t>Results</a:t>
            </a:r>
            <a:r>
              <a:rPr lang="pt-PT" dirty="0"/>
              <a:t> (</a:t>
            </a:r>
            <a:r>
              <a:rPr lang="pt-PT" dirty="0" err="1"/>
              <a:t>cont</a:t>
            </a:r>
            <a:r>
              <a:rPr lang="pt-PT" dirty="0"/>
              <a:t>.)</a:t>
            </a:r>
          </a:p>
        </p:txBody>
      </p:sp>
      <p:pic>
        <p:nvPicPr>
          <p:cNvPr id="8" name="Imagem 7" descr="Uma imagem com alimentação, desenho&#10;&#10;Descrição gerada automaticamente">
            <a:extLst>
              <a:ext uri="{FF2B5EF4-FFF2-40B4-BE49-F238E27FC236}">
                <a16:creationId xmlns:a16="http://schemas.microsoft.com/office/drawing/2014/main" id="{66070EB6-80B7-4D62-A1D9-68CFEA9756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886" y="6302662"/>
            <a:ext cx="3139736" cy="8721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12CC84-6778-4473-8B1D-8B1E224A9B50}"/>
              </a:ext>
            </a:extLst>
          </p:cNvPr>
          <p:cNvSpPr txBox="1"/>
          <p:nvPr/>
        </p:nvSpPr>
        <p:spPr>
          <a:xfrm>
            <a:off x="1119117" y="1225832"/>
            <a:ext cx="7653094" cy="338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/>
            <a:r>
              <a:rPr lang="en-GB" sz="1600" dirty="0" smtClean="0"/>
              <a:t>Table 3 - Mineral </a:t>
            </a:r>
            <a:r>
              <a:rPr lang="en-GB" sz="1600" dirty="0"/>
              <a:t>content in pulse-based beverages and after </a:t>
            </a:r>
            <a:r>
              <a:rPr lang="en-GB" sz="1600" i="1" dirty="0"/>
              <a:t>in vitro</a:t>
            </a:r>
            <a:r>
              <a:rPr lang="en-GB" sz="1600" dirty="0"/>
              <a:t> digestion.</a:t>
            </a:r>
            <a:endParaRPr lang="pt-PT" sz="1600" dirty="0"/>
          </a:p>
        </p:txBody>
      </p:sp>
      <p:grpSp>
        <p:nvGrpSpPr>
          <p:cNvPr id="5" name="Grupo 4"/>
          <p:cNvGrpSpPr/>
          <p:nvPr/>
        </p:nvGrpSpPr>
        <p:grpSpPr>
          <a:xfrm>
            <a:off x="180514" y="1692303"/>
            <a:ext cx="9534657" cy="5092695"/>
            <a:chOff x="180514" y="1692303"/>
            <a:chExt cx="9534657" cy="5092695"/>
          </a:xfrm>
        </p:grpSpPr>
        <p:grpSp>
          <p:nvGrpSpPr>
            <p:cNvPr id="11" name="Grupo 10"/>
            <p:cNvGrpSpPr/>
            <p:nvPr/>
          </p:nvGrpSpPr>
          <p:grpSpPr>
            <a:xfrm>
              <a:off x="180514" y="1692303"/>
              <a:ext cx="9534657" cy="4914267"/>
              <a:chOff x="180514" y="1860843"/>
              <a:chExt cx="9534657" cy="4914267"/>
            </a:xfrm>
          </p:grpSpPr>
          <p:grpSp>
            <p:nvGrpSpPr>
              <p:cNvPr id="4" name="Grupo 3"/>
              <p:cNvGrpSpPr/>
              <p:nvPr/>
            </p:nvGrpSpPr>
            <p:grpSpPr>
              <a:xfrm>
                <a:off x="180514" y="1860843"/>
                <a:ext cx="9534657" cy="4914267"/>
                <a:chOff x="180514" y="1860843"/>
                <a:chExt cx="9534657" cy="4914267"/>
              </a:xfrm>
            </p:grpSpPr>
            <p:pic>
              <p:nvPicPr>
                <p:cNvPr id="6" name="Imagem 5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80514" y="1860843"/>
                  <a:ext cx="9534657" cy="4914267"/>
                </a:xfrm>
                <a:prstGeom prst="rect">
                  <a:avLst/>
                </a:prstGeom>
              </p:spPr>
            </p:pic>
            <p:sp>
              <p:nvSpPr>
                <p:cNvPr id="2" name="Retângulo 1"/>
                <p:cNvSpPr/>
                <p:nvPr/>
              </p:nvSpPr>
              <p:spPr>
                <a:xfrm>
                  <a:off x="5252937" y="1875483"/>
                  <a:ext cx="58366" cy="108051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noFill/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t-PT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</p:grpSp>
          <p:sp>
            <p:nvSpPr>
              <p:cNvPr id="10" name="Retângulo 9"/>
              <p:cNvSpPr/>
              <p:nvPr/>
            </p:nvSpPr>
            <p:spPr>
              <a:xfrm>
                <a:off x="2073089" y="2089856"/>
                <a:ext cx="796158" cy="4419228"/>
              </a:xfrm>
              <a:prstGeom prst="rect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pt-PT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  <p:sp>
            <p:nvSpPr>
              <p:cNvPr id="13" name="Retângulo 12"/>
              <p:cNvSpPr/>
              <p:nvPr/>
            </p:nvSpPr>
            <p:spPr>
              <a:xfrm>
                <a:off x="2899616" y="3259156"/>
                <a:ext cx="746554" cy="1392853"/>
              </a:xfrm>
              <a:prstGeom prst="rect">
                <a:avLst/>
              </a:prstGeom>
              <a:noFill/>
              <a:ln w="25400" cap="flat">
                <a:solidFill>
                  <a:srgbClr val="00B0F0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pt-PT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  <p:sp>
            <p:nvSpPr>
              <p:cNvPr id="14" name="Retângulo 13"/>
              <p:cNvSpPr/>
              <p:nvPr/>
            </p:nvSpPr>
            <p:spPr>
              <a:xfrm>
                <a:off x="2899616" y="5723849"/>
                <a:ext cx="746554" cy="379772"/>
              </a:xfrm>
              <a:prstGeom prst="rect">
                <a:avLst/>
              </a:prstGeom>
              <a:noFill/>
              <a:ln w="25400" cap="flat">
                <a:solidFill>
                  <a:srgbClr val="00B0F0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pt-PT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  <p:sp>
            <p:nvSpPr>
              <p:cNvPr id="15" name="Retângulo 14"/>
              <p:cNvSpPr/>
              <p:nvPr/>
            </p:nvSpPr>
            <p:spPr>
              <a:xfrm>
                <a:off x="2899616" y="2091844"/>
                <a:ext cx="746554" cy="379772"/>
              </a:xfrm>
              <a:prstGeom prst="rect">
                <a:avLst/>
              </a:prstGeom>
              <a:noFill/>
              <a:ln w="25400" cap="flat">
                <a:solidFill>
                  <a:srgbClr val="00B0F0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pt-PT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</p:grpSp>
        <p:sp>
          <p:nvSpPr>
            <p:cNvPr id="12" name="CaixaDeTexto 11"/>
            <p:cNvSpPr txBox="1"/>
            <p:nvPr/>
          </p:nvSpPr>
          <p:spPr>
            <a:xfrm>
              <a:off x="752789" y="6354115"/>
              <a:ext cx="8400422" cy="430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r>
                <a:rPr lang="pt-PT" sz="11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Values</a:t>
              </a:r>
              <a:r>
                <a:rPr lang="pt-PT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are </a:t>
              </a:r>
              <a:r>
                <a:rPr lang="pt-PT" sz="11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represented</a:t>
              </a:r>
              <a:r>
                <a:rPr lang="pt-PT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as </a:t>
              </a:r>
              <a:r>
                <a:rPr lang="pt-PT" sz="11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mean</a:t>
              </a:r>
              <a:r>
                <a:rPr lang="pt-PT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± standard </a:t>
              </a:r>
              <a:r>
                <a:rPr lang="pt-PT" sz="11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deviation</a:t>
              </a:r>
              <a:r>
                <a:rPr lang="pt-PT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*</a:t>
              </a:r>
              <a:r>
                <a:rPr lang="pt-PT" sz="11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represent</a:t>
              </a:r>
              <a:r>
                <a:rPr lang="pt-PT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 </a:t>
              </a:r>
              <a:r>
                <a:rPr lang="pt-PT" sz="11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statistically</a:t>
              </a:r>
              <a:r>
                <a:rPr lang="pt-PT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1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significant</a:t>
              </a:r>
              <a:r>
                <a:rPr lang="pt-PT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1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result</a:t>
              </a:r>
              <a:r>
                <a:rPr lang="pt-PT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per mineral </a:t>
              </a:r>
              <a:r>
                <a:rPr lang="pt-PT" sz="11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element</a:t>
              </a:r>
              <a:r>
                <a:rPr lang="pt-PT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(p &lt; 0.05).</a:t>
              </a:r>
            </a:p>
            <a:p>
              <a:r>
                <a:rPr lang="pt-PT" sz="1100" b="1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Abbreviations</a:t>
              </a:r>
              <a:r>
                <a:rPr lang="pt-PT" sz="11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: </a:t>
              </a:r>
              <a:r>
                <a:rPr lang="pt-PT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 – </a:t>
              </a:r>
              <a:r>
                <a:rPr lang="pt-PT" sz="11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chickpea</a:t>
              </a:r>
              <a:r>
                <a:rPr lang="pt-PT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; L – </a:t>
              </a:r>
              <a:r>
                <a:rPr lang="pt-PT" sz="11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lupin</a:t>
              </a:r>
              <a:r>
                <a:rPr lang="pt-PT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; </a:t>
              </a:r>
              <a:r>
                <a:rPr lang="el-GR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α – </a:t>
              </a:r>
              <a:r>
                <a:rPr lang="pt-PT" sz="11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alpha-amylase</a:t>
              </a:r>
              <a:r>
                <a:rPr lang="pt-PT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; g – </a:t>
              </a:r>
              <a:r>
                <a:rPr lang="pt-PT" sz="11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glucoamylase</a:t>
              </a:r>
              <a:r>
                <a:rPr lang="pt-PT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; d – digesta</a:t>
              </a:r>
              <a:r>
                <a:rPr lang="pt-PT" sz="11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  <a:endParaRPr lang="pt-PT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03931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64B9148-8E41-4623-A28B-BE8A71A93DD5}"/>
              </a:ext>
            </a:extLst>
          </p:cNvPr>
          <p:cNvSpPr txBox="1"/>
          <p:nvPr/>
        </p:nvSpPr>
        <p:spPr>
          <a:xfrm>
            <a:off x="1797977" y="457545"/>
            <a:ext cx="5712430" cy="756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 defTabSz="914400">
              <a:lnSpc>
                <a:spcPct val="90000"/>
              </a:lnSpc>
              <a:defRPr sz="3600"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algn="l"/>
            <a:r>
              <a:rPr lang="pt-PT" sz="3200" dirty="0" err="1"/>
              <a:t>Results</a:t>
            </a:r>
            <a:r>
              <a:rPr lang="pt-PT" sz="3200" dirty="0"/>
              <a:t> (</a:t>
            </a:r>
            <a:r>
              <a:rPr lang="pt-PT" sz="3200" dirty="0" err="1"/>
              <a:t>cont</a:t>
            </a:r>
            <a:r>
              <a:rPr lang="pt-PT" sz="3200" dirty="0"/>
              <a:t>.)</a:t>
            </a:r>
          </a:p>
        </p:txBody>
      </p:sp>
      <p:pic>
        <p:nvPicPr>
          <p:cNvPr id="7" name="Imagem 6" descr="Uma imagem com alimentação, desenho&#10;&#10;Descrição gerada automaticamente">
            <a:extLst>
              <a:ext uri="{FF2B5EF4-FFF2-40B4-BE49-F238E27FC236}">
                <a16:creationId xmlns:a16="http://schemas.microsoft.com/office/drawing/2014/main" id="{D2AF12DB-0342-4E47-8DEE-B3BB735531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689" y="6400455"/>
            <a:ext cx="3139736" cy="87214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7C7C6CC2-9003-46EB-9984-FE17F688AB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495" y="-26977"/>
            <a:ext cx="1011173" cy="135769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86D65BF-8238-47FF-B328-C187F4567F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3425" y="1465159"/>
            <a:ext cx="2282575" cy="539284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8182" y="5969911"/>
            <a:ext cx="1093486" cy="888089"/>
          </a:xfrm>
          <a:prstGeom prst="rect">
            <a:avLst/>
          </a:prstGeom>
        </p:spPr>
      </p:pic>
      <p:sp>
        <p:nvSpPr>
          <p:cNvPr id="11" name="TextBox 6">
            <a:extLst>
              <a:ext uri="{FF2B5EF4-FFF2-40B4-BE49-F238E27FC236}">
                <a16:creationId xmlns:a16="http://schemas.microsoft.com/office/drawing/2014/main" id="{F8A71939-40A1-4152-9640-CCF347B6B25B}"/>
              </a:ext>
            </a:extLst>
          </p:cNvPr>
          <p:cNvSpPr txBox="1"/>
          <p:nvPr/>
        </p:nvSpPr>
        <p:spPr>
          <a:xfrm>
            <a:off x="1797978" y="1100902"/>
            <a:ext cx="6506354" cy="11610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Open Sans" panose="020B0606030504020204" pitchFamily="34" charset="0"/>
              </a:rPr>
              <a:t>Both beverages </a:t>
            </a:r>
            <a:r>
              <a:rPr lang="en-US" sz="1600" dirty="0">
                <a:latin typeface="Open Sans" panose="020B0606030504020204" pitchFamily="34" charset="0"/>
              </a:rPr>
              <a:t>presented </a:t>
            </a:r>
            <a:r>
              <a:rPr lang="en-US" sz="1600" b="1" dirty="0">
                <a:latin typeface="Open Sans" panose="020B0606030504020204" pitchFamily="34" charset="0"/>
              </a:rPr>
              <a:t>very significant inhibitory activities against MMP-9</a:t>
            </a:r>
            <a:r>
              <a:rPr lang="en-US" sz="1600" dirty="0">
                <a:latin typeface="Open Sans" panose="020B0606030504020204" pitchFamily="34" charset="0"/>
              </a:rPr>
              <a:t> (P&lt;0.001</a:t>
            </a:r>
            <a:r>
              <a:rPr lang="en-US" sz="1600" dirty="0" smtClean="0">
                <a:latin typeface="Open Sans" panose="020B0606030504020204" pitchFamily="34" charset="0"/>
              </a:rPr>
              <a:t>): </a:t>
            </a:r>
            <a:r>
              <a:rPr lang="en-US" sz="1600" dirty="0" err="1" smtClean="0">
                <a:latin typeface="Open Sans" panose="020B0606030504020204" pitchFamily="34" charset="0"/>
              </a:rPr>
              <a:t>Lupin</a:t>
            </a:r>
            <a:r>
              <a:rPr lang="en-US" sz="1600" dirty="0" smtClean="0">
                <a:latin typeface="Open Sans" panose="020B0606030504020204" pitchFamily="34" charset="0"/>
              </a:rPr>
              <a:t> beverage (85%) and chickpea beverage (51%).</a:t>
            </a:r>
            <a:endParaRPr lang="pt-PT" sz="1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1529678" y="2229108"/>
            <a:ext cx="7395957" cy="4114594"/>
            <a:chOff x="1529678" y="2229108"/>
            <a:chExt cx="7395957" cy="4114594"/>
          </a:xfrm>
        </p:grpSpPr>
        <p:pic>
          <p:nvPicPr>
            <p:cNvPr id="12" name="Imagem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699344" y="2229108"/>
              <a:ext cx="4811064" cy="3283597"/>
            </a:xfrm>
            <a:prstGeom prst="rect">
              <a:avLst/>
            </a:prstGeom>
          </p:spPr>
        </p:pic>
        <p:sp>
          <p:nvSpPr>
            <p:cNvPr id="13" name="Retângulo 12"/>
            <p:cNvSpPr/>
            <p:nvPr/>
          </p:nvSpPr>
          <p:spPr>
            <a:xfrm>
              <a:off x="1529678" y="5512705"/>
              <a:ext cx="739595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t-PT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Fig. </a:t>
              </a:r>
              <a:r>
                <a:rPr lang="pt-PT" sz="1200" b="1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3.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effect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of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beverage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and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digesta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extracts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</a:t>
              </a:r>
              <a:r>
                <a:rPr lang="pt-PT" sz="12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(L 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-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lupin</a:t>
              </a:r>
              <a:r>
                <a:rPr lang="pt-PT" sz="12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pt-PT" sz="1200" dirty="0" err="1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dL</a:t>
              </a:r>
              <a:r>
                <a:rPr lang="pt-PT" sz="12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–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lupin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digesta, C –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chickpea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dC –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chickpea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digesta)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on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MMP-9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gelatinolytic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activity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measured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by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DQ-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gelatin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assay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  <a:r>
                <a:rPr lang="pt-PT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MMP-9 </a:t>
              </a:r>
              <a:r>
                <a:rPr lang="pt-PT" sz="1200" b="1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activity</a:t>
              </a:r>
              <a:r>
                <a:rPr lang="pt-PT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b="1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is</a:t>
              </a:r>
              <a:r>
                <a:rPr lang="pt-PT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b="1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expressed</a:t>
              </a:r>
              <a:r>
                <a:rPr lang="pt-PT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as </a:t>
              </a:r>
              <a:r>
                <a:rPr lang="pt-PT" sz="1200" b="1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relative</a:t>
              </a:r>
              <a:r>
                <a:rPr lang="pt-PT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b="1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fluorescence</a:t>
              </a:r>
              <a:r>
                <a:rPr lang="pt-PT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as a % </a:t>
              </a:r>
              <a:r>
                <a:rPr lang="pt-PT" sz="1200" b="1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of</a:t>
              </a:r>
              <a:r>
                <a:rPr lang="pt-PT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b="1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controls</a:t>
              </a:r>
              <a:r>
                <a:rPr lang="pt-PT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and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correspond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to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means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of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at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least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replicate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pt-PT" sz="12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assays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(</a:t>
              </a:r>
              <a:r>
                <a:rPr lang="pt-PT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 = 3</a:t>
              </a:r>
              <a:r>
                <a:rPr lang="pt-PT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) ± SD. * p &lt; 0.05, ** p &lt; 0.001.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852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2F2F2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2F2F2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2F2F2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3850</TotalTime>
  <Words>1294</Words>
  <Application>Microsoft Office PowerPoint</Application>
  <PresentationFormat>Papel A4 (210x297 mm)</PresentationFormat>
  <Paragraphs>83</Paragraphs>
  <Slides>13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20" baseType="lpstr">
      <vt:lpstr>Arial</vt:lpstr>
      <vt:lpstr>Calibri</vt:lpstr>
      <vt:lpstr>Helvetica</vt:lpstr>
      <vt:lpstr>Open Sans</vt:lpstr>
      <vt:lpstr>Open Sans Bold</vt:lpstr>
      <vt:lpstr>Wingdings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Margarida Guerra</dc:creator>
  <cp:lastModifiedBy>Margarida Galamba</cp:lastModifiedBy>
  <cp:revision>254</cp:revision>
  <dcterms:created xsi:type="dcterms:W3CDTF">2020-07-24T09:38:48Z</dcterms:created>
  <dcterms:modified xsi:type="dcterms:W3CDTF">2021-09-28T11:53:53Z</dcterms:modified>
</cp:coreProperties>
</file>