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0" r:id="rId15"/>
    <p:sldId id="274" r:id="rId16"/>
    <p:sldId id="276" r:id="rId17"/>
    <p:sldId id="279" r:id="rId18"/>
    <p:sldId id="280" r:id="rId19"/>
    <p:sldId id="281" r:id="rId20"/>
    <p:sldId id="282" r:id="rId21"/>
    <p:sldId id="283" r:id="rId22"/>
    <p:sldId id="284" r:id="rId23"/>
    <p:sldId id="277" r:id="rId24"/>
    <p:sldId id="278" r:id="rId25"/>
    <p:sldId id="285" r:id="rId26"/>
    <p:sldId id="28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50" autoAdjust="0"/>
    <p:restoredTop sz="94660"/>
  </p:normalViewPr>
  <p:slideViewPr>
    <p:cSldViewPr snapToGrid="0">
      <p:cViewPr>
        <p:scale>
          <a:sx n="60" d="100"/>
          <a:sy n="60" d="100"/>
        </p:scale>
        <p:origin x="57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 smtClean="0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 userDrawn="1"/>
        </p:nvSpPr>
        <p:spPr bwMode="auto">
          <a:xfrm>
            <a:off x="239185" y="6403975"/>
            <a:ext cx="288078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pt-PT" sz="2000" b="1" dirty="0" smtClean="0">
                <a:solidFill>
                  <a:srgbClr val="7F7F7F"/>
                </a:solidFill>
                <a:hlinkClick r:id="rId2" action="ppaction://hlinksldjump"/>
              </a:rPr>
              <a:t>Visitando Roma</a:t>
            </a:r>
            <a:endParaRPr lang="pt-PT" sz="2000" b="1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2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11/8/2016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8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penelope.uchicago.edu/~grout/encyclopaedia_romana/romanurbs/romanurb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slide" Target="slide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Sumário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9847" y="4389119"/>
            <a:ext cx="9437731" cy="1931469"/>
          </a:xfrm>
        </p:spPr>
        <p:txBody>
          <a:bodyPr/>
          <a:lstStyle/>
          <a:p>
            <a:r>
              <a:rPr lang="pt-PT" dirty="0"/>
              <a:t>- Conclusão da aula anterior.</a:t>
            </a:r>
          </a:p>
          <a:p>
            <a:r>
              <a:rPr lang="pt-PT" dirty="0"/>
              <a:t>- A fixação de modelos arquitetónicos e escultóricos.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721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660400"/>
            <a:ext cx="6027738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Templo de Augusto</a:t>
            </a:r>
          </a:p>
        </p:txBody>
      </p:sp>
    </p:spTree>
    <p:extLst>
      <p:ext uri="{BB962C8B-B14F-4D97-AF65-F5344CB8AC3E}">
        <p14:creationId xmlns:p14="http://schemas.microsoft.com/office/powerpoint/2010/main" val="3962500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51" y="660400"/>
            <a:ext cx="60547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Panteão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31452185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51" y="660400"/>
            <a:ext cx="60547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Panteão</a:t>
            </a:r>
          </a:p>
        </p:txBody>
      </p:sp>
    </p:spTree>
    <p:extLst>
      <p:ext uri="{BB962C8B-B14F-4D97-AF65-F5344CB8AC3E}">
        <p14:creationId xmlns:p14="http://schemas.microsoft.com/office/powerpoint/2010/main" val="24997059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193074"/>
          </a:xfrm>
        </p:spPr>
        <p:txBody>
          <a:bodyPr>
            <a:normAutofit/>
          </a:bodyPr>
          <a:lstStyle/>
          <a:p>
            <a:r>
              <a:rPr lang="pt-PT" dirty="0"/>
              <a:t>A padronização do Urbanismo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1097280" y="1894114"/>
            <a:ext cx="6858000" cy="39749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pt-PT" sz="2800" dirty="0">
                <a:solidFill>
                  <a:schemeClr val="tx1"/>
                </a:solidFill>
              </a:rPr>
              <a:t>As cidades romanas começaram a ser planificadas, com um urbanismo mais organizado.</a:t>
            </a:r>
          </a:p>
          <a:p>
            <a:pPr>
              <a:lnSpc>
                <a:spcPct val="80000"/>
              </a:lnSpc>
            </a:pPr>
            <a:endParaRPr lang="pt-PT" sz="2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pt-PT" sz="2800" dirty="0">
                <a:solidFill>
                  <a:schemeClr val="tx1"/>
                </a:solidFill>
              </a:rPr>
              <a:t>O modelo urbano da cidade de Roma divulgou-se na Europa, no norte de África e na Ásia Menor.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pt-PT" sz="2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pt-PT" sz="2800" dirty="0">
                <a:solidFill>
                  <a:schemeClr val="tx1"/>
                </a:solidFill>
              </a:rPr>
              <a:t>As cidades provinciais eram criadas à imagem de Roma e </a:t>
            </a:r>
            <a:r>
              <a:rPr lang="pt-PT" sz="2800" dirty="0" smtClean="0">
                <a:solidFill>
                  <a:schemeClr val="tx1"/>
                </a:solidFill>
              </a:rPr>
              <a:t>refletiam o </a:t>
            </a:r>
            <a:r>
              <a:rPr lang="pt-PT" sz="2800" dirty="0">
                <a:solidFill>
                  <a:schemeClr val="tx1"/>
                </a:solidFill>
              </a:rPr>
              <a:t>modo de vida romano.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940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padronização do Urbanismo</a:t>
            </a:r>
          </a:p>
        </p:txBody>
      </p:sp>
      <p:sp>
        <p:nvSpPr>
          <p:cNvPr id="4" name="Retângulo 3"/>
          <p:cNvSpPr/>
          <p:nvPr/>
        </p:nvSpPr>
        <p:spPr>
          <a:xfrm>
            <a:off x="2029095" y="2076993"/>
            <a:ext cx="873469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pt-PT" sz="2600" dirty="0"/>
              <a:t>O sentido prático e utilitário dos romanos estava presente em inúmeras construções, de uso público, a partir de Roma, por todas as cidades do Império:</a:t>
            </a:r>
          </a:p>
          <a:p>
            <a:pPr>
              <a:buFont typeface="Arial" charset="0"/>
              <a:buNone/>
            </a:pPr>
            <a:endParaRPr lang="pt-PT" sz="2600" dirty="0"/>
          </a:p>
          <a:p>
            <a:pPr marL="444500" lvl="1" indent="-261938">
              <a:buFont typeface="Calibri" pitchFamily="34" charset="0"/>
              <a:buChar char="‐"/>
            </a:pPr>
            <a:r>
              <a:rPr lang="pt-PT" sz="2600" dirty="0"/>
              <a:t>os edifícios de divertimento e lazer: anfiteatros, circos, termas;</a:t>
            </a:r>
          </a:p>
          <a:p>
            <a:pPr marL="444500" lvl="1" indent="-261938">
              <a:buFont typeface="Calibri" pitchFamily="34" charset="0"/>
              <a:buChar char="‐"/>
            </a:pPr>
            <a:endParaRPr lang="pt-PT" sz="2600" dirty="0"/>
          </a:p>
          <a:p>
            <a:pPr marL="444500" lvl="1" indent="-261938">
              <a:buFont typeface="Calibri" pitchFamily="34" charset="0"/>
              <a:buChar char="‐"/>
            </a:pPr>
            <a:r>
              <a:rPr lang="pt-PT" sz="2600" dirty="0"/>
              <a:t>os edifícios públicos: fórum, basílica;</a:t>
            </a:r>
          </a:p>
          <a:p>
            <a:pPr marL="444500" lvl="1" indent="-261938">
              <a:buFont typeface="Calibri" pitchFamily="34" charset="0"/>
              <a:buChar char="‐"/>
            </a:pPr>
            <a:endParaRPr lang="pt-PT" sz="2600" dirty="0"/>
          </a:p>
          <a:p>
            <a:pPr marL="444500" lvl="1" indent="-261938">
              <a:buFont typeface="Calibri" pitchFamily="34" charset="0"/>
              <a:buChar char="‐"/>
            </a:pPr>
            <a:r>
              <a:rPr lang="pt-PT" sz="2600" dirty="0"/>
              <a:t>os templos.</a:t>
            </a:r>
          </a:p>
        </p:txBody>
      </p:sp>
    </p:spTree>
    <p:extLst>
      <p:ext uri="{BB962C8B-B14F-4D97-AF65-F5344CB8AC3E}">
        <p14:creationId xmlns:p14="http://schemas.microsoft.com/office/powerpoint/2010/main" val="95294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fixação de modelos arquitetónicos e escultóricos.</a:t>
            </a:r>
            <a:endParaRPr lang="pt-PT" dirty="0"/>
          </a:p>
        </p:txBody>
      </p:sp>
      <p:sp>
        <p:nvSpPr>
          <p:cNvPr id="4" name="TextBox 1"/>
          <p:cNvSpPr txBox="1"/>
          <p:nvPr/>
        </p:nvSpPr>
        <p:spPr>
          <a:xfrm>
            <a:off x="1803362" y="2331870"/>
            <a:ext cx="859137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pt-PT" sz="2000" dirty="0"/>
              <a:t>Os romanos tiraram partido das suas construções, dando-lhes maior imponência quando comparadas com as gregas:</a:t>
            </a:r>
          </a:p>
          <a:p>
            <a:pPr>
              <a:lnSpc>
                <a:spcPts val="2000"/>
              </a:lnSpc>
            </a:pPr>
            <a:endParaRPr lang="pt-PT" sz="2000" dirty="0"/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r>
              <a:rPr lang="pt-PT" sz="2000" dirty="0"/>
              <a:t>Uso </a:t>
            </a:r>
            <a:r>
              <a:rPr lang="pt-PT" sz="2000" dirty="0"/>
              <a:t>do arco de volta </a:t>
            </a:r>
            <a:r>
              <a:rPr lang="pt-PT" sz="2000" dirty="0"/>
              <a:t>perfeita.</a:t>
            </a:r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r>
              <a:rPr lang="pt-PT" sz="2000" dirty="0"/>
              <a:t>Uso </a:t>
            </a:r>
            <a:r>
              <a:rPr lang="pt-PT" sz="2000" dirty="0"/>
              <a:t>da abóbada de </a:t>
            </a:r>
            <a:r>
              <a:rPr lang="pt-PT" sz="2000" dirty="0"/>
              <a:t>aresta.</a:t>
            </a:r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r>
              <a:rPr lang="pt-PT" sz="2000" dirty="0"/>
              <a:t>Uso </a:t>
            </a:r>
            <a:r>
              <a:rPr lang="pt-PT" sz="2000" dirty="0"/>
              <a:t>da </a:t>
            </a:r>
            <a:r>
              <a:rPr lang="pt-PT" sz="2000" dirty="0"/>
              <a:t>cúpula. </a:t>
            </a:r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endParaRPr lang="pt-PT" sz="2000" dirty="0"/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r>
              <a:rPr lang="pt-PT" sz="2000" dirty="0"/>
              <a:t>Uso </a:t>
            </a:r>
            <a:r>
              <a:rPr lang="pt-PT" sz="2000" dirty="0"/>
              <a:t>da cornija apoiada em arcos de volta inteira sobre pilares </a:t>
            </a:r>
            <a:r>
              <a:rPr lang="pt-PT" sz="2000" dirty="0"/>
              <a:t>é </a:t>
            </a:r>
            <a:r>
              <a:rPr lang="pt-PT" sz="2000" dirty="0"/>
              <a:t>outra marca genuinamente romana que foi mais tarde usada no Renascimento até aos nossos dias. </a:t>
            </a:r>
            <a:endParaRPr lang="pt-PT" sz="2000" dirty="0"/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endParaRPr lang="pt-PT" sz="2000" dirty="0"/>
          </a:p>
          <a:p>
            <a:pPr marL="444500" indent="-261938">
              <a:lnSpc>
                <a:spcPts val="2000"/>
              </a:lnSpc>
              <a:buFont typeface="Calibri" pitchFamily="34" charset="0"/>
              <a:buChar char="‐"/>
            </a:pPr>
            <a:r>
              <a:rPr lang="pt-PT" sz="2000" dirty="0"/>
              <a:t>Uso </a:t>
            </a:r>
            <a:r>
              <a:rPr lang="pt-PT" sz="2000" dirty="0"/>
              <a:t>dos arcos em vários tipos de construções, desde aquedutos a pontes </a:t>
            </a:r>
            <a:r>
              <a:rPr lang="pt-PT" sz="2000" dirty="0"/>
              <a:t/>
            </a:r>
            <a:br>
              <a:rPr lang="pt-PT" sz="2000" dirty="0"/>
            </a:br>
            <a:r>
              <a:rPr lang="pt-PT" sz="2000" dirty="0"/>
              <a:t>e </a:t>
            </a:r>
            <a:r>
              <a:rPr lang="pt-PT" sz="2000" dirty="0"/>
              <a:t>a arcos de triunfo de função comemorativa.</a:t>
            </a:r>
          </a:p>
          <a:p>
            <a:pPr>
              <a:lnSpc>
                <a:spcPts val="2000"/>
              </a:lnSpc>
            </a:pPr>
            <a:r>
              <a:rPr lang="pt-PT" sz="2000" b="1" dirty="0">
                <a:solidFill>
                  <a:srgbClr val="FF0000"/>
                </a:solidFill>
              </a:rPr>
              <a:t>        </a:t>
            </a:r>
          </a:p>
        </p:txBody>
      </p:sp>
      <p:sp>
        <p:nvSpPr>
          <p:cNvPr id="5" name="AutoShape 6"/>
          <p:cNvSpPr>
            <a:spLocks/>
          </p:cNvSpPr>
          <p:nvPr/>
        </p:nvSpPr>
        <p:spPr bwMode="auto">
          <a:xfrm>
            <a:off x="5779855" y="3177765"/>
            <a:ext cx="76200" cy="720080"/>
          </a:xfrm>
          <a:prstGeom prst="rightBrace">
            <a:avLst>
              <a:gd name="adj1" fmla="val 50000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pt-PT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099047" y="2967085"/>
            <a:ext cx="2736303" cy="1141439"/>
          </a:xfrm>
          <a:prstGeom prst="rect">
            <a:avLst/>
          </a:prstGeom>
          <a:solidFill>
            <a:schemeClr val="accent3">
              <a:lumMod val="40000"/>
              <a:lumOff val="60000"/>
              <a:alpha val="82000"/>
            </a:schemeClr>
          </a:solidFill>
          <a:ln w="9525">
            <a:noFill/>
            <a:miter lim="800000"/>
            <a:headEnd/>
            <a:tailEnd/>
          </a:ln>
          <a:effectLst>
            <a:softEdge rad="31750"/>
          </a:effectLst>
        </p:spPr>
        <p:txBody>
          <a:bodyPr wrap="square" lIns="108000" tIns="108000" rIns="108000" bIns="108000">
            <a:spAutoFit/>
          </a:bodyPr>
          <a:lstStyle/>
          <a:p>
            <a:pPr>
              <a:lnSpc>
                <a:spcPts val="1800"/>
              </a:lnSpc>
            </a:pPr>
            <a:r>
              <a:rPr lang="pt-PT" sz="1600" dirty="0"/>
              <a:t>possibilitam a criação de novos modelos arquitetónicos originais e funcionais.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045"/>
          <a:stretch/>
        </p:blipFill>
        <p:spPr>
          <a:xfrm>
            <a:off x="1473895" y="493381"/>
            <a:ext cx="5253475" cy="5153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nip Single Corner Rectangle 7"/>
          <p:cNvSpPr/>
          <p:nvPr/>
        </p:nvSpPr>
        <p:spPr>
          <a:xfrm>
            <a:off x="2750409" y="5287074"/>
            <a:ext cx="1879713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Panteão (cúpula)</a:t>
            </a: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3"/>
          <a:stretch/>
        </p:blipFill>
        <p:spPr>
          <a:xfrm>
            <a:off x="5051313" y="997187"/>
            <a:ext cx="6076935" cy="488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Snip Single Corner Rectangle 8"/>
          <p:cNvSpPr/>
          <p:nvPr/>
        </p:nvSpPr>
        <p:spPr>
          <a:xfrm>
            <a:off x="7467198" y="5467094"/>
            <a:ext cx="2311761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Aqueduto de Segóvia.</a:t>
            </a:r>
          </a:p>
        </p:txBody>
      </p:sp>
      <p:pic>
        <p:nvPicPr>
          <p:cNvPr id="11" name="34_B2_OMundoRomanonoApogeudoImperi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414287" y="9971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58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507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 uiExpand="1" build="p"/>
      <p:bldP spid="5" grpId="0" animBg="1"/>
      <p:bldP spid="6" grpId="0" animBg="1"/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D:\Porto Editora\Diaporamas de Unidade\Imagens\20113048_PP_F031A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74"/>
          <a:stretch/>
        </p:blipFill>
        <p:spPr bwMode="auto">
          <a:xfrm>
            <a:off x="5588652" y="2401841"/>
            <a:ext cx="4863348" cy="4212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D:\Porto Editora\Diaporamas de Unidade\Imagens\20113048_PP_F021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" r="5008"/>
          <a:stretch/>
        </p:blipFill>
        <p:spPr bwMode="auto">
          <a:xfrm>
            <a:off x="1740001" y="2401841"/>
            <a:ext cx="3916179" cy="42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hlinkClick r:id="rId2" action="ppaction://hlinksldjump"/>
          </p:cNvPr>
          <p:cNvSpPr txBox="1"/>
          <p:nvPr/>
        </p:nvSpPr>
        <p:spPr>
          <a:xfrm>
            <a:off x="6240016" y="6082796"/>
            <a:ext cx="3960440" cy="497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/>
              <a:t>Arco de Tito, 81 d. C. Roma.</a:t>
            </a:r>
            <a:endParaRPr lang="pt-PT" sz="2000" b="1" dirty="0"/>
          </a:p>
        </p:txBody>
      </p:sp>
      <p:sp>
        <p:nvSpPr>
          <p:cNvPr id="10" name="CaixaDeTexto 9">
            <a:hlinkClick r:id="rId2" action="ppaction://hlinksldjump"/>
          </p:cNvPr>
          <p:cNvSpPr txBox="1"/>
          <p:nvPr/>
        </p:nvSpPr>
        <p:spPr>
          <a:xfrm>
            <a:off x="2279576" y="6082795"/>
            <a:ext cx="313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/>
              <a:t>Templo de Baco, século II </a:t>
            </a:r>
            <a:r>
              <a:rPr lang="pt-PT" b="1" dirty="0">
                <a:solidFill>
                  <a:schemeClr val="bg1"/>
                </a:solidFill>
              </a:rPr>
              <a:t>d. C.</a:t>
            </a:r>
            <a:endParaRPr lang="pt-P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2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2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2.5E-6 -0.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-4.58333E-6 -0.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fixação de modelos arquitetónicos e escultóricos.</a:t>
            </a:r>
            <a:endParaRPr lang="pt-PT" dirty="0"/>
          </a:p>
        </p:txBody>
      </p:sp>
      <p:sp>
        <p:nvSpPr>
          <p:cNvPr id="13" name="TextBox 1"/>
          <p:cNvSpPr txBox="1"/>
          <p:nvPr/>
        </p:nvSpPr>
        <p:spPr>
          <a:xfrm>
            <a:off x="768096" y="2093976"/>
            <a:ext cx="10360152" cy="2902672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softEdge rad="63500"/>
          </a:effectLst>
        </p:spPr>
        <p:txBody>
          <a:bodyPr wrap="square" lIns="108000" tIns="180000" rIns="288000" bIns="180000" rtlCol="0">
            <a:spAutoFit/>
          </a:bodyPr>
          <a:lstStyle/>
          <a:p>
            <a:pPr>
              <a:lnSpc>
                <a:spcPts val="2200"/>
              </a:lnSpc>
            </a:pPr>
            <a:r>
              <a:rPr lang="pt-PT" sz="2200" dirty="0"/>
              <a:t>Os </a:t>
            </a:r>
            <a:r>
              <a:rPr lang="pt-PT" sz="2200" b="1" dirty="0"/>
              <a:t>edifícios civis </a:t>
            </a:r>
            <a:r>
              <a:rPr lang="pt-PT" sz="2200" dirty="0"/>
              <a:t>mais originais em termos arquitetónicos são:</a:t>
            </a:r>
          </a:p>
          <a:p>
            <a:pPr marL="444500" indent="-261938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 smtClean="0"/>
              <a:t>os </a:t>
            </a:r>
            <a:r>
              <a:rPr lang="pt-PT" sz="2200" dirty="0"/>
              <a:t>anfiteatros (aproveitando a ideia base do teatro grego);</a:t>
            </a:r>
          </a:p>
          <a:p>
            <a:pPr marL="444500" indent="-261938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as termas</a:t>
            </a:r>
            <a:r>
              <a:rPr lang="pt-PT" sz="2200" dirty="0" smtClean="0"/>
              <a:t>.</a:t>
            </a:r>
          </a:p>
          <a:p>
            <a:pPr>
              <a:lnSpc>
                <a:spcPts val="2200"/>
              </a:lnSpc>
            </a:pPr>
            <a:endParaRPr lang="pt-PT" sz="2200" dirty="0"/>
          </a:p>
          <a:p>
            <a:pPr>
              <a:lnSpc>
                <a:spcPts val="2200"/>
              </a:lnSpc>
            </a:pPr>
            <a:r>
              <a:rPr lang="pt-PT" sz="2200" dirty="0"/>
              <a:t>Estes edifícios:</a:t>
            </a:r>
          </a:p>
          <a:p>
            <a:pPr marL="444500" indent="-261938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tornaram-se símbolos de ostentação e de poder dos que os tinham mandado construir para o serviço de multidões;</a:t>
            </a:r>
          </a:p>
          <a:p>
            <a:pPr marL="444500" indent="-261938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foram </a:t>
            </a:r>
            <a:r>
              <a:rPr lang="pt-PT" sz="2200" dirty="0" smtClean="0"/>
              <a:t>instrumentos </a:t>
            </a:r>
            <a:r>
              <a:rPr lang="pt-PT" sz="2200" dirty="0"/>
              <a:t>de poder e de propaganda (de referir os exemplos dos imperadores Nero, Trajano e Caracala).</a:t>
            </a:r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003" y="584452"/>
            <a:ext cx="7920301" cy="592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Snip Single Corner Rectangle 8"/>
          <p:cNvSpPr/>
          <p:nvPr/>
        </p:nvSpPr>
        <p:spPr>
          <a:xfrm>
            <a:off x="6516216" y="6021288"/>
            <a:ext cx="2133880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Termas de Caracala. </a:t>
            </a:r>
          </a:p>
        </p:txBody>
      </p:sp>
    </p:spTree>
    <p:extLst>
      <p:ext uri="{BB962C8B-B14F-4D97-AF65-F5344CB8AC3E}">
        <p14:creationId xmlns:p14="http://schemas.microsoft.com/office/powerpoint/2010/main" val="193645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fixação de modelos arquitetónicos e escultóricos.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</a:pPr>
            <a:r>
              <a:rPr lang="pt-PT" b="1" dirty="0"/>
              <a:t>A arte romana foi marcada pelos valores de </a:t>
            </a:r>
            <a:r>
              <a:rPr lang="pt-PT" b="1" i="1" dirty="0"/>
              <a:t>honor</a:t>
            </a:r>
            <a:r>
              <a:rPr lang="pt-PT" b="1" dirty="0"/>
              <a:t> e </a:t>
            </a:r>
            <a:r>
              <a:rPr lang="pt-PT" b="1" i="1" dirty="0"/>
              <a:t>gloria </a:t>
            </a:r>
            <a:r>
              <a:rPr lang="pt-PT" b="1" dirty="0"/>
              <a:t>e</a:t>
            </a:r>
            <a:r>
              <a:rPr lang="pt-PT" b="1" i="1" dirty="0"/>
              <a:t> </a:t>
            </a:r>
            <a:r>
              <a:rPr lang="pt-PT" b="1" dirty="0"/>
              <a:t>expressou o poder do Império</a:t>
            </a:r>
            <a:r>
              <a:rPr lang="pt-PT" dirty="0"/>
              <a:t>:</a:t>
            </a:r>
          </a:p>
          <a:p>
            <a:pPr marL="269875" lvl="1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000" dirty="0"/>
              <a:t>nos monumentos triunfais e tumulares que preservam a memória dos homens e os seus feitos;</a:t>
            </a:r>
          </a:p>
          <a:p>
            <a:pPr marL="269875" lvl="1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000" dirty="0"/>
              <a:t>nos relevos narrativos;</a:t>
            </a:r>
          </a:p>
          <a:p>
            <a:pPr marL="269875" lvl="1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000" dirty="0"/>
              <a:t>no realismo dos retratos. </a:t>
            </a:r>
          </a:p>
          <a:p>
            <a:pPr marL="269875" lvl="1" indent="-182563">
              <a:lnSpc>
                <a:spcPts val="1300"/>
              </a:lnSpc>
              <a:buFont typeface="Calibri" pitchFamily="34" charset="0"/>
              <a:buChar char="‐"/>
            </a:pPr>
            <a:endParaRPr lang="pt-PT" sz="2000" dirty="0"/>
          </a:p>
          <a:p>
            <a:pPr>
              <a:lnSpc>
                <a:spcPts val="2200"/>
              </a:lnSpc>
            </a:pPr>
            <a:r>
              <a:rPr lang="pt-PT" dirty="0"/>
              <a:t>A arte romana assumiu-se como uma ligação simbólica entre o cidadão e o Estado através de uma “iconografia do poder”. </a:t>
            </a:r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dirty="0"/>
              <a:t>A arte romana apresenta a associação da arquitetura ao divertimento - cultura do ócio -, a partir do século II </a:t>
            </a:r>
            <a:r>
              <a:rPr lang="pt-PT" dirty="0" err="1"/>
              <a:t>a.C</a:t>
            </a:r>
            <a:r>
              <a:rPr lang="pt-PT" dirty="0"/>
              <a:t>, expandindo-se a todo o Império:</a:t>
            </a:r>
          </a:p>
          <a:p>
            <a:pPr marL="727075" lvl="2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000" dirty="0"/>
              <a:t>Ex:  o Circo Máximo em Roma</a:t>
            </a:r>
          </a:p>
          <a:p>
            <a:endParaRPr lang="pt-PT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818" y="973614"/>
            <a:ext cx="6992212" cy="4929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nip Single Corner Rectangle 9"/>
          <p:cNvSpPr/>
          <p:nvPr/>
        </p:nvSpPr>
        <p:spPr>
          <a:xfrm>
            <a:off x="5486980" y="5327043"/>
            <a:ext cx="1224136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Ara </a:t>
            </a:r>
            <a:r>
              <a:rPr lang="pt-PT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Pacis</a:t>
            </a:r>
            <a:r>
              <a:rPr lang="pt-P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/>
          <a:stretch/>
        </p:blipFill>
        <p:spPr>
          <a:xfrm>
            <a:off x="1544842" y="220321"/>
            <a:ext cx="9526164" cy="6436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/>
          <a:stretch/>
        </p:blipFill>
        <p:spPr>
          <a:xfrm>
            <a:off x="1589387" y="280515"/>
            <a:ext cx="9437074" cy="637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289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fixação de modelos arquitetónicos e escultóricos.</a:t>
            </a:r>
          </a:p>
        </p:txBody>
      </p:sp>
      <p:sp>
        <p:nvSpPr>
          <p:cNvPr id="4" name="TextBox 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bg1">
              <a:alpha val="79000"/>
            </a:schemeClr>
          </a:solidFill>
          <a:effectLst>
            <a:softEdge rad="63500"/>
          </a:effectLst>
        </p:spPr>
        <p:txBody>
          <a:bodyPr wrap="square" lIns="180000" tIns="180000" rIns="180000" bIns="180000" rtlCol="0">
            <a:spAutoFit/>
          </a:bodyPr>
          <a:lstStyle/>
          <a:p>
            <a:pPr>
              <a:lnSpc>
                <a:spcPts val="2200"/>
              </a:lnSpc>
            </a:pPr>
            <a:r>
              <a:rPr lang="pt-PT" sz="2200" dirty="0"/>
              <a:t>A arte romana ligava-se ao quotidiano, tinha um sentido prático e utilitário. Apesar da influência grega, assumiu uma originalidade pragmática, o que lhe conferiu uma individualidade. Destacou-se pelo:</a:t>
            </a:r>
          </a:p>
          <a:p>
            <a:pPr>
              <a:lnSpc>
                <a:spcPts val="1500"/>
              </a:lnSpc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 smtClean="0"/>
              <a:t>uso </a:t>
            </a:r>
            <a:r>
              <a:rPr lang="pt-PT" sz="2200" dirty="0"/>
              <a:t>de materiais como o tijolo, o mármore e argamassas que permitiam a ligação das estruturas;</a:t>
            </a:r>
            <a:endParaRPr lang="pt-PT" sz="2200" dirty="0" smtClean="0"/>
          </a:p>
          <a:p>
            <a:pPr marL="269875" indent="-182563">
              <a:lnSpc>
                <a:spcPts val="1500"/>
              </a:lnSpc>
              <a:buFont typeface="Calibri" pitchFamily="34" charset="0"/>
              <a:buChar char="‐"/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 smtClean="0"/>
              <a:t>uso </a:t>
            </a:r>
            <a:r>
              <a:rPr lang="pt-PT" sz="2200" dirty="0"/>
              <a:t>do mármore, largamente empregue dando beleza e imponência</a:t>
            </a:r>
            <a:r>
              <a:rPr lang="pt-PT" sz="2200" dirty="0" smtClean="0"/>
              <a:t>;</a:t>
            </a:r>
          </a:p>
          <a:p>
            <a:pPr marL="269875" indent="-182563">
              <a:lnSpc>
                <a:spcPts val="1500"/>
              </a:lnSpc>
              <a:buFont typeface="Calibri" pitchFamily="34" charset="0"/>
              <a:buChar char="‐"/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 smtClean="0"/>
              <a:t>uso </a:t>
            </a:r>
            <a:r>
              <a:rPr lang="pt-PT" sz="2200" dirty="0"/>
              <a:t>do mosaico como elemento decorativo, divulgado por todo o Império.</a:t>
            </a:r>
          </a:p>
        </p:txBody>
      </p:sp>
      <p:pic>
        <p:nvPicPr>
          <p:cNvPr id="5" name="Imagem 3" descr="C3B7FDF3"/>
          <p:cNvPicPr>
            <a:picLocks noChangeAspect="1" noChangeArrowheads="1"/>
          </p:cNvPicPr>
          <p:nvPr/>
        </p:nvPicPr>
        <p:blipFill rotWithShape="1">
          <a:blip r:embed="rId2"/>
          <a:srcRect t="10829" b="28533"/>
          <a:stretch/>
        </p:blipFill>
        <p:spPr bwMode="auto">
          <a:xfrm>
            <a:off x="1686840" y="484632"/>
            <a:ext cx="8824416" cy="5921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083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9" y="646112"/>
            <a:ext cx="61182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Coliseu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55063" y="5618164"/>
            <a:ext cx="187801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5" action="ppaction://hlinksldjump"/>
              </a:rPr>
              <a:t>Reconstituição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3067701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69848" y="352926"/>
            <a:ext cx="10528594" cy="632059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arquitetura romana revela a influência grega, mas não é uma imitação.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pt-PT" sz="4000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Os romanos apresentam elementos inovadores: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que refletem o sentido pragmático, utilitário e funcional;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que revelam a monumentalidade e a criatividade ao serviço do seu modo de vida.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pt-PT" sz="4000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Os novos elementos arquitetónicos utilizados foram: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o arco de volta perfeita;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abóbada de berço;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cúpula; 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sobreposição das ordens arquitetónicas gregas; 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criação da ordem compósita (jónica + coríntia); 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o uso do </a:t>
            </a:r>
            <a:r>
              <a:rPr lang="pt-PT" sz="4000" i="1" dirty="0" err="1">
                <a:solidFill>
                  <a:prstClr val="black"/>
                </a:solidFill>
                <a:latin typeface="Calibri"/>
              </a:rPr>
              <a:t>podium</a:t>
            </a:r>
            <a:r>
              <a:rPr lang="pt-PT" sz="4000" dirty="0">
                <a:solidFill>
                  <a:prstClr val="black"/>
                </a:solidFill>
                <a:latin typeface="Calibri"/>
              </a:rPr>
              <a:t> e escadaria; 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o uso da planta circular;</a:t>
            </a:r>
          </a:p>
          <a:p>
            <a:pPr marL="269875" lvl="1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‐"/>
            </a:pPr>
            <a:r>
              <a:rPr lang="pt-PT" sz="4000" dirty="0">
                <a:solidFill>
                  <a:prstClr val="black"/>
                </a:solidFill>
                <a:latin typeface="Calibri"/>
              </a:rPr>
              <a:t>a utilização de novos materiais de construção.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4977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68841" y="388379"/>
            <a:ext cx="8470232" cy="1609344"/>
          </a:xfrm>
        </p:spPr>
        <p:txBody>
          <a:bodyPr>
            <a:normAutofit fontScale="90000"/>
          </a:bodyPr>
          <a:lstStyle/>
          <a:p>
            <a:r>
              <a:rPr lang="pt-PT" dirty="0"/>
              <a:t>A fixação de modelos arquitetónicos e escultóricos.</a:t>
            </a:r>
          </a:p>
        </p:txBody>
      </p:sp>
      <p:sp>
        <p:nvSpPr>
          <p:cNvPr id="4" name="TextBox 1"/>
          <p:cNvSpPr txBox="1">
            <a:spLocks noGrp="1"/>
          </p:cNvSpPr>
          <p:nvPr>
            <p:ph idx="1"/>
          </p:nvPr>
        </p:nvSpPr>
        <p:spPr>
          <a:xfrm>
            <a:off x="4523873" y="1752439"/>
            <a:ext cx="7315200" cy="5711133"/>
          </a:xfrm>
          <a:prstGeom prst="rect">
            <a:avLst/>
          </a:prstGeom>
          <a:solidFill>
            <a:schemeClr val="bg1">
              <a:alpha val="79000"/>
            </a:schemeClr>
          </a:solidFill>
          <a:effectLst>
            <a:softEdge rad="63500"/>
          </a:effectLst>
        </p:spPr>
        <p:txBody>
          <a:bodyPr wrap="square" lIns="180000" tIns="180000" rIns="180000" bIns="180000" rtlCol="0">
            <a:spAutoFit/>
          </a:bodyPr>
          <a:lstStyle/>
          <a:p>
            <a:pPr>
              <a:lnSpc>
                <a:spcPts val="2200"/>
              </a:lnSpc>
              <a:buFont typeface="Arial" charset="0"/>
              <a:buNone/>
            </a:pPr>
            <a:r>
              <a:rPr lang="pt-PT" sz="2200" dirty="0"/>
              <a:t>No domínio da escultura, a influência grega também se fez sentir.</a:t>
            </a:r>
          </a:p>
          <a:p>
            <a:pPr>
              <a:lnSpc>
                <a:spcPts val="2200"/>
              </a:lnSpc>
              <a:buFont typeface="Arial" charset="0"/>
              <a:buNone/>
            </a:pPr>
            <a:endParaRPr lang="pt-PT" sz="2200" dirty="0"/>
          </a:p>
          <a:p>
            <a:pPr>
              <a:lnSpc>
                <a:spcPts val="2200"/>
              </a:lnSpc>
              <a:buFont typeface="Arial" charset="0"/>
              <a:buNone/>
            </a:pPr>
            <a:r>
              <a:rPr lang="pt-PT" sz="2200" dirty="0"/>
              <a:t>A presença de artistas gregos em Roma foi uma realidade:</a:t>
            </a:r>
          </a:p>
          <a:p>
            <a:pPr>
              <a:lnSpc>
                <a:spcPts val="1500"/>
              </a:lnSpc>
              <a:buFont typeface="Arial" charset="0"/>
              <a:buNone/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da emigração para Roma de artistas gregos em busca de trabalho; </a:t>
            </a:r>
          </a:p>
          <a:p>
            <a:pPr marL="269875" indent="-182563">
              <a:lnSpc>
                <a:spcPts val="1500"/>
              </a:lnSpc>
              <a:buFont typeface="Calibri" pitchFamily="34" charset="0"/>
              <a:buChar char="‐"/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da aquisição de estátuas gregas;</a:t>
            </a:r>
          </a:p>
          <a:p>
            <a:pPr marL="269875" indent="-182563">
              <a:lnSpc>
                <a:spcPts val="1500"/>
              </a:lnSpc>
              <a:buFont typeface="Calibri" pitchFamily="34" charset="0"/>
              <a:buChar char="‐"/>
            </a:pPr>
            <a:endParaRPr lang="pt-PT" sz="2200" dirty="0"/>
          </a:p>
          <a:p>
            <a:pPr marL="269875" indent="-182563">
              <a:lnSpc>
                <a:spcPts val="2200"/>
              </a:lnSpc>
              <a:buFont typeface="Calibri" pitchFamily="34" charset="0"/>
              <a:buChar char="‐"/>
            </a:pPr>
            <a:r>
              <a:rPr lang="pt-PT" sz="2200" dirty="0"/>
              <a:t>de encomendas de cópias sucessivas, através das quais podemos conhecer o que eram os originais gregos destruídos ou perdidos. </a:t>
            </a:r>
          </a:p>
          <a:p>
            <a:pPr>
              <a:lnSpc>
                <a:spcPts val="2200"/>
              </a:lnSpc>
            </a:pPr>
            <a:endParaRPr lang="pt-PT" sz="2200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7617" y="152968"/>
            <a:ext cx="4195719" cy="5837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Snip Single Corner Rectangle 6"/>
          <p:cNvSpPr/>
          <p:nvPr/>
        </p:nvSpPr>
        <p:spPr>
          <a:xfrm>
            <a:off x="432193" y="5921897"/>
            <a:ext cx="3502032" cy="936103"/>
          </a:xfrm>
          <a:prstGeom prst="snip1Rect">
            <a:avLst>
              <a:gd name="adj" fmla="val 253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4000" tIns="0" bIns="864000" rtlCol="0" anchor="t" anchorCtr="0"/>
          <a:lstStyle/>
          <a:p>
            <a:pPr>
              <a:lnSpc>
                <a:spcPts val="1900"/>
              </a:lnSpc>
              <a:buFont typeface="Arial" charset="0"/>
              <a:buNone/>
            </a:pPr>
            <a:r>
              <a:rPr lang="pt-PT" b="1" i="1" dirty="0">
                <a:solidFill>
                  <a:schemeClr val="tx1"/>
                </a:solidFill>
              </a:rPr>
              <a:t>O Discóbolo</a:t>
            </a:r>
            <a:r>
              <a:rPr lang="pt-PT" b="1" dirty="0">
                <a:solidFill>
                  <a:schemeClr val="tx1"/>
                </a:solidFill>
              </a:rPr>
              <a:t>, Míron</a:t>
            </a:r>
            <a:r>
              <a:rPr lang="pt-PT" b="1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ts val="1900"/>
              </a:lnSpc>
            </a:pPr>
            <a:r>
              <a:rPr lang="pt-PT" sz="1900" dirty="0"/>
              <a:t>Cópia romana, em mármore, do original grego, feito em bronze.</a:t>
            </a:r>
          </a:p>
          <a:p>
            <a:pPr>
              <a:lnSpc>
                <a:spcPts val="1900"/>
              </a:lnSpc>
              <a:buFont typeface="Arial" charset="0"/>
              <a:buNone/>
            </a:pP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468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fixação de modelos arquitetónicos e escultóricos.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318500" y="2239489"/>
            <a:ext cx="4192313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pt-PT" sz="2200" dirty="0"/>
              <a:t>A escultura revelou a sua individualidade e originalidade através do retrato, que se</a:t>
            </a:r>
            <a:r>
              <a:rPr lang="pt-PT" sz="2200" dirty="0" smtClean="0"/>
              <a:t>:</a:t>
            </a:r>
          </a:p>
          <a:p>
            <a:pPr>
              <a:lnSpc>
                <a:spcPts val="1500"/>
              </a:lnSpc>
              <a:buFont typeface="Arial" charset="0"/>
              <a:buNone/>
            </a:pPr>
            <a:endParaRPr lang="pt-PT" sz="2200" dirty="0"/>
          </a:p>
          <a:p>
            <a:pPr marL="269875" indent="-182563">
              <a:buFont typeface="Calibri" pitchFamily="34" charset="0"/>
              <a:buChar char="‐"/>
            </a:pPr>
            <a:r>
              <a:rPr lang="pt-PT" sz="2200" dirty="0"/>
              <a:t>caracteriza pelo realismo das </a:t>
            </a:r>
            <a:r>
              <a:rPr lang="pt-PT" sz="2200" dirty="0" smtClean="0"/>
              <a:t>figuras;</a:t>
            </a:r>
          </a:p>
          <a:p>
            <a:pPr marL="269875" indent="-182563">
              <a:lnSpc>
                <a:spcPts val="1500"/>
              </a:lnSpc>
              <a:buFont typeface="Calibri" pitchFamily="34" charset="0"/>
              <a:buChar char="‐"/>
            </a:pPr>
            <a:endParaRPr lang="pt-PT" sz="2200" dirty="0"/>
          </a:p>
          <a:p>
            <a:pPr marL="269875" indent="-182563">
              <a:buFont typeface="Calibri" pitchFamily="34" charset="0"/>
              <a:buChar char="‐"/>
            </a:pPr>
            <a:r>
              <a:rPr lang="pt-PT" sz="2200" dirty="0"/>
              <a:t>define pelos pormenores:</a:t>
            </a:r>
          </a:p>
          <a:p>
            <a:pPr marL="727075" lvl="1" indent="-182563">
              <a:buFont typeface="Calibri" pitchFamily="34" charset="0"/>
              <a:buChar char="‐"/>
            </a:pPr>
            <a:r>
              <a:rPr lang="pt-PT" sz="2200" dirty="0"/>
              <a:t>expressão do rosto;</a:t>
            </a:r>
          </a:p>
          <a:p>
            <a:pPr marL="727075" lvl="1" indent="-182563">
              <a:buFont typeface="Calibri" pitchFamily="34" charset="0"/>
              <a:buChar char="‐"/>
            </a:pPr>
            <a:r>
              <a:rPr lang="pt-PT" sz="2200" dirty="0"/>
              <a:t>penteados típicos de uma época;</a:t>
            </a:r>
          </a:p>
          <a:p>
            <a:pPr marL="727075" lvl="1" indent="-182563">
              <a:buFont typeface="Calibri" pitchFamily="34" charset="0"/>
              <a:buChar char="‐"/>
            </a:pPr>
            <a:r>
              <a:rPr lang="pt-PT" sz="2200" dirty="0"/>
              <a:t>traços fisionómicos.</a:t>
            </a:r>
          </a:p>
        </p:txBody>
      </p:sp>
      <p:pic>
        <p:nvPicPr>
          <p:cNvPr id="5" name="Imagem 3" descr="C8335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3916" y="484632"/>
            <a:ext cx="4568884" cy="614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nip Single Corner Rectangle 7"/>
          <p:cNvSpPr/>
          <p:nvPr/>
        </p:nvSpPr>
        <p:spPr>
          <a:xfrm>
            <a:off x="6577302" y="6225526"/>
            <a:ext cx="4222112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Museu Nacional de Arqueologia, </a:t>
            </a:r>
            <a:r>
              <a:rPr lang="pt-P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Portugal.</a:t>
            </a: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2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Porto Editora\Diaporamas de Unidade\Imagens\20113048_PP_F01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9" t="9679" r="39567" b="1417"/>
          <a:stretch/>
        </p:blipFill>
        <p:spPr bwMode="auto">
          <a:xfrm>
            <a:off x="6068126" y="1540182"/>
            <a:ext cx="4392524" cy="512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740000" y="397114"/>
            <a:ext cx="8712000" cy="959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/>
              <a:t>A escultura e a </a:t>
            </a:r>
            <a:r>
              <a:rPr lang="pt-PT" sz="2000" b="1" dirty="0"/>
              <a:t>pintura </a:t>
            </a:r>
            <a:r>
              <a:rPr lang="pt-PT" sz="2000" b="1" dirty="0"/>
              <a:t>também </a:t>
            </a:r>
            <a:r>
              <a:rPr lang="pt-PT" sz="2000" b="1" dirty="0"/>
              <a:t>revelaram traços originais. Observa estas obras de arte!</a:t>
            </a:r>
          </a:p>
        </p:txBody>
      </p:sp>
      <p:pic>
        <p:nvPicPr>
          <p:cNvPr id="18434" name="Picture 2" descr="D:\Porto Editora\Diaporamas de Unidade\Imagens\20113048_PP_F02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2"/>
          <a:stretch/>
        </p:blipFill>
        <p:spPr bwMode="auto">
          <a:xfrm>
            <a:off x="1740001" y="1540183"/>
            <a:ext cx="4610481" cy="512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6635576" y="6235077"/>
            <a:ext cx="2916808" cy="959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i="1" dirty="0" err="1"/>
              <a:t>Laocoonte</a:t>
            </a:r>
            <a:r>
              <a:rPr lang="pt-PT" sz="2000" b="1" dirty="0"/>
              <a:t>, século I a. C.</a:t>
            </a:r>
            <a:endParaRPr lang="pt-PT" sz="20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86836" y="6235077"/>
            <a:ext cx="316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/>
              <a:t>Retrato de Sila, século I </a:t>
            </a:r>
            <a:r>
              <a:rPr lang="pt-PT" sz="2000" b="1" dirty="0">
                <a:solidFill>
                  <a:schemeClr val="bg1"/>
                </a:solidFill>
              </a:rPr>
              <a:t>a. C.</a:t>
            </a:r>
            <a:endParaRPr lang="pt-PT" sz="2000" b="1" dirty="0">
              <a:solidFill>
                <a:schemeClr val="bg1"/>
              </a:solidFill>
            </a:endParaRPr>
          </a:p>
        </p:txBody>
      </p:sp>
      <p:pic>
        <p:nvPicPr>
          <p:cNvPr id="3" name="36_B2_OMundoRomanonoApogeudoImperi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88552" y="136507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0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4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2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5" grpId="0"/>
      <p:bldP spid="5" grpId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:\Porto Editora\Diaporamas de Unidade\Imagens\20113048_PP_F0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" r="3454"/>
          <a:stretch/>
        </p:blipFill>
        <p:spPr bwMode="auto">
          <a:xfrm>
            <a:off x="4011252" y="7551"/>
            <a:ext cx="6656748" cy="68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1631760" y="764704"/>
            <a:ext cx="2304000" cy="13388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>
                <a:solidFill>
                  <a:schemeClr val="bg1"/>
                </a:solidFill>
              </a:rPr>
              <a:t>Pormenor da </a:t>
            </a:r>
            <a:r>
              <a:rPr lang="pt-PT" b="1" i="1" dirty="0" err="1">
                <a:solidFill>
                  <a:schemeClr val="bg1"/>
                </a:solidFill>
              </a:rPr>
              <a:t>Villa</a:t>
            </a:r>
            <a:r>
              <a:rPr lang="pt-PT" b="1" i="1" dirty="0">
                <a:solidFill>
                  <a:schemeClr val="bg1"/>
                </a:solidFill>
              </a:rPr>
              <a:t> </a:t>
            </a:r>
            <a:r>
              <a:rPr lang="pt-PT" b="1" dirty="0">
                <a:solidFill>
                  <a:schemeClr val="bg1"/>
                </a:solidFill>
              </a:rPr>
              <a:t>dos Mistérios, Pompeia.</a:t>
            </a:r>
            <a:endParaRPr lang="pt-P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52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39306E-6 L -0.00209 -0.084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5426116" cy="1609344"/>
          </a:xfrm>
        </p:spPr>
        <p:txBody>
          <a:bodyPr>
            <a:normAutofit fontScale="90000"/>
          </a:bodyPr>
          <a:lstStyle/>
          <a:p>
            <a:r>
              <a:rPr lang="pt-PT" dirty="0"/>
              <a:t>A fixação de modelos arquitetónicos e escultóricos.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69848" y="2736794"/>
            <a:ext cx="39191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pt-PT" sz="2200" dirty="0"/>
              <a:t>A representação escultórica do imperador tinha um caráter mais idealizado, misto de divindade e humanidade.</a:t>
            </a:r>
          </a:p>
          <a:p>
            <a:pPr>
              <a:buFont typeface="Arial" charset="0"/>
              <a:buNone/>
            </a:pPr>
            <a:endParaRPr lang="pt-PT" sz="2200" dirty="0"/>
          </a:p>
          <a:p>
            <a:pPr>
              <a:buFont typeface="Arial" charset="0"/>
              <a:buNone/>
            </a:pPr>
            <a:r>
              <a:rPr lang="pt-PT" sz="2200" dirty="0"/>
              <a:t>A representação do imperador a cavalo (estátua equestre) foi inovadora.</a:t>
            </a:r>
          </a:p>
        </p:txBody>
      </p:sp>
      <p:pic>
        <p:nvPicPr>
          <p:cNvPr id="5" name="Imagem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4932" y="194703"/>
            <a:ext cx="4043699" cy="6444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nip Single Corner Rectangle 7"/>
          <p:cNvSpPr/>
          <p:nvPr/>
        </p:nvSpPr>
        <p:spPr>
          <a:xfrm>
            <a:off x="6768612" y="5950732"/>
            <a:ext cx="3646048" cy="360040"/>
          </a:xfrm>
          <a:prstGeom prst="snip1Rect">
            <a:avLst>
              <a:gd name="adj" fmla="val 47953"/>
            </a:avLst>
          </a:prstGeom>
          <a:gradFill>
            <a:gsLst>
              <a:gs pos="0">
                <a:srgbClr val="008080"/>
              </a:gs>
              <a:gs pos="60000">
                <a:srgbClr val="339966"/>
              </a:gs>
              <a:gs pos="100000">
                <a:srgbClr val="9FFFCF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0" bIns="72000" rtlCol="0" anchor="t" anchorCtr="0"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pt-P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Estátua equestre de Marco </a:t>
            </a:r>
            <a:r>
              <a:rPr lang="pt-P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Aurélio.</a:t>
            </a: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27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5388" y="516716"/>
            <a:ext cx="4550985" cy="1609344"/>
          </a:xfrm>
        </p:spPr>
        <p:txBody>
          <a:bodyPr>
            <a:normAutofit fontScale="90000"/>
          </a:bodyPr>
          <a:lstStyle/>
          <a:p>
            <a:r>
              <a:rPr lang="pt-PT" dirty="0"/>
              <a:t>A fixação de modelos arquitetónicos e escultóricos.</a:t>
            </a:r>
          </a:p>
        </p:txBody>
      </p:sp>
      <p:pic>
        <p:nvPicPr>
          <p:cNvPr id="4" name="Imagem 3" descr="archconstantine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/>
          <a:srcRect l="9816" r="18742"/>
          <a:stretch/>
        </p:blipFill>
        <p:spPr bwMode="auto">
          <a:xfrm>
            <a:off x="923327" y="214341"/>
            <a:ext cx="4341411" cy="595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1"/>
          <p:cNvSpPr txBox="1"/>
          <p:nvPr/>
        </p:nvSpPr>
        <p:spPr>
          <a:xfrm>
            <a:off x="6192254" y="2727158"/>
            <a:ext cx="52457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pt-PT" sz="2200" dirty="0"/>
              <a:t>Os arcos de triunfo e as colunas honoríficas eram obras que tinham fins comemorativos e propagandísticos, destinados a enaltecer o Império e os seus feitos.</a:t>
            </a:r>
          </a:p>
        </p:txBody>
      </p:sp>
      <p:sp>
        <p:nvSpPr>
          <p:cNvPr id="6" name="Snip Single Corner Rectangle 7"/>
          <p:cNvSpPr/>
          <p:nvPr/>
        </p:nvSpPr>
        <p:spPr>
          <a:xfrm>
            <a:off x="4683767" y="4816565"/>
            <a:ext cx="4217113" cy="1656184"/>
          </a:xfrm>
          <a:prstGeom prst="snip1Rect">
            <a:avLst>
              <a:gd name="adj" fmla="val 1355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0" bIns="72000" rtlCol="0" anchor="t" anchorCtr="0"/>
          <a:lstStyle/>
          <a:p>
            <a:pPr>
              <a:lnSpc>
                <a:spcPts val="1900"/>
              </a:lnSpc>
              <a:buFont typeface="Arial" charset="0"/>
              <a:buNone/>
            </a:pPr>
            <a:r>
              <a:rPr lang="pt-PT" b="1" dirty="0">
                <a:solidFill>
                  <a:schemeClr val="tx1"/>
                </a:solidFill>
              </a:rPr>
              <a:t>Arco de </a:t>
            </a:r>
            <a:r>
              <a:rPr lang="pt-PT" b="1" dirty="0" smtClean="0">
                <a:solidFill>
                  <a:schemeClr val="tx1"/>
                </a:solidFill>
              </a:rPr>
              <a:t>Constantino (</a:t>
            </a:r>
            <a:r>
              <a:rPr lang="pt-PT" b="1" i="1" dirty="0" err="1" smtClean="0">
                <a:solidFill>
                  <a:schemeClr val="tx1"/>
                </a:solidFill>
              </a:rPr>
              <a:t>Arcus</a:t>
            </a:r>
            <a:r>
              <a:rPr lang="pt-PT" b="1" i="1" dirty="0" smtClean="0">
                <a:solidFill>
                  <a:schemeClr val="tx1"/>
                </a:solidFill>
              </a:rPr>
              <a:t> </a:t>
            </a:r>
            <a:r>
              <a:rPr lang="pt-PT" b="1" i="1" dirty="0" err="1">
                <a:solidFill>
                  <a:schemeClr val="tx1"/>
                </a:solidFill>
              </a:rPr>
              <a:t>Constantini</a:t>
            </a:r>
            <a:r>
              <a:rPr lang="pt-PT" b="1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ts val="1900"/>
              </a:lnSpc>
              <a:buFont typeface="Arial" charset="0"/>
              <a:buNone/>
            </a:pPr>
            <a:r>
              <a:rPr lang="en-GB" dirty="0" err="1"/>
              <a:t>Dedicado</a:t>
            </a:r>
            <a:r>
              <a:rPr lang="en-GB" dirty="0"/>
              <a:t> </a:t>
            </a:r>
            <a:r>
              <a:rPr lang="en-GB" dirty="0" err="1"/>
              <a:t>pelo</a:t>
            </a:r>
            <a:r>
              <a:rPr lang="en-GB" dirty="0"/>
              <a:t> </a:t>
            </a:r>
            <a:r>
              <a:rPr lang="en-GB" dirty="0" err="1"/>
              <a:t>Senado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315 </a:t>
            </a:r>
            <a:r>
              <a:rPr lang="en-GB" dirty="0" err="1"/>
              <a:t>a.C</a:t>
            </a:r>
            <a:r>
              <a:rPr lang="en-GB" dirty="0"/>
              <a:t>., </a:t>
            </a:r>
            <a:r>
              <a:rPr lang="en-GB" dirty="0" err="1"/>
              <a:t>pelo</a:t>
            </a:r>
            <a:r>
              <a:rPr lang="en-GB" dirty="0"/>
              <a:t> </a:t>
            </a:r>
            <a:r>
              <a:rPr lang="en-GB" dirty="0" err="1"/>
              <a:t>décimo</a:t>
            </a:r>
            <a:r>
              <a:rPr lang="en-GB" dirty="0"/>
              <a:t> </a:t>
            </a:r>
            <a:r>
              <a:rPr lang="en-GB" dirty="0" err="1" smtClean="0"/>
              <a:t>aniversário</a:t>
            </a:r>
            <a:r>
              <a:rPr lang="en-GB" dirty="0" smtClean="0"/>
              <a:t> </a:t>
            </a:r>
            <a:r>
              <a:rPr lang="en-GB" sz="1300" dirty="0" smtClean="0"/>
              <a:t>(</a:t>
            </a:r>
            <a:r>
              <a:rPr lang="en-GB" sz="1300" i="1" dirty="0" err="1" smtClean="0"/>
              <a:t>decennalia</a:t>
            </a:r>
            <a:r>
              <a:rPr lang="en-GB" sz="1300" dirty="0"/>
              <a:t>) </a:t>
            </a:r>
            <a:r>
              <a:rPr lang="en-GB" sz="1300" dirty="0" smtClean="0"/>
              <a:t>, </a:t>
            </a:r>
            <a:r>
              <a:rPr lang="en-GB" dirty="0" err="1" smtClean="0"/>
              <a:t>comemorou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/>
              <a:t>vitória</a:t>
            </a:r>
            <a:r>
              <a:rPr lang="en-GB" dirty="0"/>
              <a:t> de </a:t>
            </a:r>
            <a:r>
              <a:rPr lang="en-GB" dirty="0" err="1"/>
              <a:t>Constantino</a:t>
            </a:r>
            <a:r>
              <a:rPr lang="en-GB" dirty="0"/>
              <a:t> </a:t>
            </a:r>
            <a:r>
              <a:rPr lang="en-GB" dirty="0" err="1"/>
              <a:t>sobre</a:t>
            </a:r>
            <a:r>
              <a:rPr lang="en-GB" dirty="0"/>
              <a:t> o </a:t>
            </a:r>
            <a:r>
              <a:rPr lang="en-GB" dirty="0" err="1"/>
              <a:t>seu</a:t>
            </a:r>
            <a:r>
              <a:rPr lang="en-GB" dirty="0"/>
              <a:t> rival </a:t>
            </a:r>
            <a:r>
              <a:rPr lang="en-GB" dirty="0" err="1"/>
              <a:t>Maxêncio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batalha</a:t>
            </a:r>
            <a:r>
              <a:rPr lang="en-GB" dirty="0"/>
              <a:t> da </a:t>
            </a:r>
            <a:r>
              <a:rPr lang="en-GB" dirty="0" err="1"/>
              <a:t>ponte</a:t>
            </a:r>
            <a:r>
              <a:rPr lang="en-GB" dirty="0"/>
              <a:t> </a:t>
            </a:r>
            <a:r>
              <a:rPr lang="en-GB" dirty="0" err="1"/>
              <a:t>Milvia</a:t>
            </a:r>
            <a:r>
              <a:rPr lang="en-GB" dirty="0"/>
              <a:t>, no </a:t>
            </a:r>
            <a:r>
              <a:rPr lang="en-GB" dirty="0" err="1"/>
              <a:t>ano</a:t>
            </a:r>
            <a:r>
              <a:rPr lang="en-GB" dirty="0"/>
              <a:t> 312 </a:t>
            </a:r>
            <a:r>
              <a:rPr lang="en-GB" dirty="0" err="1"/>
              <a:t>a.C</a:t>
            </a:r>
            <a:r>
              <a:rPr lang="en-GB" dirty="0"/>
              <a:t>.</a:t>
            </a:r>
          </a:p>
          <a:p>
            <a:pPr>
              <a:lnSpc>
                <a:spcPts val="1900"/>
              </a:lnSpc>
              <a:buFont typeface="Arial" charset="0"/>
              <a:buNone/>
            </a:pPr>
            <a:endParaRPr lang="pt-P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816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1" y="660400"/>
            <a:ext cx="61182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755063" y="5618164"/>
            <a:ext cx="187801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5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Coliseu</a:t>
            </a:r>
          </a:p>
        </p:txBody>
      </p:sp>
    </p:spTree>
    <p:extLst>
      <p:ext uri="{BB962C8B-B14F-4D97-AF65-F5344CB8AC3E}">
        <p14:creationId xmlns:p14="http://schemas.microsoft.com/office/powerpoint/2010/main" val="35470177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1" y="660400"/>
            <a:ext cx="61182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1" y="660400"/>
            <a:ext cx="61182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1" y="660400"/>
            <a:ext cx="6118225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55063" y="5618164"/>
            <a:ext cx="187801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5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6" action="ppaction://hlinksldjump"/>
              </a:rPr>
              <a:t>Reconstituição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7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Coliseu</a:t>
            </a:r>
          </a:p>
        </p:txBody>
      </p:sp>
    </p:spTree>
    <p:extLst>
      <p:ext uri="{BB962C8B-B14F-4D97-AF65-F5344CB8AC3E}">
        <p14:creationId xmlns:p14="http://schemas.microsoft.com/office/powerpoint/2010/main" val="28438240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652463"/>
            <a:ext cx="6027738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Fórum Trajano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31694585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652463"/>
            <a:ext cx="6027738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Fórum Trajano</a:t>
            </a:r>
          </a:p>
        </p:txBody>
      </p:sp>
    </p:spTree>
    <p:extLst>
      <p:ext uri="{BB962C8B-B14F-4D97-AF65-F5344CB8AC3E}">
        <p14:creationId xmlns:p14="http://schemas.microsoft.com/office/powerpoint/2010/main" val="42713150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38" y="669925"/>
            <a:ext cx="6119812" cy="569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Casa das Vestais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18987865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38" y="669925"/>
            <a:ext cx="6119812" cy="569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Casa das Vestais</a:t>
            </a:r>
          </a:p>
        </p:txBody>
      </p:sp>
    </p:spTree>
    <p:extLst>
      <p:ext uri="{BB962C8B-B14F-4D97-AF65-F5344CB8AC3E}">
        <p14:creationId xmlns:p14="http://schemas.microsoft.com/office/powerpoint/2010/main" val="1883455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660400"/>
            <a:ext cx="6027738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66988" y="58739"/>
            <a:ext cx="61198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Templo de Augusto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5063" y="5837239"/>
            <a:ext cx="18780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3" action="ppaction://hlinksldjump"/>
              </a:rPr>
              <a:t>Ruínas</a:t>
            </a:r>
            <a:endParaRPr lang="pt-PT" sz="1400" dirty="0"/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  <a:defRPr/>
            </a:pPr>
            <a:r>
              <a:rPr lang="pt-PT" sz="1400" dirty="0">
                <a:hlinkClick r:id="rId4" action="ppaction://hlinksldjump"/>
              </a:rPr>
              <a:t>Reconstituição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4162395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ira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TM03090434[[fn=Madeira]]</Template>
  <TotalTime>173</TotalTime>
  <Words>985</Words>
  <Application>Microsoft Office PowerPoint</Application>
  <PresentationFormat>Ecrã Panorâmico</PresentationFormat>
  <Paragraphs>146</Paragraphs>
  <Slides>26</Slides>
  <Notes>0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26</vt:i4>
      </vt:variant>
    </vt:vector>
  </HeadingPairs>
  <TitlesOfParts>
    <vt:vector size="32" baseType="lpstr">
      <vt:lpstr>Arial</vt:lpstr>
      <vt:lpstr>Calibri</vt:lpstr>
      <vt:lpstr>Georgia</vt:lpstr>
      <vt:lpstr>Trebuchet MS</vt:lpstr>
      <vt:lpstr>Wingdings</vt:lpstr>
      <vt:lpstr>Tipo de Madeira</vt:lpstr>
      <vt:lpstr>Sumário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padronização do Urbanismo</vt:lpstr>
      <vt:lpstr>A padronização do Urbanismo</vt:lpstr>
      <vt:lpstr>A fixação de modelos arquitetónicos e escultóricos.</vt:lpstr>
      <vt:lpstr>Apresentação do PowerPoint</vt:lpstr>
      <vt:lpstr>A fixação de modelos arquitetónicos e escultóricos.</vt:lpstr>
      <vt:lpstr>A fixação de modelos arquitetónicos e escultóricos.</vt:lpstr>
      <vt:lpstr>A fixação de modelos arquitetónicos e escultóricos.</vt:lpstr>
      <vt:lpstr>Apresentação do PowerPoint</vt:lpstr>
      <vt:lpstr>A fixação de modelos arquitetónicos e escultóricos.</vt:lpstr>
      <vt:lpstr>A fixação de modelos arquitetónicos e escultóricos.</vt:lpstr>
      <vt:lpstr>Apresentação do PowerPoint</vt:lpstr>
      <vt:lpstr>Apresentação do PowerPoint</vt:lpstr>
      <vt:lpstr>A fixação de modelos arquitetónicos e escultóricos.</vt:lpstr>
      <vt:lpstr>A fixação de modelos arquitetónicos e escultóricos.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Sumário</dc:title>
  <dc:creator>António J. Colaço</dc:creator>
  <cp:lastModifiedBy>António J. Colaço</cp:lastModifiedBy>
  <cp:revision>7</cp:revision>
  <dcterms:created xsi:type="dcterms:W3CDTF">2016-11-08T23:00:58Z</dcterms:created>
  <dcterms:modified xsi:type="dcterms:W3CDTF">2016-11-09T01:54:02Z</dcterms:modified>
</cp:coreProperties>
</file>