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1" r:id="rId2"/>
  </p:sldMasterIdLst>
  <p:notesMasterIdLst>
    <p:notesMasterId r:id="rId10"/>
  </p:notesMasterIdLst>
  <p:sldIdLst>
    <p:sldId id="256" r:id="rId3"/>
    <p:sldId id="263" r:id="rId4"/>
    <p:sldId id="268" r:id="rId5"/>
    <p:sldId id="267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530130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FFCC"/>
    <a:srgbClr val="D4E6F0"/>
    <a:srgbClr val="9999FF"/>
    <a:srgbClr val="CCFFFF"/>
    <a:srgbClr val="FFFFFF"/>
    <a:srgbClr val="FFFF3B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03" autoAdjust="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DC8BB976-D7B4-470A-B7B3-9BE3BFC2CB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29DF4B-1ABB-45A1-9E0F-69DF507A79F5}" type="slidenum">
              <a:rPr lang="pt-PT" smtClean="0"/>
              <a:pPr/>
              <a:t>1</a:t>
            </a:fld>
            <a:endParaRPr lang="pt-PT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0A5C7F-BB0A-42EE-8DD3-8760484D57AF}" type="slidenum">
              <a:rPr lang="pt-PT" smtClean="0"/>
              <a:pPr/>
              <a:t>2</a:t>
            </a:fld>
            <a:endParaRPr lang="pt-PT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0A5C7F-BB0A-42EE-8DD3-8760484D57AF}" type="slidenum">
              <a:rPr lang="pt-PT" smtClean="0"/>
              <a:pPr/>
              <a:t>3</a:t>
            </a:fld>
            <a:endParaRPr lang="pt-PT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9B2EE1-497E-4F66-82B2-B305C936153F}" type="slidenum">
              <a:rPr lang="pt-PT" smtClean="0"/>
              <a:pPr/>
              <a:t>4</a:t>
            </a:fld>
            <a:endParaRPr lang="pt-PT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A7F8AE-22E2-430F-9B07-5999D6211CEE}" type="slidenum">
              <a:rPr lang="pt-PT" smtClean="0"/>
              <a:pPr/>
              <a:t>5</a:t>
            </a:fld>
            <a:endParaRPr lang="pt-PT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722F-798D-442D-9E70-BFADBDC61660}" type="slidenum">
              <a:rPr lang="pt-PT" smtClean="0"/>
              <a:pPr/>
              <a:t>6</a:t>
            </a:fld>
            <a:endParaRPr lang="pt-PT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PT" smtClean="0">
              <a:solidFill>
                <a:srgbClr val="53013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6324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B6C92-B3F9-4C0E-968D-B88EEB434CE5}" type="slidenum">
              <a:rPr lang="pt-PT" smtClean="0"/>
              <a:pPr/>
              <a:t>7</a:t>
            </a:fld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do título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530130"/>
                </a:solidFill>
              </a:defRPr>
            </a:lvl1pPr>
          </a:lstStyle>
          <a:p>
            <a:r>
              <a:rPr lang="pt-PT"/>
              <a:t>Faça clique para editar o estilo do subtítulo do modelo global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75EC7-FA75-4575-B539-589EE9557C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D1DB5-73DC-470F-8FC3-E47B4ACCAF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59C0F-8A45-4F99-A48B-C23776C70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6089A-87CE-4632-851B-B350839FC6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7403C-9B72-4CE7-8FE1-A42276C5FE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DB87D-A8CA-4179-9214-E6DC6F5A42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5E892-B35E-4002-95FF-8EBF07191C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5B929-B942-40D2-9DD3-1AD6272110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4BF13-06D9-4311-AD75-2F8CFB8413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53A87-1D2B-4C20-8BD5-D9BFAEF38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B3009-0816-4E8F-8252-44D040F2EA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DF26A-ED44-428A-8911-BB363D5CE5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5A40D-5D1C-4636-8527-C4AE4C6974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A87D3-9B5E-4C38-81F6-0553466D9A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84F6-2951-4BDB-B2CA-125C81B3D2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A902B-C1FF-499B-8FF1-1F790577AF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D15EA-BE40-4A6C-A321-03DB510ABA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D29AC-BB60-421C-AA96-20DFD399C0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474FE-34A0-4C22-BC21-55F2003A3F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82DB6-C24A-4258-89B1-487F58A052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517CD-9A89-4285-8AB3-93B06A18A0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D307-6061-48DD-A528-568EC1E924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4912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6364BA9A-E829-41C6-8F06-44EC068DFA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pic>
        <p:nvPicPr>
          <p:cNvPr id="2055" name="Picture 7" descr="janela_trabalho2"/>
          <p:cNvPicPr>
            <a:picLocks noChangeAspect="1" noChangeArrowheads="1"/>
          </p:cNvPicPr>
          <p:nvPr userDrawn="1"/>
        </p:nvPicPr>
        <p:blipFill>
          <a:blip r:embed="rId13" cstate="print">
            <a:lum bright="-6000" contrast="-6000"/>
          </a:blip>
          <a:srcRect/>
          <a:stretch>
            <a:fillRect/>
          </a:stretch>
        </p:blipFill>
        <p:spPr bwMode="auto">
          <a:xfrm>
            <a:off x="7524750" y="269875"/>
            <a:ext cx="1330325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84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pt-PT"/>
              <a:t>Centro Competência FCUL Outubro 2009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2180133D-4D33-4CFB-8612-77F89E10BE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53013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spedro@fc.ul.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psantos@fc.ul.p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fc.ul.pt/course/view.php?id=162" TargetMode="External"/><Relationship Id="rId7" Type="http://schemas.openxmlformats.org/officeDocument/2006/relationships/hyperlink" Target="http://meduc.fc.ul.pt/course/view.php?id=23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educ.fc.ul.pt/course/view.php?id=230" TargetMode="External"/><Relationship Id="rId5" Type="http://schemas.openxmlformats.org/officeDocument/2006/relationships/hyperlink" Target="http://moodle.fc.ul.pt/course/view.php?id=66" TargetMode="External"/><Relationship Id="rId4" Type="http://schemas.openxmlformats.org/officeDocument/2006/relationships/hyperlink" Target="http://moodle.fc.ul.pt/course/view.php?id=169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7158" y="857232"/>
            <a:ext cx="8459787" cy="1449380"/>
          </a:xfrm>
        </p:spPr>
        <p:txBody>
          <a:bodyPr/>
          <a:lstStyle/>
          <a:p>
            <a:pPr eaLnBrk="1" hangingPunct="1"/>
            <a:r>
              <a:rPr lang="pt-PT" dirty="0" smtClean="0">
                <a:solidFill>
                  <a:srgbClr val="002060"/>
                </a:solidFill>
              </a:rPr>
              <a:t>Workshop Formação </a:t>
            </a:r>
            <a:r>
              <a:rPr lang="pt-PT" dirty="0" err="1" smtClean="0">
                <a:solidFill>
                  <a:srgbClr val="002060"/>
                </a:solidFill>
              </a:rPr>
              <a:t>Moodle</a:t>
            </a:r>
            <a:r>
              <a:rPr lang="pt-PT" dirty="0" smtClean="0">
                <a:solidFill>
                  <a:srgbClr val="002060"/>
                </a:solidFill>
              </a:rPr>
              <a:t/>
            </a:r>
            <a:br>
              <a:rPr lang="pt-PT" dirty="0" smtClean="0">
                <a:solidFill>
                  <a:srgbClr val="002060"/>
                </a:solidFill>
              </a:rPr>
            </a:br>
            <a:r>
              <a:rPr lang="pt-PT" dirty="0" smtClean="0">
                <a:solidFill>
                  <a:srgbClr val="002060"/>
                </a:solidFill>
              </a:rPr>
              <a:t>Instituto de </a:t>
            </a:r>
            <a:r>
              <a:rPr lang="pt-PT" dirty="0" err="1" smtClean="0">
                <a:solidFill>
                  <a:srgbClr val="002060"/>
                </a:solidFill>
              </a:rPr>
              <a:t>Educação_UL</a:t>
            </a:r>
            <a:r>
              <a:rPr lang="pt-PT" dirty="0" smtClean="0">
                <a:solidFill>
                  <a:srgbClr val="002060"/>
                </a:solidFill>
              </a:rPr>
              <a:t/>
            </a:r>
            <a:br>
              <a:rPr lang="pt-PT" dirty="0" smtClean="0">
                <a:solidFill>
                  <a:srgbClr val="002060"/>
                </a:solidFill>
              </a:rPr>
            </a:br>
            <a:endParaRPr lang="pt-PT" sz="3600" dirty="0" smtClean="0">
              <a:solidFill>
                <a:srgbClr val="002060"/>
              </a:solidFill>
            </a:endParaRP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5286388"/>
            <a:ext cx="6400800" cy="5762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PT" sz="1800" dirty="0" smtClean="0"/>
              <a:t>Centro Tecnologias e Inovação na Educação</a:t>
            </a:r>
            <a:br>
              <a:rPr lang="pt-PT" sz="1800" dirty="0" smtClean="0"/>
            </a:br>
            <a:endParaRPr lang="pt-PT" sz="1800" dirty="0" smtClean="0"/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1357290" y="2786058"/>
            <a:ext cx="657229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pt-PT" sz="2800" dirty="0" smtClean="0"/>
              <a:t>Grupo 1 </a:t>
            </a:r>
          </a:p>
          <a:p>
            <a:pPr algn="ctr"/>
            <a:r>
              <a:rPr lang="pt-PT" sz="2800" dirty="0" smtClean="0"/>
              <a:t/>
            </a:r>
            <a:br>
              <a:rPr lang="pt-PT" sz="2800" dirty="0" smtClean="0"/>
            </a:br>
            <a:r>
              <a:rPr lang="pt-PT" sz="2800" dirty="0" smtClean="0"/>
              <a:t>Sessão 2: 20 </a:t>
            </a:r>
            <a:r>
              <a:rPr lang="pt-PT" sz="2800" dirty="0" smtClean="0"/>
              <a:t>d</a:t>
            </a:r>
            <a:r>
              <a:rPr lang="pt-PT" sz="2800" dirty="0" smtClean="0"/>
              <a:t>e </a:t>
            </a:r>
            <a:r>
              <a:rPr lang="pt-PT" sz="2800" dirty="0" smtClean="0"/>
              <a:t>Maio 10</a:t>
            </a:r>
            <a:endParaRPr lang="pt-PT" sz="2800" dirty="0"/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2928926" y="6000768"/>
            <a:ext cx="3177472" cy="4801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pt-PT" sz="1400" dirty="0" err="1" smtClean="0">
                <a:solidFill>
                  <a:schemeClr val="tx1"/>
                </a:solidFill>
                <a:hlinkClick r:id="rId3"/>
              </a:rPr>
              <a:t>nspedro@fc.ul.pt</a:t>
            </a:r>
            <a:r>
              <a:rPr lang="pt-PT" sz="1400" dirty="0" smtClean="0">
                <a:solidFill>
                  <a:schemeClr val="tx1"/>
                </a:solidFill>
              </a:rPr>
              <a:t>; </a:t>
            </a:r>
            <a:r>
              <a:rPr lang="pt-PT" sz="1400" dirty="0" err="1" smtClean="0">
                <a:solidFill>
                  <a:schemeClr val="tx1"/>
                </a:solidFill>
                <a:hlinkClick r:id="rId4"/>
              </a:rPr>
              <a:t>mpsantos</a:t>
            </a:r>
            <a:r>
              <a:rPr lang="pt-PT" sz="1400" dirty="0" err="1" smtClean="0">
                <a:solidFill>
                  <a:schemeClr val="tx1"/>
                </a:solidFill>
                <a:hlinkClick r:id="rId4"/>
              </a:rPr>
              <a:t>@fc.ul.pt</a:t>
            </a:r>
            <a:endParaRPr lang="pt-PT" sz="1400" dirty="0" smtClean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pt-PT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D408E7-E974-471F-B409-C6A2137C3780}" type="slidenum">
              <a:rPr lang="pt-PT" smtClean="0"/>
              <a:pPr/>
              <a:t>2</a:t>
            </a:fld>
            <a:endParaRPr lang="pt-PT" smtClean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28625" y="404813"/>
            <a:ext cx="82867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4000" dirty="0" smtClean="0">
                <a:solidFill>
                  <a:srgbClr val="002060"/>
                </a:solidFill>
              </a:rPr>
              <a:t>Agenda de </a:t>
            </a:r>
            <a:r>
              <a:rPr lang="pt-PT" sz="4000" dirty="0" err="1" smtClean="0">
                <a:solidFill>
                  <a:srgbClr val="002060"/>
                </a:solidFill>
              </a:rPr>
              <a:t>trabalho_sessão</a:t>
            </a:r>
            <a:r>
              <a:rPr lang="pt-PT" sz="4000" dirty="0" smtClean="0">
                <a:solidFill>
                  <a:srgbClr val="002060"/>
                </a:solidFill>
              </a:rPr>
              <a:t> 2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611188" y="1663700"/>
            <a:ext cx="8032750" cy="4385816"/>
          </a:xfrm>
          <a:prstGeom prst="rect">
            <a:avLst/>
          </a:prstGeom>
          <a:gradFill rotWithShape="1">
            <a:gsLst>
              <a:gs pos="0">
                <a:schemeClr val="bg1">
                  <a:alpha val="82999"/>
                </a:schemeClr>
              </a:gs>
              <a:gs pos="100000">
                <a:srgbClr val="F3F1F2">
                  <a:alpha val="75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</a:rPr>
              <a:t>    </a:t>
            </a:r>
            <a:endParaRPr lang="en-US" sz="24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1. </a:t>
            </a:r>
            <a:r>
              <a:rPr lang="en-US" sz="2400" dirty="0" err="1" smtClean="0">
                <a:latin typeface="Arial" charset="0"/>
              </a:rPr>
              <a:t>Exemplos</a:t>
            </a:r>
            <a:r>
              <a:rPr lang="en-US" sz="2400" dirty="0" smtClean="0">
                <a:latin typeface="Arial" charset="0"/>
              </a:rPr>
              <a:t> de </a:t>
            </a:r>
            <a:r>
              <a:rPr lang="en-US" sz="2400" dirty="0" err="1" smtClean="0">
                <a:latin typeface="Arial" charset="0"/>
              </a:rPr>
              <a:t>disciplina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em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Moodle</a:t>
            </a:r>
            <a:endParaRPr lang="en-US" sz="24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24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  2. </a:t>
            </a:r>
            <a:r>
              <a:rPr lang="en-US" sz="2400" dirty="0" err="1" smtClean="0">
                <a:latin typeface="Arial" charset="0"/>
              </a:rPr>
              <a:t>Definições</a:t>
            </a:r>
            <a:r>
              <a:rPr lang="en-US" sz="2400" dirty="0" smtClean="0">
                <a:latin typeface="Arial" charset="0"/>
              </a:rPr>
              <a:t> de </a:t>
            </a:r>
            <a:r>
              <a:rPr lang="en-US" sz="2400" dirty="0" err="1" smtClean="0">
                <a:latin typeface="Arial" charset="0"/>
              </a:rPr>
              <a:t>administração</a:t>
            </a:r>
            <a:endParaRPr lang="en-US" sz="24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24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 3. </a:t>
            </a:r>
            <a:r>
              <a:rPr lang="en-US" sz="2400" dirty="0" err="1" smtClean="0">
                <a:latin typeface="Arial" charset="0"/>
              </a:rPr>
              <a:t>Questões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orientadoras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para</a:t>
            </a:r>
            <a:r>
              <a:rPr lang="en-US" sz="2400" dirty="0" smtClean="0">
                <a:latin typeface="Arial" charset="0"/>
              </a:rPr>
              <a:t> a </a:t>
            </a:r>
            <a:r>
              <a:rPr lang="en-US" sz="2400" dirty="0" err="1" smtClean="0">
                <a:latin typeface="Arial" charset="0"/>
              </a:rPr>
              <a:t>construção</a:t>
            </a:r>
            <a:r>
              <a:rPr lang="en-US" sz="2400" dirty="0" smtClean="0">
                <a:latin typeface="Arial" charset="0"/>
              </a:rPr>
              <a:t> de </a:t>
            </a:r>
            <a:r>
              <a:rPr lang="en-US" sz="2400" dirty="0" err="1" smtClean="0">
                <a:latin typeface="Arial" charset="0"/>
              </a:rPr>
              <a:t>disciplinas</a:t>
            </a:r>
            <a:endParaRPr lang="en-US" sz="24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2400" dirty="0" smtClean="0">
              <a:latin typeface="Arial" charset="0"/>
            </a:endParaRPr>
          </a:p>
          <a:p>
            <a:pPr lvl="3">
              <a:spcBef>
                <a:spcPct val="50000"/>
              </a:spcBef>
              <a:buFontTx/>
              <a:buChar char="•"/>
            </a:pPr>
            <a:endParaRPr lang="pt-PT" sz="1000" dirty="0">
              <a:latin typeface="Arial" charset="0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pt-PT" sz="1600" dirty="0" smtClean="0"/>
              <a:t>C2TI _  Instituto de Educação</a:t>
            </a:r>
            <a:endParaRPr lang="pt-P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D408E7-E974-471F-B409-C6A2137C3780}" type="slidenum">
              <a:rPr lang="pt-PT" smtClean="0"/>
              <a:pPr/>
              <a:t>3</a:t>
            </a:fld>
            <a:endParaRPr lang="pt-PT" smtClean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28625" y="404813"/>
            <a:ext cx="82867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PT" sz="4000" dirty="0" smtClean="0">
                <a:solidFill>
                  <a:srgbClr val="002060"/>
                </a:solidFill>
              </a:rPr>
              <a:t>Ver exemplos de disciplinas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71472" y="1357298"/>
            <a:ext cx="8286808" cy="4724370"/>
          </a:xfrm>
          <a:prstGeom prst="rect">
            <a:avLst/>
          </a:prstGeom>
          <a:gradFill rotWithShape="1">
            <a:gsLst>
              <a:gs pos="0">
                <a:schemeClr val="bg1">
                  <a:alpha val="82999"/>
                </a:schemeClr>
              </a:gs>
              <a:gs pos="100000">
                <a:srgbClr val="F3F1F2">
                  <a:alpha val="75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</a:rPr>
              <a:t>    </a:t>
            </a:r>
            <a:endParaRPr lang="en-US" sz="2400" dirty="0" smtClean="0">
              <a:latin typeface="Arial" charset="0"/>
            </a:endParaRPr>
          </a:p>
          <a:p>
            <a:pPr>
              <a:spcBef>
                <a:spcPts val="600"/>
              </a:spcBef>
            </a:pP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1. </a:t>
            </a:r>
            <a:r>
              <a:rPr lang="en-US" sz="2400" dirty="0" err="1" smtClean="0">
                <a:latin typeface="Arial" charset="0"/>
              </a:rPr>
              <a:t>Antropologia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Biológica</a:t>
            </a:r>
            <a:endParaRPr lang="en-US" sz="2400" dirty="0" smtClean="0">
              <a:latin typeface="Arial" charset="0"/>
            </a:endParaRPr>
          </a:p>
          <a:p>
            <a:pPr>
              <a:spcBef>
                <a:spcPts val="600"/>
              </a:spcBef>
            </a:pPr>
            <a:r>
              <a:rPr lang="en-US" sz="1200" dirty="0" smtClean="0">
                <a:latin typeface="Arial" charset="0"/>
              </a:rPr>
              <a:t>         </a:t>
            </a:r>
            <a:r>
              <a:rPr lang="en-US" sz="1200" dirty="0" smtClean="0">
                <a:latin typeface="Arial" charset="0"/>
                <a:hlinkClick r:id="rId3"/>
              </a:rPr>
              <a:t>http</a:t>
            </a:r>
            <a:r>
              <a:rPr lang="en-US" sz="1200" dirty="0" smtClean="0">
                <a:latin typeface="Arial" charset="0"/>
                <a:hlinkClick r:id="rId3"/>
              </a:rPr>
              <a:t>://</a:t>
            </a:r>
            <a:r>
              <a:rPr lang="en-US" sz="1200" dirty="0" smtClean="0">
                <a:latin typeface="Arial" charset="0"/>
                <a:hlinkClick r:id="rId3"/>
              </a:rPr>
              <a:t>moodle.fc.ul.pt/course/view.php?id=162</a:t>
            </a:r>
            <a:endParaRPr lang="en-US" sz="12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  2. </a:t>
            </a:r>
            <a:r>
              <a:rPr lang="en-US" sz="2400" dirty="0" err="1" smtClean="0">
                <a:latin typeface="Arial" charset="0"/>
              </a:rPr>
              <a:t>Análise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Multicritérios</a:t>
            </a:r>
            <a:r>
              <a:rPr lang="en-US" sz="2400" dirty="0" smtClean="0">
                <a:latin typeface="Arial" charset="0"/>
              </a:rPr>
              <a:t> e </a:t>
            </a:r>
            <a:r>
              <a:rPr lang="en-US" sz="2400" dirty="0" err="1" smtClean="0">
                <a:latin typeface="Arial" charset="0"/>
              </a:rPr>
              <a:t>sistemas</a:t>
            </a:r>
            <a:r>
              <a:rPr lang="en-US" sz="2400" dirty="0" smtClean="0">
                <a:latin typeface="Arial" charset="0"/>
              </a:rPr>
              <a:t> de </a:t>
            </a:r>
            <a:r>
              <a:rPr lang="en-US" sz="2400" dirty="0" err="1" smtClean="0">
                <a:latin typeface="Arial" charset="0"/>
              </a:rPr>
              <a:t>Apoio</a:t>
            </a:r>
            <a:r>
              <a:rPr lang="en-US" sz="2400" dirty="0" smtClean="0">
                <a:latin typeface="Arial" charset="0"/>
              </a:rPr>
              <a:t> à </a:t>
            </a:r>
            <a:r>
              <a:rPr lang="en-US" sz="2400" dirty="0" err="1" smtClean="0">
                <a:latin typeface="Arial" charset="0"/>
              </a:rPr>
              <a:t>decisão</a:t>
            </a:r>
            <a:endParaRPr lang="en-US" sz="24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200" dirty="0" smtClean="0">
                <a:latin typeface="Arial" charset="0"/>
              </a:rPr>
              <a:t>         </a:t>
            </a:r>
            <a:r>
              <a:rPr lang="en-US" sz="1200" dirty="0" smtClean="0">
                <a:latin typeface="Arial" charset="0"/>
                <a:hlinkClick r:id="rId4"/>
              </a:rPr>
              <a:t>http</a:t>
            </a:r>
            <a:r>
              <a:rPr lang="en-US" sz="1200" dirty="0" smtClean="0">
                <a:latin typeface="Arial" charset="0"/>
                <a:hlinkClick r:id="rId4"/>
              </a:rPr>
              <a:t>://</a:t>
            </a:r>
            <a:r>
              <a:rPr lang="en-US" sz="1200" dirty="0" smtClean="0">
                <a:latin typeface="Arial" charset="0"/>
                <a:hlinkClick r:id="rId4"/>
              </a:rPr>
              <a:t>moodle.fc.ul.pt/course/view.php?id=169</a:t>
            </a:r>
            <a:endParaRPr lang="en-US" sz="12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  3. </a:t>
            </a:r>
            <a:r>
              <a:rPr lang="en-US" sz="2400" dirty="0" err="1" smtClean="0">
                <a:latin typeface="Arial" charset="0"/>
              </a:rPr>
              <a:t>Introdução</a:t>
            </a:r>
            <a:r>
              <a:rPr lang="en-US" sz="2400" dirty="0" smtClean="0">
                <a:latin typeface="Arial" charset="0"/>
              </a:rPr>
              <a:t> à </a:t>
            </a:r>
            <a:r>
              <a:rPr lang="en-US" sz="2400" dirty="0" err="1" smtClean="0">
                <a:latin typeface="Arial" charset="0"/>
              </a:rPr>
              <a:t>investigação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operacional</a:t>
            </a:r>
            <a:endParaRPr lang="en-US" sz="24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200" dirty="0" smtClean="0">
                <a:latin typeface="Arial" charset="0"/>
              </a:rPr>
              <a:t>          </a:t>
            </a:r>
            <a:r>
              <a:rPr lang="en-US" sz="1200" dirty="0" smtClean="0">
                <a:latin typeface="Arial" charset="0"/>
                <a:hlinkClick r:id="rId5"/>
              </a:rPr>
              <a:t>http</a:t>
            </a:r>
            <a:r>
              <a:rPr lang="en-US" sz="1200" dirty="0" smtClean="0">
                <a:latin typeface="Arial" charset="0"/>
                <a:hlinkClick r:id="rId5"/>
              </a:rPr>
              <a:t>://</a:t>
            </a:r>
            <a:r>
              <a:rPr lang="en-US" sz="1200" dirty="0" smtClean="0">
                <a:latin typeface="Arial" charset="0"/>
                <a:hlinkClick r:id="rId5"/>
              </a:rPr>
              <a:t>moodle.fc.ul.pt/course/view.php?id=66</a:t>
            </a:r>
            <a:endParaRPr lang="en-US" sz="12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  4. TIC </a:t>
            </a:r>
            <a:r>
              <a:rPr lang="en-US" sz="2400" dirty="0" err="1" smtClean="0">
                <a:latin typeface="Arial" charset="0"/>
              </a:rPr>
              <a:t>Sociedade</a:t>
            </a:r>
            <a:r>
              <a:rPr lang="en-US" sz="2400" dirty="0" smtClean="0">
                <a:latin typeface="Arial" charset="0"/>
              </a:rPr>
              <a:t> e </a:t>
            </a:r>
            <a:r>
              <a:rPr lang="en-US" sz="2400" dirty="0" err="1" smtClean="0">
                <a:latin typeface="Arial" charset="0"/>
              </a:rPr>
              <a:t>Cidadania</a:t>
            </a:r>
            <a:endParaRPr lang="en-US" sz="24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200" dirty="0" smtClean="0">
                <a:latin typeface="Arial" charset="0"/>
              </a:rPr>
              <a:t>           </a:t>
            </a:r>
            <a:r>
              <a:rPr lang="en-US" sz="1200" dirty="0" smtClean="0">
                <a:latin typeface="Arial" charset="0"/>
                <a:hlinkClick r:id="rId6"/>
              </a:rPr>
              <a:t>http</a:t>
            </a:r>
            <a:r>
              <a:rPr lang="en-US" sz="1200" dirty="0" smtClean="0">
                <a:latin typeface="Arial" charset="0"/>
                <a:hlinkClick r:id="rId6"/>
              </a:rPr>
              <a:t>://</a:t>
            </a:r>
            <a:r>
              <a:rPr lang="en-US" sz="1200" dirty="0" smtClean="0">
                <a:latin typeface="Arial" charset="0"/>
                <a:hlinkClick r:id="rId6"/>
              </a:rPr>
              <a:t>meduc.fc.ul.pt/course/view.php?id=230</a:t>
            </a:r>
            <a:endParaRPr lang="en-US" sz="12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  5. </a:t>
            </a:r>
            <a:r>
              <a:rPr lang="en-US" sz="2400" dirty="0" err="1" smtClean="0">
                <a:latin typeface="Arial" charset="0"/>
              </a:rPr>
              <a:t>Formação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mediada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por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 err="1" smtClean="0">
                <a:latin typeface="Arial" charset="0"/>
              </a:rPr>
              <a:t>plataformas</a:t>
            </a:r>
            <a:r>
              <a:rPr lang="en-US" sz="2400" dirty="0" smtClean="0">
                <a:latin typeface="Arial" charset="0"/>
              </a:rPr>
              <a:t> LMS (</a:t>
            </a:r>
            <a:r>
              <a:rPr lang="en-US" sz="2400" dirty="0" smtClean="0">
                <a:latin typeface="Arial" charset="0"/>
              </a:rPr>
              <a:t>online</a:t>
            </a:r>
            <a:r>
              <a:rPr lang="en-US" sz="2400" dirty="0" smtClean="0">
                <a:latin typeface="Arial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200" dirty="0" smtClean="0">
                <a:latin typeface="Arial" charset="0"/>
              </a:rPr>
              <a:t>          </a:t>
            </a:r>
            <a:r>
              <a:rPr lang="en-US" sz="1200" dirty="0" smtClean="0">
                <a:latin typeface="Arial" charset="0"/>
                <a:hlinkClick r:id="rId7"/>
              </a:rPr>
              <a:t>http</a:t>
            </a:r>
            <a:r>
              <a:rPr lang="en-US" sz="1200" dirty="0" smtClean="0">
                <a:latin typeface="Arial" charset="0"/>
                <a:hlinkClick r:id="rId7"/>
              </a:rPr>
              <a:t>://</a:t>
            </a:r>
            <a:r>
              <a:rPr lang="en-US" sz="1200" dirty="0" smtClean="0">
                <a:latin typeface="Arial" charset="0"/>
                <a:hlinkClick r:id="rId7"/>
              </a:rPr>
              <a:t>meduc.fc.ul.pt/course/view.php?id=231</a:t>
            </a:r>
            <a:endParaRPr lang="en-US" sz="2400" dirty="0" smtClean="0">
              <a:latin typeface="Arial" charset="0"/>
            </a:endParaRPr>
          </a:p>
          <a:p>
            <a:pPr lvl="3">
              <a:spcBef>
                <a:spcPct val="50000"/>
              </a:spcBef>
              <a:buFontTx/>
              <a:buChar char="•"/>
            </a:pPr>
            <a:endParaRPr lang="pt-PT" sz="1000" dirty="0">
              <a:latin typeface="Arial" charset="0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pt-PT" sz="1600" dirty="0" smtClean="0"/>
              <a:t>C2TI _  Instituto de Educação</a:t>
            </a:r>
            <a:endParaRPr lang="pt-P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9F4703-0208-4CA5-BDFD-551E54F0B60C}" type="slidenum">
              <a:rPr lang="pt-PT" smtClean="0"/>
              <a:pPr/>
              <a:t>4</a:t>
            </a:fld>
            <a:endParaRPr lang="pt-PT" smtClean="0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714375" y="1214438"/>
            <a:ext cx="7715250" cy="4572000"/>
          </a:xfrm>
          <a:prstGeom prst="rect">
            <a:avLst/>
          </a:prstGeom>
          <a:gradFill rotWithShape="1">
            <a:gsLst>
              <a:gs pos="0">
                <a:schemeClr val="bg1">
                  <a:alpha val="82999"/>
                </a:schemeClr>
              </a:gs>
              <a:gs pos="100000">
                <a:srgbClr val="F3F1F2">
                  <a:alpha val="75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organização</a:t>
            </a:r>
            <a:r>
              <a:rPr lang="en-US" sz="2400" dirty="0">
                <a:latin typeface="Arial" charset="0"/>
              </a:rPr>
              <a:t> e </a:t>
            </a:r>
            <a:r>
              <a:rPr lang="en-US" sz="2400" dirty="0" err="1">
                <a:latin typeface="Arial" charset="0"/>
              </a:rPr>
              <a:t>participação</a:t>
            </a:r>
            <a:r>
              <a:rPr lang="en-US" sz="2400" dirty="0">
                <a:latin typeface="Arial" charset="0"/>
              </a:rPr>
              <a:t>:</a:t>
            </a:r>
          </a:p>
          <a:p>
            <a:pPr lvl="2">
              <a:spcBef>
                <a:spcPts val="300"/>
              </a:spcBef>
              <a:buFontTx/>
              <a:buChar char="•"/>
            </a:pPr>
            <a:r>
              <a:rPr lang="en-US" sz="2000" dirty="0">
                <a:latin typeface="Arial" charset="0"/>
              </a:rPr>
              <a:t> com </a:t>
            </a:r>
            <a:r>
              <a:rPr lang="en-US" sz="2000" dirty="0" err="1">
                <a:latin typeface="Arial" charset="0"/>
              </a:rPr>
              <a:t>diversas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formas</a:t>
            </a:r>
            <a:r>
              <a:rPr lang="en-US" sz="2000" dirty="0">
                <a:latin typeface="Arial" charset="0"/>
              </a:rPr>
              <a:t> (</a:t>
            </a:r>
            <a:r>
              <a:rPr lang="en-US" sz="2000" dirty="0" err="1">
                <a:latin typeface="Arial" charset="0"/>
              </a:rPr>
              <a:t>facilmente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reconfiguradas</a:t>
            </a:r>
            <a:r>
              <a:rPr lang="en-US" sz="2000" dirty="0">
                <a:latin typeface="Arial" charset="0"/>
              </a:rPr>
              <a:t>)</a:t>
            </a:r>
          </a:p>
          <a:p>
            <a:pPr lvl="2">
              <a:spcBef>
                <a:spcPts val="300"/>
              </a:spcBef>
              <a:buFontTx/>
              <a:buChar char="•"/>
            </a:pP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que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estão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err="1">
                <a:latin typeface="Arial" charset="0"/>
              </a:rPr>
              <a:t>visíveis</a:t>
            </a:r>
            <a:r>
              <a:rPr lang="en-US" sz="2000" dirty="0">
                <a:latin typeface="Arial" charset="0"/>
              </a:rPr>
              <a:t>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distribuição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da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comunicação</a:t>
            </a:r>
            <a:endParaRPr lang="en-US" sz="2400" dirty="0">
              <a:latin typeface="Arial" charset="0"/>
            </a:endParaRP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registo</a:t>
            </a:r>
            <a:r>
              <a:rPr lang="en-US" sz="2400" dirty="0">
                <a:latin typeface="Arial" charset="0"/>
              </a:rPr>
              <a:t> e </a:t>
            </a:r>
            <a:r>
              <a:rPr lang="en-US" sz="2400" dirty="0" err="1">
                <a:latin typeface="Arial" charset="0"/>
              </a:rPr>
              <a:t>acesso</a:t>
            </a:r>
            <a:r>
              <a:rPr lang="en-US" sz="2400" dirty="0">
                <a:latin typeface="Arial" charset="0"/>
              </a:rPr>
              <a:t> à </a:t>
            </a:r>
            <a:r>
              <a:rPr lang="en-US" sz="2400" dirty="0" err="1">
                <a:latin typeface="Arial" charset="0"/>
              </a:rPr>
              <a:t>memória</a:t>
            </a:r>
            <a:r>
              <a:rPr lang="en-US" sz="2400" dirty="0">
                <a:latin typeface="Arial" charset="0"/>
              </a:rPr>
              <a:t> do “</a:t>
            </a:r>
            <a:r>
              <a:rPr lang="en-US" sz="2400" dirty="0" err="1">
                <a:latin typeface="Arial" charset="0"/>
              </a:rPr>
              <a:t>vivido</a:t>
            </a:r>
            <a:r>
              <a:rPr lang="en-US" sz="2400" dirty="0">
                <a:latin typeface="Arial" charset="0"/>
              </a:rPr>
              <a:t>”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construção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colaborativa</a:t>
            </a:r>
            <a:endParaRPr lang="en-US" sz="2400" dirty="0">
              <a:latin typeface="Arial" charset="0"/>
            </a:endParaRP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diversidade</a:t>
            </a:r>
            <a:r>
              <a:rPr lang="en-US" sz="2400" dirty="0">
                <a:latin typeface="Arial" charset="0"/>
              </a:rPr>
              <a:t> e </a:t>
            </a:r>
            <a:r>
              <a:rPr lang="en-US" sz="2400" dirty="0" err="1">
                <a:latin typeface="Arial" charset="0"/>
              </a:rPr>
              <a:t>partilha</a:t>
            </a:r>
            <a:r>
              <a:rPr lang="en-US" sz="2400" dirty="0">
                <a:latin typeface="Arial" charset="0"/>
              </a:rPr>
              <a:t> de </a:t>
            </a:r>
            <a:r>
              <a:rPr lang="en-US" sz="2400" dirty="0" err="1">
                <a:latin typeface="Arial" charset="0"/>
              </a:rPr>
              <a:t>papeis</a:t>
            </a:r>
            <a:endParaRPr lang="en-US" sz="2400" dirty="0">
              <a:latin typeface="Arial" charset="0"/>
            </a:endParaRPr>
          </a:p>
          <a:p>
            <a:pPr lvl="1">
              <a:spcBef>
                <a:spcPct val="500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modelos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menos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centralizados</a:t>
            </a:r>
            <a:r>
              <a:rPr lang="en-US" sz="2400" dirty="0">
                <a:latin typeface="Arial" charset="0"/>
              </a:rPr>
              <a:t> de </a:t>
            </a:r>
            <a:r>
              <a:rPr lang="en-US" sz="2400" dirty="0" err="1">
                <a:latin typeface="Arial" charset="0"/>
              </a:rPr>
              <a:t>actuação</a:t>
            </a:r>
            <a:r>
              <a:rPr lang="en-US" sz="2400" dirty="0">
                <a:latin typeface="Arial" charset="0"/>
              </a:rPr>
              <a:t> e 							</a:t>
            </a:r>
            <a:r>
              <a:rPr lang="en-US" sz="2400" dirty="0" err="1">
                <a:latin typeface="Arial" charset="0"/>
              </a:rPr>
              <a:t>aprendizagem</a:t>
            </a:r>
            <a:endParaRPr lang="en-US" sz="2400" dirty="0">
              <a:latin typeface="Arial" charset="0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>
          <a:xfrm>
            <a:off x="695325" y="285750"/>
            <a:ext cx="3519488" cy="850900"/>
          </a:xfrm>
        </p:spPr>
        <p:txBody>
          <a:bodyPr/>
          <a:lstStyle/>
          <a:p>
            <a:pPr algn="l"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possibilita…</a:t>
            </a:r>
          </a:p>
        </p:txBody>
      </p:sp>
      <p:sp>
        <p:nvSpPr>
          <p:cNvPr id="7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pt-PT" sz="1600" dirty="0" smtClean="0"/>
              <a:t>C2TI _  Instituto de Educação</a:t>
            </a:r>
            <a:endParaRPr lang="pt-P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4920AF-5B89-43A1-A4F3-FFB722699939}" type="slidenum">
              <a:rPr lang="pt-PT" smtClean="0"/>
              <a:pPr/>
              <a:t>5</a:t>
            </a:fld>
            <a:endParaRPr lang="pt-PT" smtClean="0"/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468313" y="1143000"/>
            <a:ext cx="8207375" cy="4800600"/>
          </a:xfrm>
          <a:prstGeom prst="rect">
            <a:avLst/>
          </a:prstGeom>
          <a:gradFill rotWithShape="1">
            <a:gsLst>
              <a:gs pos="0">
                <a:schemeClr val="bg1">
                  <a:alpha val="87000"/>
                </a:schemeClr>
              </a:gs>
              <a:gs pos="100000">
                <a:srgbClr val="F3F1F2">
                  <a:alpha val="73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spcBef>
                <a:spcPct val="10000"/>
              </a:spcBef>
              <a:buFont typeface="Wingdings" pitchFamily="2" charset="2"/>
              <a:buChar char="Ø"/>
            </a:pPr>
            <a:r>
              <a:rPr lang="en-US" sz="2000">
                <a:latin typeface="Arial" charset="0"/>
              </a:rPr>
              <a:t> </a:t>
            </a:r>
            <a:r>
              <a:rPr lang="en-US" sz="2400">
                <a:latin typeface="Arial" charset="0"/>
              </a:rPr>
              <a:t>para quê… este tipo de espaços?</a:t>
            </a:r>
          </a:p>
          <a:p>
            <a:pPr lvl="2">
              <a:buFontTx/>
              <a:buChar char="•"/>
            </a:pPr>
            <a:r>
              <a:rPr lang="en-US" sz="2000">
                <a:latin typeface="Arial" charset="0"/>
              </a:rPr>
              <a:t> a que necessidades podem responder?</a:t>
            </a:r>
            <a:r>
              <a:rPr lang="en-US" sz="2400">
                <a:latin typeface="Arial" charset="0"/>
              </a:rPr>
              <a:t>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que relação com espaços já existentes?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o que lhes acrescentam? o que é preciso modificar?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para quem e com quem devem ser desenhados / mediados?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que práticas se pretende implementar?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que hábitos se pretende promover/evitar? 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como actuar para os induzir?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que aprendizagens quer promover e deseja fazer?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como se pensa sobre o que é aprender? </a:t>
            </a:r>
          </a:p>
          <a:p>
            <a:pPr lvl="2">
              <a:spcBef>
                <a:spcPct val="15000"/>
              </a:spcBef>
              <a:spcAft>
                <a:spcPts val="300"/>
              </a:spcAft>
              <a:buFontTx/>
              <a:buChar char="•"/>
            </a:pPr>
            <a:r>
              <a:rPr lang="en-US" sz="2000">
                <a:latin typeface="Arial" charset="0"/>
              </a:rPr>
              <a:t> para onde se quer caminhar?</a:t>
            </a:r>
          </a:p>
        </p:txBody>
      </p:sp>
      <p:sp>
        <p:nvSpPr>
          <p:cNvPr id="16389" name="Rectangle 6"/>
          <p:cNvSpPr>
            <a:spLocks noGrp="1" noChangeArrowheads="1"/>
          </p:cNvSpPr>
          <p:nvPr>
            <p:ph type="title"/>
          </p:nvPr>
        </p:nvSpPr>
        <p:spPr>
          <a:xfrm>
            <a:off x="500063" y="142875"/>
            <a:ext cx="7400925" cy="922338"/>
          </a:xfrm>
        </p:spPr>
        <p:txBody>
          <a:bodyPr/>
          <a:lstStyle/>
          <a:p>
            <a:pPr algn="l"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pressupõe </a:t>
            </a:r>
            <a:r>
              <a:rPr lang="en-US" kern="1200" dirty="0" err="1" smtClean="0">
                <a:solidFill>
                  <a:srgbClr val="002060"/>
                </a:solidFill>
                <a:ea typeface="+mn-ea"/>
                <a:cs typeface="+mn-cs"/>
              </a:rPr>
              <a:t>reflectir</a:t>
            </a:r>
            <a:r>
              <a:rPr lang="en-US" kern="1200" dirty="0" smtClean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en-US" kern="1200" dirty="0" err="1" smtClean="0">
                <a:solidFill>
                  <a:srgbClr val="002060"/>
                </a:solidFill>
                <a:ea typeface="+mn-ea"/>
                <a:cs typeface="+mn-cs"/>
              </a:rPr>
              <a:t>sobre</a:t>
            </a: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 …</a:t>
            </a:r>
          </a:p>
        </p:txBody>
      </p:sp>
      <p:sp>
        <p:nvSpPr>
          <p:cNvPr id="7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pt-PT" sz="1600" dirty="0" smtClean="0"/>
              <a:t>C2TI _  Instituto de Educação</a:t>
            </a:r>
            <a:endParaRPr lang="pt-P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EF5414-F602-4013-8BBE-7CE7F711C79F}" type="slidenum">
              <a:rPr lang="pt-PT" smtClean="0"/>
              <a:pPr/>
              <a:t>6</a:t>
            </a:fld>
            <a:endParaRPr lang="pt-PT" smtClean="0"/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785813" y="1071563"/>
            <a:ext cx="7643812" cy="5056187"/>
          </a:xfrm>
          <a:prstGeom prst="rect">
            <a:avLst/>
          </a:prstGeom>
          <a:gradFill rotWithShape="1">
            <a:gsLst>
              <a:gs pos="0">
                <a:schemeClr val="bg1">
                  <a:alpha val="82999"/>
                </a:schemeClr>
              </a:gs>
              <a:gs pos="100000">
                <a:srgbClr val="F3F1F2">
                  <a:alpha val="75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spcBef>
                <a:spcPct val="6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intencionalidade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relevância dos conteúdos, actividades e organização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organização com flexibilidade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desenho prévio mas atento ao emergente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dinamização, mediação, sustentação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quem, com que preocupações e ética, 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reflexividade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abertura ao ponto de vista dos outros, auto-avaliação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Arial" charset="0"/>
              </a:rPr>
              <a:t> espírito de colaboração</a:t>
            </a:r>
          </a:p>
          <a:p>
            <a:pPr lvl="2">
              <a:spcBef>
                <a:spcPct val="15000"/>
              </a:spcBef>
              <a:buFontTx/>
              <a:buChar char="•"/>
            </a:pPr>
            <a:r>
              <a:rPr lang="en-US" sz="2000">
                <a:latin typeface="Arial" charset="0"/>
              </a:rPr>
              <a:t> sentido de responsabilidade, partilha e co-construção</a:t>
            </a:r>
          </a:p>
          <a:p>
            <a:pPr lvl="2">
              <a:spcBef>
                <a:spcPct val="15000"/>
              </a:spcBef>
              <a:spcAft>
                <a:spcPts val="300"/>
              </a:spcAft>
              <a:buFontTx/>
              <a:buChar char="•"/>
            </a:pPr>
            <a:r>
              <a:rPr lang="en-US" sz="2000">
                <a:latin typeface="Arial" charset="0"/>
              </a:rPr>
              <a:t> visibilidade da presença e da actuação</a:t>
            </a:r>
          </a:p>
        </p:txBody>
      </p:sp>
      <p:sp>
        <p:nvSpPr>
          <p:cNvPr id="14341" name="Rectangle 9"/>
          <p:cNvSpPr>
            <a:spLocks noGrp="1" noChangeArrowheads="1"/>
          </p:cNvSpPr>
          <p:nvPr>
            <p:ph type="title"/>
          </p:nvPr>
        </p:nvSpPr>
        <p:spPr>
          <a:xfrm>
            <a:off x="671513" y="222250"/>
            <a:ext cx="7758112" cy="777875"/>
          </a:xfrm>
        </p:spPr>
        <p:txBody>
          <a:bodyPr/>
          <a:lstStyle/>
          <a:p>
            <a:pPr algn="l"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exige (e desenvolve)…</a:t>
            </a:r>
          </a:p>
        </p:txBody>
      </p:sp>
      <p:sp>
        <p:nvSpPr>
          <p:cNvPr id="7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r>
              <a:rPr lang="pt-PT" sz="1600" dirty="0" smtClean="0"/>
              <a:t>C2TI _  Instituto de Educação</a:t>
            </a:r>
            <a:endParaRPr lang="pt-P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o Rodapé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PT" sz="1600" dirty="0" smtClean="0"/>
              <a:t>C2TI _  Instituto de Educação</a:t>
            </a:r>
            <a:endParaRPr lang="pt-PT" sz="1600" dirty="0"/>
          </a:p>
        </p:txBody>
      </p:sp>
      <p:sp>
        <p:nvSpPr>
          <p:cNvPr id="39939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C55512-98ED-4EA7-910C-26AFB76F1B6B}" type="slidenum">
              <a:rPr lang="pt-PT" smtClean="0"/>
              <a:pPr/>
              <a:t>7</a:t>
            </a:fld>
            <a:endParaRPr lang="pt-PT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71438"/>
            <a:ext cx="6491287" cy="993775"/>
          </a:xfrm>
        </p:spPr>
        <p:txBody>
          <a:bodyPr/>
          <a:lstStyle/>
          <a:p>
            <a:pPr eaLnBrk="1" hangingPunct="1">
              <a:defRPr/>
            </a:pPr>
            <a:r>
              <a:rPr lang="pt-PT" kern="1200" dirty="0" smtClean="0">
                <a:solidFill>
                  <a:srgbClr val="002060"/>
                </a:solidFill>
                <a:ea typeface="+mn-ea"/>
                <a:cs typeface="+mn-cs"/>
              </a:rPr>
              <a:t>Pensar e discutir sobre…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71563"/>
            <a:ext cx="8429625" cy="4954587"/>
          </a:xfrm>
          <a:gradFill rotWithShape="1">
            <a:gsLst>
              <a:gs pos="0">
                <a:schemeClr val="bg1">
                  <a:alpha val="87000"/>
                </a:schemeClr>
              </a:gs>
              <a:gs pos="100000">
                <a:srgbClr val="F3F1F2">
                  <a:alpha val="73000"/>
                </a:srgbClr>
              </a:gs>
            </a:gsLst>
            <a:lin ang="5400000" scaled="1"/>
          </a:gradFill>
        </p:spPr>
        <p:txBody>
          <a:bodyPr>
            <a:spAutoFit/>
          </a:bodyPr>
          <a:lstStyle/>
          <a:p>
            <a:pPr marL="573088" lvl="1" indent="-173038" eaLnBrk="1" hangingPunct="1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pt-PT" smtClean="0">
                <a:solidFill>
                  <a:srgbClr val="530130"/>
                </a:solidFill>
                <a:latin typeface="Arial" charset="0"/>
              </a:rPr>
              <a:t> A relação entre o presencial e o não presencial</a:t>
            </a:r>
          </a:p>
          <a:p>
            <a:pPr marL="573088" lvl="1" indent="-173038" eaLnBrk="1" hangingPunct="1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pt-PT" smtClean="0">
                <a:solidFill>
                  <a:srgbClr val="530130"/>
                </a:solidFill>
                <a:latin typeface="Arial" charset="0"/>
              </a:rPr>
              <a:t> O que é participar no presencial e à distância</a:t>
            </a:r>
          </a:p>
          <a:p>
            <a:pPr marL="573088" lvl="1" indent="-173038" eaLnBrk="1" hangingPunct="1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pt-PT" smtClean="0">
                <a:solidFill>
                  <a:srgbClr val="530130"/>
                </a:solidFill>
                <a:latin typeface="Arial" charset="0"/>
              </a:rPr>
              <a:t> Os desafios que coloca:</a:t>
            </a:r>
          </a:p>
          <a:p>
            <a:pPr marL="1371600" lvl="3" indent="0" eaLnBrk="1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pt-PT" sz="2400" smtClean="0">
                <a:solidFill>
                  <a:srgbClr val="530130"/>
                </a:solidFill>
                <a:latin typeface="Arial" charset="0"/>
              </a:rPr>
              <a:t>- ao professor e ao aluno</a:t>
            </a:r>
            <a:br>
              <a:rPr lang="pt-PT" sz="240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smtClean="0">
                <a:solidFill>
                  <a:srgbClr val="530130"/>
                </a:solidFill>
                <a:latin typeface="Arial" charset="0"/>
              </a:rPr>
              <a:t>- à organização académica/escolar</a:t>
            </a:r>
            <a:br>
              <a:rPr lang="pt-PT" sz="240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smtClean="0">
                <a:solidFill>
                  <a:srgbClr val="530130"/>
                </a:solidFill>
                <a:latin typeface="Arial" charset="0"/>
              </a:rPr>
              <a:t>- às práticas académicas/escolares </a:t>
            </a:r>
            <a:br>
              <a:rPr lang="pt-PT" sz="240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smtClean="0">
                <a:solidFill>
                  <a:srgbClr val="530130"/>
                </a:solidFill>
                <a:latin typeface="Arial" charset="0"/>
              </a:rPr>
              <a:t>- às relações de trabalho</a:t>
            </a:r>
            <a:br>
              <a:rPr lang="pt-PT" sz="2400" smtClean="0">
                <a:solidFill>
                  <a:srgbClr val="530130"/>
                </a:solidFill>
                <a:latin typeface="Arial" charset="0"/>
              </a:rPr>
            </a:br>
            <a:r>
              <a:rPr lang="pt-PT" sz="2400" smtClean="0">
                <a:solidFill>
                  <a:srgbClr val="530130"/>
                </a:solidFill>
                <a:latin typeface="Arial" charset="0"/>
              </a:rPr>
              <a:t>- às responsabilidades da Universidade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odelo de apresentação predefinido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0" i="0" u="none" strike="noStrike" cap="none" normalizeH="0" baseline="0" smtClean="0">
            <a:ln>
              <a:noFill/>
            </a:ln>
            <a:solidFill>
              <a:srgbClr val="530130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1_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2050</TotalTime>
  <Words>409</Words>
  <Application>Microsoft Office PowerPoint</Application>
  <PresentationFormat>Apresentação no Ecrã (4:3)</PresentationFormat>
  <Paragraphs>81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7</vt:i4>
      </vt:variant>
    </vt:vector>
  </HeadingPairs>
  <TitlesOfParts>
    <vt:vector size="9" baseType="lpstr">
      <vt:lpstr>Modelo de apresentação predefinido</vt:lpstr>
      <vt:lpstr>1_Modelo de apresentação predefinido</vt:lpstr>
      <vt:lpstr>Workshop Formação Moodle Instituto de Educação_UL </vt:lpstr>
      <vt:lpstr>Diapositivo 2</vt:lpstr>
      <vt:lpstr>Diapositivo 3</vt:lpstr>
      <vt:lpstr>possibilita…</vt:lpstr>
      <vt:lpstr>pressupõe reflectir sobre …</vt:lpstr>
      <vt:lpstr>exige (e desenvolve)…</vt:lpstr>
      <vt:lpstr>Pensar e discutir sobre…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Plataforma Moodle janela para ver e actuar</dc:title>
  <dc:creator>Your User Name</dc:creator>
  <cp:keywords>FCUL;MOODLE</cp:keywords>
  <cp:lastModifiedBy>Windows User</cp:lastModifiedBy>
  <cp:revision>123</cp:revision>
  <dcterms:created xsi:type="dcterms:W3CDTF">2007-04-05T13:48:27Z</dcterms:created>
  <dcterms:modified xsi:type="dcterms:W3CDTF">2010-05-20T14:40:00Z</dcterms:modified>
</cp:coreProperties>
</file>