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1" r:id="rId2"/>
  </p:sldMasterIdLst>
  <p:notesMasterIdLst>
    <p:notesMasterId r:id="rId18"/>
  </p:notesMasterIdLst>
  <p:sldIdLst>
    <p:sldId id="256" r:id="rId3"/>
    <p:sldId id="257" r:id="rId4"/>
    <p:sldId id="266" r:id="rId5"/>
    <p:sldId id="259" r:id="rId6"/>
    <p:sldId id="262" r:id="rId7"/>
    <p:sldId id="263" r:id="rId8"/>
    <p:sldId id="274" r:id="rId9"/>
    <p:sldId id="271" r:id="rId10"/>
    <p:sldId id="273" r:id="rId11"/>
    <p:sldId id="264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FFCC"/>
    <a:srgbClr val="D4E6F0"/>
    <a:srgbClr val="9999FF"/>
    <a:srgbClr val="CCFFFF"/>
    <a:srgbClr val="FFFFFF"/>
    <a:srgbClr val="FFFF3B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303" autoAdjust="0"/>
  </p:normalViewPr>
  <p:slideViewPr>
    <p:cSldViewPr>
      <p:cViewPr varScale="1">
        <p:scale>
          <a:sx n="49" d="100"/>
          <a:sy n="49" d="100"/>
        </p:scale>
        <p:origin x="-102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 smtClean="0"/>
              <a:t>Clique para editar os estilos de texto do modelo global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DC8BB976-D7B4-470A-B7B3-9BE3BFC2CB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29DF4B-1ABB-45A1-9E0F-69DF507A79F5}" type="slidenum">
              <a:rPr lang="pt-PT" smtClean="0"/>
              <a:pPr/>
              <a:t>1</a:t>
            </a:fld>
            <a:endParaRPr lang="pt-PT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51204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1A9A13-2508-44E9-B4BD-E50356F7022E}" type="slidenum">
              <a:rPr lang="pt-PT" smtClean="0"/>
              <a:pPr/>
              <a:t>10</a:t>
            </a:fld>
            <a:endParaRPr lang="pt-P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9B2EE1-497E-4F66-82B2-B305C936153F}" type="slidenum">
              <a:rPr lang="pt-PT" smtClean="0"/>
              <a:pPr/>
              <a:t>11</a:t>
            </a:fld>
            <a:endParaRPr lang="pt-PT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1B722F-798D-442D-9E70-BFADBDC61660}" type="slidenum">
              <a:rPr lang="pt-PT" smtClean="0"/>
              <a:pPr/>
              <a:t>12</a:t>
            </a:fld>
            <a:endParaRPr lang="pt-PT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>
              <a:solidFill>
                <a:srgbClr val="530130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A7F8AE-22E2-430F-9B07-5999D6211CEE}" type="slidenum">
              <a:rPr lang="pt-PT" smtClean="0"/>
              <a:pPr/>
              <a:t>13</a:t>
            </a:fld>
            <a:endParaRPr lang="pt-PT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46E297-413A-4FFA-BC9D-3023C4DE70B3}" type="slidenum">
              <a:rPr lang="pt-PT" smtClean="0"/>
              <a:pPr/>
              <a:t>14</a:t>
            </a:fld>
            <a:endParaRPr lang="pt-PT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56324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2B6C92-B3F9-4C0E-968D-B88EEB434CE5}" type="slidenum">
              <a:rPr lang="pt-PT" smtClean="0"/>
              <a:pPr/>
              <a:t>15</a:t>
            </a:fld>
            <a:endParaRPr lang="pt-P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6EEC47-6196-4C91-A80D-3084D2090A8E}" type="slidenum">
              <a:rPr lang="pt-PT" smtClean="0"/>
              <a:pPr/>
              <a:t>2</a:t>
            </a:fld>
            <a:endParaRPr lang="pt-PT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-"/>
            </a:pPr>
            <a:endParaRPr lang="pt-P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44036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B8E285-C81D-4E32-BAFA-4438CD03A2A9}" type="slidenum">
              <a:rPr lang="pt-PT" smtClean="0"/>
              <a:pPr/>
              <a:t>3</a:t>
            </a:fld>
            <a:endParaRPr lang="pt-P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508E4C-4C98-41CE-9986-F37D829628DA}" type="slidenum">
              <a:rPr lang="pt-PT" smtClean="0"/>
              <a:pPr/>
              <a:t>4</a:t>
            </a:fld>
            <a:endParaRPr lang="pt-PT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527EA7-0B2C-432B-B1CF-5FC7922B4412}" type="slidenum">
              <a:rPr lang="pt-PT" smtClean="0"/>
              <a:pPr/>
              <a:t>5</a:t>
            </a:fld>
            <a:endParaRPr lang="pt-PT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0A5C7F-BB0A-42EE-8DD3-8760484D57AF}" type="slidenum">
              <a:rPr lang="pt-PT" smtClean="0"/>
              <a:pPr/>
              <a:t>6</a:t>
            </a:fld>
            <a:endParaRPr lang="pt-PT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48132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187556-753E-4603-83EE-907BA0EC7FA5}" type="slidenum">
              <a:rPr lang="pt-PT" smtClean="0"/>
              <a:pPr/>
              <a:t>7</a:t>
            </a:fld>
            <a:endParaRPr lang="pt-P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49156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BA00F2-19FE-43E8-AF6E-87A268DA529C}" type="slidenum">
              <a:rPr lang="pt-PT" smtClean="0"/>
              <a:pPr/>
              <a:t>8</a:t>
            </a:fld>
            <a:endParaRPr lang="pt-P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50180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8BEAA9-DF07-4780-9A0E-A3471642A35E}" type="slidenum">
              <a:rPr lang="pt-PT" smtClean="0"/>
              <a:pPr/>
              <a:t>9</a:t>
            </a:fld>
            <a:endParaRPr lang="pt-P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 do título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530130"/>
                </a:solidFill>
              </a:defRPr>
            </a:lvl1pPr>
          </a:lstStyle>
          <a:p>
            <a:r>
              <a:rPr lang="pt-PT"/>
              <a:t>Faça clique para editar o estilo do subtítulo do modelo global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75EC7-FA75-4575-B539-589EE9557C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D1DB5-73DC-470F-8FC3-E47B4ACCAF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59C0F-8A45-4F99-A48B-C23776C70B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6089A-87CE-4632-851B-B350839FC6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7403C-9B72-4CE7-8FE1-A42276C5FE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DB87D-A8CA-4179-9214-E6DC6F5A42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5E892-B35E-4002-95FF-8EBF07191C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5B929-B942-40D2-9DD3-1AD6272110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4BF13-06D9-4311-AD75-2F8CFB8413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53A87-1D2B-4C20-8BD5-D9BFAEF38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B3009-0816-4E8F-8252-44D040F2EA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DF26A-ED44-428A-8911-BB363D5CE5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5A40D-5D1C-4636-8527-C4AE4C6974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A87D3-9B5E-4C38-81F6-0553466D9A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584F6-2951-4BDB-B2CA-125C81B3D2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A902B-C1FF-499B-8FF1-1F790577AF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D15EA-BE40-4A6C-A321-03DB510ABA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D29AC-BB60-421C-AA96-20DFD399C0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474FE-34A0-4C22-BC21-55F2003A3F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82DB6-C24A-4258-89B1-487F58A052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517CD-9A89-4285-8AB3-93B06A18A0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5D307-6061-48DD-A528-568EC1E924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64912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6364BA9A-E829-41C6-8F06-44EC068DFA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pic>
        <p:nvPicPr>
          <p:cNvPr id="2055" name="Picture 7" descr="janela_trabalho2"/>
          <p:cNvPicPr>
            <a:picLocks noChangeAspect="1" noChangeArrowheads="1"/>
          </p:cNvPicPr>
          <p:nvPr userDrawn="1"/>
        </p:nvPicPr>
        <p:blipFill>
          <a:blip r:embed="rId13" cstate="print">
            <a:lum bright="-6000" contrast="-6000"/>
          </a:blip>
          <a:srcRect/>
          <a:stretch>
            <a:fillRect/>
          </a:stretch>
        </p:blipFill>
        <p:spPr bwMode="auto">
          <a:xfrm>
            <a:off x="7524750" y="269875"/>
            <a:ext cx="1330325" cy="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184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2180133D-4D33-4CFB-8612-77F89E10BE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ccrie.fc.ul.p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file:///E:\CRIE\seminarios\plataformas\Moodle_13_04.ppt%23-1,11,exige%20(e%20desenvolve)&#8230;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hyperlink" Target="file:///E:\CRIE\seminarios\plataformas\Moodle_13_04.ppt%23-1,13,pressup&#245;e%20reflectir%20sobre%20&#8230;" TargetMode="External"/><Relationship Id="rId4" Type="http://schemas.openxmlformats.org/officeDocument/2006/relationships/hyperlink" Target="file:///E:\CRIE\seminarios\plataformas\Moodle_13_04.ppt%23-1,10,possibilita&#8230;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plone.org/" TargetMode="External"/><Relationship Id="rId5" Type="http://schemas.openxmlformats.org/officeDocument/2006/relationships/image" Target="../media/image7.png"/><Relationship Id="rId4" Type="http://schemas.openxmlformats.org/officeDocument/2006/relationships/hyperlink" Target="http://moodle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hyperlink" Target="http://moodle.org/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moodle.org/en/Philosophy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noniob.fc.ul.pt/plataforma/mod/forum/view.php?id=2252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0.png"/><Relationship Id="rId7" Type="http://schemas.openxmlformats.org/officeDocument/2006/relationships/hyperlink" Target="http://projectos.ese.ips.pt/moodle/course/view.php?id=66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5.jpeg"/><Relationship Id="rId4" Type="http://schemas.openxmlformats.org/officeDocument/2006/relationships/hyperlink" Target="http://noniob.fc.ul.pt/plataforma/" TargetMode="External"/><Relationship Id="rId9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moodle.org/" TargetMode="Externa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4213" y="908050"/>
            <a:ext cx="7772400" cy="1470025"/>
          </a:xfrm>
        </p:spPr>
        <p:txBody>
          <a:bodyPr/>
          <a:lstStyle/>
          <a:p>
            <a:pPr eaLnBrk="1" hangingPunct="1"/>
            <a:r>
              <a:rPr lang="pt-PT" smtClean="0">
                <a:solidFill>
                  <a:srgbClr val="002060"/>
                </a:solidFill>
              </a:rPr>
              <a:t>Plataforma Moodle</a:t>
            </a:r>
            <a:br>
              <a:rPr lang="pt-PT" smtClean="0">
                <a:solidFill>
                  <a:srgbClr val="002060"/>
                </a:solidFill>
              </a:rPr>
            </a:br>
            <a:r>
              <a:rPr lang="pt-PT" sz="3600" i="1" smtClean="0">
                <a:solidFill>
                  <a:srgbClr val="002060"/>
                </a:solidFill>
              </a:rPr>
              <a:t>o quê e para quê</a:t>
            </a:r>
            <a:endParaRPr lang="pt-PT" sz="3600" smtClean="0">
              <a:solidFill>
                <a:srgbClr val="002060"/>
              </a:solidFill>
            </a:endParaRPr>
          </a:p>
        </p:txBody>
      </p:sp>
      <p:sp>
        <p:nvSpPr>
          <p:cNvPr id="2662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5373688"/>
            <a:ext cx="6400800" cy="5762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PT" sz="1800" smtClean="0"/>
              <a:t>Madalena Pinto dos Santos</a:t>
            </a:r>
            <a:br>
              <a:rPr lang="pt-PT" sz="1800" smtClean="0"/>
            </a:br>
            <a:r>
              <a:rPr lang="pt-PT" sz="1800" smtClean="0"/>
              <a:t>Centro de Competência FCUL</a:t>
            </a:r>
          </a:p>
        </p:txBody>
      </p:sp>
      <p:sp>
        <p:nvSpPr>
          <p:cNvPr id="26628" name="Rectangle 6"/>
          <p:cNvSpPr>
            <a:spLocks noChangeArrowheads="1"/>
          </p:cNvSpPr>
          <p:nvPr/>
        </p:nvSpPr>
        <p:spPr bwMode="auto">
          <a:xfrm>
            <a:off x="1357313" y="2786063"/>
            <a:ext cx="64008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pt-PT" sz="2000"/>
              <a:t>28 de Outubro 2009</a:t>
            </a:r>
          </a:p>
        </p:txBody>
      </p:sp>
      <p:sp>
        <p:nvSpPr>
          <p:cNvPr id="26629" name="Rectangle 7"/>
          <p:cNvSpPr>
            <a:spLocks noChangeArrowheads="1"/>
          </p:cNvSpPr>
          <p:nvPr/>
        </p:nvSpPr>
        <p:spPr bwMode="auto">
          <a:xfrm>
            <a:off x="3492500" y="5991225"/>
            <a:ext cx="1970088" cy="26193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pt-PT" sz="1400">
                <a:solidFill>
                  <a:schemeClr val="tx1"/>
                </a:solidFill>
                <a:hlinkClick r:id="rId3"/>
              </a:rPr>
              <a:t>http://cccrie.fc.ul.pt</a:t>
            </a:r>
            <a:r>
              <a:rPr lang="pt-PT" sz="140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26630" name="Picture 8" descr="janela_trabalho2"/>
          <p:cNvPicPr>
            <a:picLocks noChangeAspect="1" noChangeArrowheads="1"/>
          </p:cNvPicPr>
          <p:nvPr/>
        </p:nvPicPr>
        <p:blipFill>
          <a:blip r:embed="rId4" cstate="print">
            <a:lum bright="-6000" contrast="-6000"/>
          </a:blip>
          <a:srcRect/>
          <a:stretch>
            <a:fillRect/>
          </a:stretch>
        </p:blipFill>
        <p:spPr bwMode="auto">
          <a:xfrm>
            <a:off x="3348038" y="3284538"/>
            <a:ext cx="2447925" cy="1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Marcador de Posição do Rodapé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/>
              <a:t>Centro Competência FCUL Outubro 2009</a:t>
            </a:r>
          </a:p>
        </p:txBody>
      </p:sp>
      <p:sp>
        <p:nvSpPr>
          <p:cNvPr id="34819" name="Marcador de Posição do Número do Diapositivo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52B87CE-2A26-43C5-B277-5940A991CE63}" type="slidenum">
              <a:rPr lang="pt-PT" smtClean="0"/>
              <a:pPr/>
              <a:t>10</a:t>
            </a:fld>
            <a:endParaRPr lang="pt-PT" smtClean="0"/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3643313" y="714375"/>
            <a:ext cx="4181475" cy="2062163"/>
            <a:chOff x="1837" y="346"/>
            <a:chExt cx="2634" cy="1299"/>
          </a:xfrm>
        </p:grpSpPr>
        <p:sp>
          <p:nvSpPr>
            <p:cNvPr id="34836" name="Text Box 6"/>
            <p:cNvSpPr txBox="1">
              <a:spLocks noChangeArrowheads="1"/>
            </p:cNvSpPr>
            <p:nvPr/>
          </p:nvSpPr>
          <p:spPr bwMode="auto">
            <a:xfrm>
              <a:off x="3195" y="540"/>
              <a:ext cx="1276" cy="250"/>
            </a:xfrm>
            <a:prstGeom prst="rect">
              <a:avLst/>
            </a:prstGeom>
            <a:solidFill>
              <a:srgbClr val="EDEBEC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PT" sz="2000"/>
                <a:t>para quê/quem</a:t>
              </a:r>
            </a:p>
          </p:txBody>
        </p:sp>
        <p:sp>
          <p:nvSpPr>
            <p:cNvPr id="34837" name="Text Box 7"/>
            <p:cNvSpPr txBox="1">
              <a:spLocks noChangeArrowheads="1"/>
            </p:cNvSpPr>
            <p:nvPr/>
          </p:nvSpPr>
          <p:spPr bwMode="auto">
            <a:xfrm>
              <a:off x="3016" y="1389"/>
              <a:ext cx="1224" cy="256"/>
            </a:xfrm>
            <a:prstGeom prst="rect">
              <a:avLst/>
            </a:prstGeom>
            <a:solidFill>
              <a:srgbClr val="EDEBEC"/>
            </a:solidFill>
            <a:ln w="9525">
              <a:solidFill>
                <a:srgbClr val="DF9DBE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t-PT" sz="2000"/>
                <a:t>aprendizagens</a:t>
              </a:r>
            </a:p>
          </p:txBody>
        </p:sp>
        <p:sp>
          <p:nvSpPr>
            <p:cNvPr id="34838" name="Text Box 8"/>
            <p:cNvSpPr txBox="1">
              <a:spLocks noChangeArrowheads="1"/>
            </p:cNvSpPr>
            <p:nvPr/>
          </p:nvSpPr>
          <p:spPr bwMode="auto">
            <a:xfrm>
              <a:off x="1837" y="346"/>
              <a:ext cx="998" cy="250"/>
            </a:xfrm>
            <a:prstGeom prst="rect">
              <a:avLst/>
            </a:prstGeom>
            <a:solidFill>
              <a:srgbClr val="EDEBEC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PT" sz="2000"/>
                <a:t>organização</a:t>
              </a:r>
            </a:p>
          </p:txBody>
        </p:sp>
      </p:grpSp>
      <p:sp>
        <p:nvSpPr>
          <p:cNvPr id="31757" name="Rectangle 13"/>
          <p:cNvSpPr>
            <a:spLocks noGrp="1" noChangeArrowheads="1"/>
          </p:cNvSpPr>
          <p:nvPr>
            <p:ph type="title"/>
          </p:nvPr>
        </p:nvSpPr>
        <p:spPr>
          <a:xfrm>
            <a:off x="1285875" y="2928938"/>
            <a:ext cx="3106738" cy="1008062"/>
          </a:xfrm>
          <a:ln>
            <a:solidFill>
              <a:srgbClr val="7030A0"/>
            </a:solidFill>
          </a:ln>
        </p:spPr>
        <p:txBody>
          <a:bodyPr/>
          <a:lstStyle/>
          <a:p>
            <a:pPr eaLnBrk="1" hangingPunct="1"/>
            <a:r>
              <a:rPr lang="pt-PT" sz="2800" smtClean="0"/>
              <a:t>actuar em plataformas…</a:t>
            </a:r>
          </a:p>
        </p:txBody>
      </p:sp>
      <p:cxnSp>
        <p:nvCxnSpPr>
          <p:cNvPr id="11274" name="AutoShape 21"/>
          <p:cNvCxnSpPr>
            <a:cxnSpLocks noChangeShapeType="1"/>
            <a:stCxn id="34831" idx="0"/>
            <a:endCxn id="34838" idx="2"/>
          </p:cNvCxnSpPr>
          <p:nvPr/>
        </p:nvCxnSpPr>
        <p:spPr bwMode="auto">
          <a:xfrm rot="5400000" flipH="1" flipV="1">
            <a:off x="3397250" y="819150"/>
            <a:ext cx="746125" cy="1330325"/>
          </a:xfrm>
          <a:prstGeom prst="curvedConnector3">
            <a:avLst>
              <a:gd name="adj1" fmla="val 50000"/>
            </a:avLst>
          </a:prstGeom>
          <a:noFill/>
          <a:ln w="9525" cap="rnd">
            <a:solidFill>
              <a:schemeClr val="tx1"/>
            </a:solidFill>
            <a:prstDash val="sysDash"/>
            <a:round/>
            <a:headEnd/>
            <a:tailEnd type="triangle" w="med" len="med"/>
          </a:ln>
        </p:spPr>
      </p:cxnSp>
      <p:cxnSp>
        <p:nvCxnSpPr>
          <p:cNvPr id="11275" name="AutoShape 22"/>
          <p:cNvCxnSpPr>
            <a:cxnSpLocks noChangeShapeType="1"/>
            <a:stCxn id="34831" idx="0"/>
            <a:endCxn id="34836" idx="2"/>
          </p:cNvCxnSpPr>
          <p:nvPr/>
        </p:nvCxnSpPr>
        <p:spPr bwMode="auto">
          <a:xfrm rot="5400000" flipH="1" flipV="1">
            <a:off x="4739482" y="-215107"/>
            <a:ext cx="438150" cy="3706813"/>
          </a:xfrm>
          <a:prstGeom prst="curvedConnector3">
            <a:avLst>
              <a:gd name="adj1" fmla="val 50000"/>
            </a:avLst>
          </a:prstGeom>
          <a:noFill/>
          <a:ln w="9525" cap="rnd">
            <a:solidFill>
              <a:schemeClr val="tx1"/>
            </a:solidFill>
            <a:prstDash val="sysDash"/>
            <a:round/>
            <a:headEnd/>
            <a:tailEnd type="triangle" w="med" len="med"/>
          </a:ln>
        </p:spPr>
      </p:cxnSp>
      <p:cxnSp>
        <p:nvCxnSpPr>
          <p:cNvPr id="11276" name="AutoShape 23"/>
          <p:cNvCxnSpPr>
            <a:cxnSpLocks noChangeShapeType="1"/>
            <a:stCxn id="34831" idx="3"/>
            <a:endCxn id="34837" idx="1"/>
          </p:cNvCxnSpPr>
          <p:nvPr/>
        </p:nvCxnSpPr>
        <p:spPr bwMode="auto">
          <a:xfrm>
            <a:off x="3997325" y="2055813"/>
            <a:ext cx="1517650" cy="517525"/>
          </a:xfrm>
          <a:prstGeom prst="curvedConnector3">
            <a:avLst>
              <a:gd name="adj1" fmla="val 50000"/>
            </a:avLst>
          </a:prstGeom>
          <a:noFill/>
          <a:ln w="9525" cap="rnd">
            <a:solidFill>
              <a:schemeClr val="tx1"/>
            </a:solidFill>
            <a:prstDash val="sysDash"/>
            <a:round/>
            <a:headEnd/>
            <a:tailEnd type="triangle" w="med" len="med"/>
          </a:ln>
        </p:spPr>
      </p:cxnSp>
      <p:cxnSp>
        <p:nvCxnSpPr>
          <p:cNvPr id="34825" name="AutoShape 24"/>
          <p:cNvCxnSpPr>
            <a:cxnSpLocks noChangeShapeType="1"/>
            <a:stCxn id="34831" idx="2"/>
          </p:cNvCxnSpPr>
          <p:nvPr/>
        </p:nvCxnSpPr>
        <p:spPr bwMode="auto">
          <a:xfrm rot="5400000">
            <a:off x="3074988" y="2257425"/>
            <a:ext cx="34925" cy="2857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3" name="Grupo 39"/>
          <p:cNvGrpSpPr>
            <a:grpSpLocks/>
          </p:cNvGrpSpPr>
          <p:nvPr/>
        </p:nvGrpSpPr>
        <p:grpSpPr bwMode="auto">
          <a:xfrm>
            <a:off x="1714500" y="1857375"/>
            <a:ext cx="6145213" cy="3644900"/>
            <a:chOff x="1714480" y="1857364"/>
            <a:chExt cx="6145253" cy="3644924"/>
          </a:xfrm>
        </p:grpSpPr>
        <p:sp>
          <p:nvSpPr>
            <p:cNvPr id="34827" name="Text Box 11"/>
            <p:cNvSpPr txBox="1">
              <a:spLocks noChangeArrowheads="1"/>
            </p:cNvSpPr>
            <p:nvPr/>
          </p:nvSpPr>
          <p:spPr bwMode="auto">
            <a:xfrm>
              <a:off x="4286248" y="4786322"/>
              <a:ext cx="2033587" cy="701675"/>
            </a:xfrm>
            <a:prstGeom prst="rect">
              <a:avLst/>
            </a:prstGeom>
            <a:solidFill>
              <a:srgbClr val="EDEBEC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t-PT" sz="2000"/>
                <a:t>exige  e desenvolve…</a:t>
              </a:r>
            </a:p>
          </p:txBody>
        </p:sp>
        <p:sp>
          <p:nvSpPr>
            <p:cNvPr id="34828" name="AutoShape 15">
              <a:hlinkClick r:id="rId3" action="ppaction://hlinkpres?slideindex=11&amp;slidetitle=exige (e desenvolve)…"/>
            </p:cNvPr>
            <p:cNvSpPr>
              <a:spLocks/>
            </p:cNvSpPr>
            <p:nvPr/>
          </p:nvSpPr>
          <p:spPr bwMode="auto">
            <a:xfrm>
              <a:off x="6429388" y="5214950"/>
              <a:ext cx="358775" cy="287338"/>
            </a:xfrm>
            <a:prstGeom prst="borderCallout1">
              <a:avLst>
                <a:gd name="adj1" fmla="val 126519"/>
                <a:gd name="adj2" fmla="val 68144"/>
                <a:gd name="adj3" fmla="val 126519"/>
                <a:gd name="adj4" fmla="val -98671"/>
              </a:avLst>
            </a:prstGeom>
            <a:solidFill>
              <a:srgbClr val="0070C0"/>
            </a:solidFill>
            <a:ln w="9525">
              <a:solidFill>
                <a:srgbClr val="0070C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34829" name="Text Box 9"/>
            <p:cNvSpPr txBox="1">
              <a:spLocks noChangeArrowheads="1"/>
            </p:cNvSpPr>
            <p:nvPr/>
          </p:nvSpPr>
          <p:spPr bwMode="auto">
            <a:xfrm>
              <a:off x="5786446" y="3643314"/>
              <a:ext cx="1619250" cy="396875"/>
            </a:xfrm>
            <a:prstGeom prst="rect">
              <a:avLst/>
            </a:prstGeom>
            <a:solidFill>
              <a:srgbClr val="EDEBEC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PT" sz="2000"/>
                <a:t>possibilita…</a:t>
              </a:r>
            </a:p>
          </p:txBody>
        </p:sp>
        <p:sp>
          <p:nvSpPr>
            <p:cNvPr id="34830" name="AutoShape 16">
              <a:hlinkClick r:id="rId4" action="ppaction://hlinkpres?slideindex=10&amp;slidetitle=possibilita…"/>
            </p:cNvPr>
            <p:cNvSpPr>
              <a:spLocks/>
            </p:cNvSpPr>
            <p:nvPr/>
          </p:nvSpPr>
          <p:spPr bwMode="auto">
            <a:xfrm>
              <a:off x="7500958" y="3714752"/>
              <a:ext cx="358775" cy="287338"/>
            </a:xfrm>
            <a:prstGeom prst="borderCallout1">
              <a:avLst>
                <a:gd name="adj1" fmla="val 126519"/>
                <a:gd name="adj2" fmla="val 68144"/>
                <a:gd name="adj3" fmla="val 126519"/>
                <a:gd name="adj4" fmla="val -98671"/>
              </a:avLst>
            </a:prstGeom>
            <a:solidFill>
              <a:srgbClr val="0070C0"/>
            </a:solidFill>
            <a:ln w="9525">
              <a:solidFill>
                <a:srgbClr val="0070C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34831" name="Text Box 5"/>
            <p:cNvSpPr txBox="1">
              <a:spLocks noChangeArrowheads="1"/>
            </p:cNvSpPr>
            <p:nvPr/>
          </p:nvSpPr>
          <p:spPr bwMode="auto">
            <a:xfrm>
              <a:off x="2214546" y="1857364"/>
              <a:ext cx="1782763" cy="396875"/>
            </a:xfrm>
            <a:prstGeom prst="rect">
              <a:avLst/>
            </a:prstGeom>
            <a:solidFill>
              <a:srgbClr val="EDEBEC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t-PT" sz="2000"/>
                <a:t>pressupõe…</a:t>
              </a:r>
            </a:p>
          </p:txBody>
        </p:sp>
        <p:sp>
          <p:nvSpPr>
            <p:cNvPr id="34832" name="AutoShape 19">
              <a:hlinkClick r:id="rId5" action="ppaction://hlinkpres?slideindex=13&amp;slidetitle=pressupõe reflectir sobre …"/>
            </p:cNvPr>
            <p:cNvSpPr>
              <a:spLocks/>
            </p:cNvSpPr>
            <p:nvPr/>
          </p:nvSpPr>
          <p:spPr bwMode="auto">
            <a:xfrm>
              <a:off x="1714480" y="2000240"/>
              <a:ext cx="358775" cy="287338"/>
            </a:xfrm>
            <a:prstGeom prst="borderCallout1">
              <a:avLst>
                <a:gd name="adj1" fmla="val 126519"/>
                <a:gd name="adj2" fmla="val 31856"/>
                <a:gd name="adj3" fmla="val 126519"/>
                <a:gd name="adj4" fmla="val 253542"/>
              </a:avLst>
            </a:prstGeom>
            <a:solidFill>
              <a:srgbClr val="0070C0"/>
            </a:solidFill>
            <a:ln w="9525">
              <a:solidFill>
                <a:srgbClr val="3333CC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cxnSp>
          <p:nvCxnSpPr>
            <p:cNvPr id="34833" name="AutoShape 25"/>
            <p:cNvCxnSpPr>
              <a:cxnSpLocks noChangeShapeType="1"/>
              <a:stCxn id="31757" idx="0"/>
              <a:endCxn id="34831" idx="2"/>
            </p:cNvCxnSpPr>
            <p:nvPr/>
          </p:nvCxnSpPr>
          <p:spPr bwMode="auto">
            <a:xfrm rot="5400000" flipH="1" flipV="1">
              <a:off x="2635227" y="2458234"/>
              <a:ext cx="674695" cy="266707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</p:spPr>
        </p:cxnSp>
        <p:cxnSp>
          <p:nvCxnSpPr>
            <p:cNvPr id="34834" name="AutoShape 26"/>
            <p:cNvCxnSpPr>
              <a:cxnSpLocks noChangeShapeType="1"/>
              <a:stCxn id="31757" idx="3"/>
              <a:endCxn id="34829" idx="1"/>
            </p:cNvCxnSpPr>
            <p:nvPr/>
          </p:nvCxnSpPr>
          <p:spPr bwMode="auto">
            <a:xfrm>
              <a:off x="4392589" y="3432966"/>
              <a:ext cx="1393857" cy="408786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</p:spPr>
        </p:cxnSp>
        <p:cxnSp>
          <p:nvCxnSpPr>
            <p:cNvPr id="34835" name="AutoShape 28"/>
            <p:cNvCxnSpPr>
              <a:cxnSpLocks noChangeShapeType="1"/>
              <a:stCxn id="31757" idx="2"/>
              <a:endCxn id="34827" idx="0"/>
            </p:cNvCxnSpPr>
            <p:nvPr/>
          </p:nvCxnSpPr>
          <p:spPr bwMode="auto">
            <a:xfrm rot="16200000" flipH="1">
              <a:off x="3646469" y="3129748"/>
              <a:ext cx="849325" cy="2463821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o Rodapé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/>
              <a:t>Centro Competência FCUL Outubro 2009</a:t>
            </a:r>
          </a:p>
        </p:txBody>
      </p:sp>
      <p:sp>
        <p:nvSpPr>
          <p:cNvPr id="35843" name="Marcador de Posição do Número do Diapositivo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59F4703-0208-4CA5-BDFD-551E54F0B60C}" type="slidenum">
              <a:rPr lang="pt-PT" smtClean="0"/>
              <a:pPr/>
              <a:t>11</a:t>
            </a:fld>
            <a:endParaRPr lang="pt-PT" smtClean="0"/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714375" y="1214438"/>
            <a:ext cx="7715250" cy="4572000"/>
          </a:xfrm>
          <a:prstGeom prst="rect">
            <a:avLst/>
          </a:prstGeom>
          <a:gradFill rotWithShape="1">
            <a:gsLst>
              <a:gs pos="0">
                <a:schemeClr val="bg1">
                  <a:alpha val="82999"/>
                </a:schemeClr>
              </a:gs>
              <a:gs pos="100000">
                <a:srgbClr val="F3F1F2">
                  <a:alpha val="75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organização e participação:</a:t>
            </a:r>
          </a:p>
          <a:p>
            <a:pPr lvl="2">
              <a:spcBef>
                <a:spcPts val="3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com diversas formas (facilmente reconfiguradas)</a:t>
            </a:r>
          </a:p>
          <a:p>
            <a:pPr lvl="2">
              <a:spcBef>
                <a:spcPts val="3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que estão visíveis 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distribuição da comunicação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registo e acesso à memória do “vivido”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construção colaborativa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diversidade e partilha de papeis</a:t>
            </a:r>
          </a:p>
          <a:p>
            <a:pPr lvl="1">
              <a:spcBef>
                <a:spcPct val="500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modelos menos centralizados de actuação e 							aprendizagem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title"/>
          </p:nvPr>
        </p:nvSpPr>
        <p:spPr>
          <a:xfrm>
            <a:off x="695325" y="285750"/>
            <a:ext cx="3519488" cy="850900"/>
          </a:xfrm>
        </p:spPr>
        <p:txBody>
          <a:bodyPr/>
          <a:lstStyle/>
          <a:p>
            <a:pPr algn="l" eaLnBrk="1" hangingPunct="1">
              <a:defRPr/>
            </a:pPr>
            <a:r>
              <a:rPr lang="pt-PT" kern="1200" dirty="0" smtClean="0">
                <a:solidFill>
                  <a:srgbClr val="002060"/>
                </a:solidFill>
                <a:ea typeface="+mn-ea"/>
                <a:cs typeface="+mn-cs"/>
              </a:rPr>
              <a:t>possibilita…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 animBg="1"/>
      <p:bldP spid="133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o Rodapé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/>
              <a:t>Centro Competência FCUL Outubro 2009</a:t>
            </a:r>
          </a:p>
        </p:txBody>
      </p:sp>
      <p:sp>
        <p:nvSpPr>
          <p:cNvPr id="36867" name="Marcador de Posição do Número do Diapositivo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FEF5414-F602-4013-8BBE-7CE7F711C79F}" type="slidenum">
              <a:rPr lang="pt-PT" smtClean="0"/>
              <a:pPr/>
              <a:t>12</a:t>
            </a:fld>
            <a:endParaRPr lang="pt-PT" smtClean="0"/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785813" y="1071563"/>
            <a:ext cx="7643812" cy="5056187"/>
          </a:xfrm>
          <a:prstGeom prst="rect">
            <a:avLst/>
          </a:prstGeom>
          <a:gradFill rotWithShape="1">
            <a:gsLst>
              <a:gs pos="0">
                <a:schemeClr val="bg1">
                  <a:alpha val="82999"/>
                </a:schemeClr>
              </a:gs>
              <a:gs pos="100000">
                <a:srgbClr val="F3F1F2">
                  <a:alpha val="75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50000"/>
              </a:lnSpc>
              <a:spcBef>
                <a:spcPct val="6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intencionalidade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relevância dos conteúdos, actividades e organização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organização com flexibilidade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desenho prévio mas atento ao emergente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dinamização, mediação, sustentação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quem, com que preocupações e ética, 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reflexividade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abertura ao ponto de vista dos outros, auto-avaliação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espírito de colaboração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sentido de responsabilidade, partilha e co-construção</a:t>
            </a:r>
          </a:p>
          <a:p>
            <a:pPr lvl="2">
              <a:spcBef>
                <a:spcPct val="15000"/>
              </a:spcBef>
              <a:spcAft>
                <a:spcPts val="300"/>
              </a:spcAft>
              <a:buFontTx/>
              <a:buChar char="•"/>
            </a:pPr>
            <a:r>
              <a:rPr lang="en-US" sz="2000">
                <a:latin typeface="Arial" charset="0"/>
              </a:rPr>
              <a:t> visibilidade da presença e da actuação</a:t>
            </a:r>
          </a:p>
        </p:txBody>
      </p:sp>
      <p:sp>
        <p:nvSpPr>
          <p:cNvPr id="14341" name="Rectangle 9"/>
          <p:cNvSpPr>
            <a:spLocks noGrp="1" noChangeArrowheads="1"/>
          </p:cNvSpPr>
          <p:nvPr>
            <p:ph type="title"/>
          </p:nvPr>
        </p:nvSpPr>
        <p:spPr>
          <a:xfrm>
            <a:off x="671513" y="222250"/>
            <a:ext cx="7758112" cy="777875"/>
          </a:xfrm>
        </p:spPr>
        <p:txBody>
          <a:bodyPr/>
          <a:lstStyle/>
          <a:p>
            <a:pPr algn="l" eaLnBrk="1" hangingPunct="1">
              <a:defRPr/>
            </a:pPr>
            <a:r>
              <a:rPr lang="pt-PT" kern="1200" dirty="0" smtClean="0">
                <a:solidFill>
                  <a:srgbClr val="002060"/>
                </a:solidFill>
                <a:ea typeface="+mn-ea"/>
                <a:cs typeface="+mn-cs"/>
              </a:rPr>
              <a:t>exige (e desenvolve)…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uild="p" animBg="1"/>
      <p:bldP spid="143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Marcador de Posição do Rodapé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/>
              <a:t>Centro Competência FCUL Outubro 2009</a:t>
            </a:r>
          </a:p>
        </p:txBody>
      </p:sp>
      <p:sp>
        <p:nvSpPr>
          <p:cNvPr id="37891" name="Marcador de Posição do Número do Diapositivo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94920AF-5B89-43A1-A4F3-FFB722699939}" type="slidenum">
              <a:rPr lang="pt-PT" smtClean="0"/>
              <a:pPr/>
              <a:t>13</a:t>
            </a:fld>
            <a:endParaRPr lang="pt-PT" smtClean="0"/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468313" y="1143000"/>
            <a:ext cx="8207375" cy="4800600"/>
          </a:xfrm>
          <a:prstGeom prst="rect">
            <a:avLst/>
          </a:prstGeom>
          <a:gradFill rotWithShape="1">
            <a:gsLst>
              <a:gs pos="0">
                <a:schemeClr val="bg1">
                  <a:alpha val="87000"/>
                </a:schemeClr>
              </a:gs>
              <a:gs pos="100000">
                <a:srgbClr val="F3F1F2">
                  <a:alpha val="73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50000"/>
              </a:lnSpc>
              <a:spcBef>
                <a:spcPct val="10000"/>
              </a:spcBef>
              <a:buFont typeface="Wingdings" pitchFamily="2" charset="2"/>
              <a:buChar char="Ø"/>
            </a:pPr>
            <a:r>
              <a:rPr lang="en-US" sz="2000">
                <a:latin typeface="Arial" charset="0"/>
              </a:rPr>
              <a:t> </a:t>
            </a:r>
            <a:r>
              <a:rPr lang="en-US" sz="2400">
                <a:latin typeface="Arial" charset="0"/>
              </a:rPr>
              <a:t>para quê… este tipo de espaços?</a:t>
            </a:r>
          </a:p>
          <a:p>
            <a:pPr lvl="2">
              <a:buFontTx/>
              <a:buChar char="•"/>
            </a:pPr>
            <a:r>
              <a:rPr lang="en-US" sz="2000">
                <a:latin typeface="Arial" charset="0"/>
              </a:rPr>
              <a:t> a que necessidades podem responder?</a:t>
            </a:r>
            <a:r>
              <a:rPr lang="en-US" sz="2400">
                <a:latin typeface="Arial" charset="0"/>
              </a:rPr>
              <a:t> 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que relação com espaços já existentes?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o que lhes acrescentam? o que é preciso modificar?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para quem e com quem devem ser desenhados / mediados?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que práticas se pretende implementar?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que hábitos se pretende promover/evitar? 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como actuar para os induzir?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que aprendizagens quer promover e deseja fazer?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como se pensa sobre o que é aprender? </a:t>
            </a:r>
          </a:p>
          <a:p>
            <a:pPr lvl="2">
              <a:spcBef>
                <a:spcPct val="15000"/>
              </a:spcBef>
              <a:spcAft>
                <a:spcPts val="300"/>
              </a:spcAft>
              <a:buFontTx/>
              <a:buChar char="•"/>
            </a:pPr>
            <a:r>
              <a:rPr lang="en-US" sz="2000">
                <a:latin typeface="Arial" charset="0"/>
              </a:rPr>
              <a:t> para onde se quer caminhar?</a:t>
            </a:r>
          </a:p>
        </p:txBody>
      </p:sp>
      <p:sp>
        <p:nvSpPr>
          <p:cNvPr id="16389" name="Rectangle 6"/>
          <p:cNvSpPr>
            <a:spLocks noGrp="1" noChangeArrowheads="1"/>
          </p:cNvSpPr>
          <p:nvPr>
            <p:ph type="title"/>
          </p:nvPr>
        </p:nvSpPr>
        <p:spPr>
          <a:xfrm>
            <a:off x="500063" y="142875"/>
            <a:ext cx="7400925" cy="922338"/>
          </a:xfrm>
        </p:spPr>
        <p:txBody>
          <a:bodyPr/>
          <a:lstStyle/>
          <a:p>
            <a:pPr algn="l" eaLnBrk="1" hangingPunct="1">
              <a:defRPr/>
            </a:pPr>
            <a:r>
              <a:rPr lang="pt-PT" kern="1200" dirty="0" smtClean="0">
                <a:solidFill>
                  <a:srgbClr val="002060"/>
                </a:solidFill>
                <a:ea typeface="+mn-ea"/>
                <a:cs typeface="+mn-cs"/>
              </a:rPr>
              <a:t>pressupõe </a:t>
            </a:r>
            <a:r>
              <a:rPr lang="en-US" kern="1200" dirty="0" err="1" smtClean="0">
                <a:solidFill>
                  <a:srgbClr val="002060"/>
                </a:solidFill>
                <a:ea typeface="+mn-ea"/>
                <a:cs typeface="+mn-cs"/>
              </a:rPr>
              <a:t>reflectir</a:t>
            </a:r>
            <a:r>
              <a:rPr lang="en-US" kern="1200" dirty="0" smtClean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en-US" kern="1200" dirty="0" err="1" smtClean="0">
                <a:solidFill>
                  <a:srgbClr val="002060"/>
                </a:solidFill>
                <a:ea typeface="+mn-ea"/>
                <a:cs typeface="+mn-cs"/>
              </a:rPr>
              <a:t>sobre</a:t>
            </a:r>
            <a:r>
              <a:rPr lang="pt-PT" kern="1200" dirty="0" smtClean="0">
                <a:solidFill>
                  <a:srgbClr val="002060"/>
                </a:solidFill>
                <a:ea typeface="+mn-ea"/>
                <a:cs typeface="+mn-cs"/>
              </a:rPr>
              <a:t>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uild="p" animBg="1"/>
      <p:bldP spid="1638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Posição do Rodapé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/>
              <a:t>Centro Competência FCUL Outubro 2009</a:t>
            </a:r>
          </a:p>
        </p:txBody>
      </p:sp>
      <p:sp>
        <p:nvSpPr>
          <p:cNvPr id="38915" name="Marcador de Posição do Número do Diapositivo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D69C3B-0AC6-4A34-99E4-1F8BCD7E22D3}" type="slidenum">
              <a:rPr lang="pt-PT" smtClean="0"/>
              <a:pPr/>
              <a:t>14</a:t>
            </a:fld>
            <a:endParaRPr lang="pt-PT" smtClean="0"/>
          </a:p>
        </p:txBody>
      </p:sp>
      <p:grpSp>
        <p:nvGrpSpPr>
          <p:cNvPr id="2" name="Group 56"/>
          <p:cNvGrpSpPr>
            <a:grpSpLocks/>
          </p:cNvGrpSpPr>
          <p:nvPr/>
        </p:nvGrpSpPr>
        <p:grpSpPr bwMode="auto">
          <a:xfrm>
            <a:off x="395288" y="2043113"/>
            <a:ext cx="4176712" cy="1296987"/>
            <a:chOff x="249" y="1162"/>
            <a:chExt cx="2631" cy="817"/>
          </a:xfrm>
        </p:grpSpPr>
        <p:grpSp>
          <p:nvGrpSpPr>
            <p:cNvPr id="38944" name="Group 48"/>
            <p:cNvGrpSpPr>
              <a:grpSpLocks/>
            </p:cNvGrpSpPr>
            <p:nvPr/>
          </p:nvGrpSpPr>
          <p:grpSpPr bwMode="auto">
            <a:xfrm>
              <a:off x="1247" y="1162"/>
              <a:ext cx="1633" cy="545"/>
              <a:chOff x="1247" y="1162"/>
              <a:chExt cx="1633" cy="545"/>
            </a:xfrm>
          </p:grpSpPr>
          <p:sp>
            <p:nvSpPr>
              <p:cNvPr id="38950" name="Oval 13"/>
              <p:cNvSpPr>
                <a:spLocks noChangeArrowheads="1"/>
              </p:cNvSpPr>
              <p:nvPr/>
            </p:nvSpPr>
            <p:spPr bwMode="auto">
              <a:xfrm>
                <a:off x="1247" y="1162"/>
                <a:ext cx="1633" cy="545"/>
              </a:xfrm>
              <a:prstGeom prst="ellipse">
                <a:avLst/>
              </a:prstGeom>
              <a:solidFill>
                <a:srgbClr val="D6ECEE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38951" name="Text Box 16"/>
              <p:cNvSpPr txBox="1">
                <a:spLocks noChangeArrowheads="1"/>
              </p:cNvSpPr>
              <p:nvPr/>
            </p:nvSpPr>
            <p:spPr bwMode="auto">
              <a:xfrm>
                <a:off x="1383" y="1208"/>
                <a:ext cx="90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t-PT"/>
                  <a:t>desenhados</a:t>
                </a:r>
              </a:p>
            </p:txBody>
          </p:sp>
          <p:sp>
            <p:nvSpPr>
              <p:cNvPr id="38952" name="Text Box 17"/>
              <p:cNvSpPr txBox="1">
                <a:spLocks noChangeArrowheads="1"/>
              </p:cNvSpPr>
              <p:nvPr/>
            </p:nvSpPr>
            <p:spPr bwMode="auto">
              <a:xfrm>
                <a:off x="1791" y="1434"/>
                <a:ext cx="90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t-PT"/>
                  <a:t>emergentes</a:t>
                </a:r>
              </a:p>
            </p:txBody>
          </p:sp>
          <p:sp>
            <p:nvSpPr>
              <p:cNvPr id="38953" name="Freeform 18"/>
              <p:cNvSpPr>
                <a:spLocks/>
              </p:cNvSpPr>
              <p:nvPr/>
            </p:nvSpPr>
            <p:spPr bwMode="auto">
              <a:xfrm>
                <a:off x="1383" y="1208"/>
                <a:ext cx="1089" cy="362"/>
              </a:xfrm>
              <a:custGeom>
                <a:avLst/>
                <a:gdLst>
                  <a:gd name="T0" fmla="*/ 0 w 1089"/>
                  <a:gd name="T1" fmla="*/ 362 h 454"/>
                  <a:gd name="T2" fmla="*/ 635 w 1089"/>
                  <a:gd name="T3" fmla="*/ 254 h 454"/>
                  <a:gd name="T4" fmla="*/ 953 w 1089"/>
                  <a:gd name="T5" fmla="*/ 218 h 454"/>
                  <a:gd name="T6" fmla="*/ 1089 w 1089"/>
                  <a:gd name="T7" fmla="*/ 0 h 4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89"/>
                  <a:gd name="T13" fmla="*/ 0 h 454"/>
                  <a:gd name="T14" fmla="*/ 1089 w 1089"/>
                  <a:gd name="T15" fmla="*/ 454 h 4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89" h="454">
                    <a:moveTo>
                      <a:pt x="0" y="454"/>
                    </a:moveTo>
                    <a:cubicBezTo>
                      <a:pt x="238" y="401"/>
                      <a:pt x="476" y="348"/>
                      <a:pt x="635" y="318"/>
                    </a:cubicBezTo>
                    <a:cubicBezTo>
                      <a:pt x="794" y="288"/>
                      <a:pt x="878" y="326"/>
                      <a:pt x="953" y="273"/>
                    </a:cubicBezTo>
                    <a:cubicBezTo>
                      <a:pt x="1028" y="220"/>
                      <a:pt x="1066" y="46"/>
                      <a:pt x="1089" y="0"/>
                    </a:cubicBezTo>
                  </a:path>
                </a:pathLst>
              </a:cu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38945" name="Group 47"/>
            <p:cNvGrpSpPr>
              <a:grpSpLocks/>
            </p:cNvGrpSpPr>
            <p:nvPr/>
          </p:nvGrpSpPr>
          <p:grpSpPr bwMode="auto">
            <a:xfrm>
              <a:off x="249" y="1525"/>
              <a:ext cx="1270" cy="454"/>
              <a:chOff x="249" y="1525"/>
              <a:chExt cx="1270" cy="454"/>
            </a:xfrm>
          </p:grpSpPr>
          <p:sp>
            <p:nvSpPr>
              <p:cNvPr id="38947" name="Oval 24"/>
              <p:cNvSpPr>
                <a:spLocks noChangeArrowheads="1"/>
              </p:cNvSpPr>
              <p:nvPr/>
            </p:nvSpPr>
            <p:spPr bwMode="auto">
              <a:xfrm>
                <a:off x="249" y="1525"/>
                <a:ext cx="1270" cy="454"/>
              </a:xfrm>
              <a:prstGeom prst="ellipse">
                <a:avLst/>
              </a:prstGeom>
              <a:solidFill>
                <a:srgbClr val="D6ECEE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38948" name="Text Box 25"/>
              <p:cNvSpPr txBox="1">
                <a:spLocks noChangeArrowheads="1"/>
              </p:cNvSpPr>
              <p:nvPr/>
            </p:nvSpPr>
            <p:spPr bwMode="auto">
              <a:xfrm>
                <a:off x="385" y="1571"/>
                <a:ext cx="90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t-PT"/>
                  <a:t>local</a:t>
                </a:r>
              </a:p>
            </p:txBody>
          </p:sp>
          <p:sp>
            <p:nvSpPr>
              <p:cNvPr id="38949" name="Text Box 26"/>
              <p:cNvSpPr txBox="1">
                <a:spLocks noChangeArrowheads="1"/>
              </p:cNvSpPr>
              <p:nvPr/>
            </p:nvSpPr>
            <p:spPr bwMode="auto">
              <a:xfrm>
                <a:off x="839" y="1707"/>
                <a:ext cx="63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t-PT"/>
                  <a:t>global</a:t>
                </a:r>
              </a:p>
            </p:txBody>
          </p:sp>
        </p:grpSp>
        <p:sp>
          <p:nvSpPr>
            <p:cNvPr id="38946" name="Freeform 27"/>
            <p:cNvSpPr>
              <a:spLocks/>
            </p:cNvSpPr>
            <p:nvPr/>
          </p:nvSpPr>
          <p:spPr bwMode="auto">
            <a:xfrm>
              <a:off x="385" y="1525"/>
              <a:ext cx="771" cy="363"/>
            </a:xfrm>
            <a:custGeom>
              <a:avLst/>
              <a:gdLst>
                <a:gd name="T0" fmla="*/ 0 w 1089"/>
                <a:gd name="T1" fmla="*/ 363 h 454"/>
                <a:gd name="T2" fmla="*/ 450 w 1089"/>
                <a:gd name="T3" fmla="*/ 254 h 454"/>
                <a:gd name="T4" fmla="*/ 675 w 1089"/>
                <a:gd name="T5" fmla="*/ 218 h 454"/>
                <a:gd name="T6" fmla="*/ 771 w 1089"/>
                <a:gd name="T7" fmla="*/ 0 h 4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89"/>
                <a:gd name="T13" fmla="*/ 0 h 454"/>
                <a:gd name="T14" fmla="*/ 1089 w 1089"/>
                <a:gd name="T15" fmla="*/ 454 h 4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89" h="454">
                  <a:moveTo>
                    <a:pt x="0" y="454"/>
                  </a:moveTo>
                  <a:cubicBezTo>
                    <a:pt x="238" y="401"/>
                    <a:pt x="476" y="348"/>
                    <a:pt x="635" y="318"/>
                  </a:cubicBezTo>
                  <a:cubicBezTo>
                    <a:pt x="794" y="288"/>
                    <a:pt x="878" y="326"/>
                    <a:pt x="953" y="273"/>
                  </a:cubicBezTo>
                  <a:cubicBezTo>
                    <a:pt x="1028" y="220"/>
                    <a:pt x="1066" y="46"/>
                    <a:pt x="1089" y="0"/>
                  </a:cubicBezTo>
                </a:path>
              </a:pathLst>
            </a:cu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</p:grpSp>
      <p:grpSp>
        <p:nvGrpSpPr>
          <p:cNvPr id="5" name="Group 55"/>
          <p:cNvGrpSpPr>
            <a:grpSpLocks/>
          </p:cNvGrpSpPr>
          <p:nvPr/>
        </p:nvGrpSpPr>
        <p:grpSpPr bwMode="auto">
          <a:xfrm>
            <a:off x="1979613" y="4635500"/>
            <a:ext cx="4824412" cy="1008063"/>
            <a:chOff x="1247" y="2795"/>
            <a:chExt cx="3039" cy="635"/>
          </a:xfrm>
        </p:grpSpPr>
        <p:grpSp>
          <p:nvGrpSpPr>
            <p:cNvPr id="38932" name="Group 36"/>
            <p:cNvGrpSpPr>
              <a:grpSpLocks/>
            </p:cNvGrpSpPr>
            <p:nvPr/>
          </p:nvGrpSpPr>
          <p:grpSpPr bwMode="auto">
            <a:xfrm>
              <a:off x="3152" y="2840"/>
              <a:ext cx="1134" cy="272"/>
              <a:chOff x="793" y="3203"/>
              <a:chExt cx="1044" cy="272"/>
            </a:xfrm>
          </p:grpSpPr>
          <p:sp>
            <p:nvSpPr>
              <p:cNvPr id="38942" name="Oval 31"/>
              <p:cNvSpPr>
                <a:spLocks noChangeArrowheads="1"/>
              </p:cNvSpPr>
              <p:nvPr/>
            </p:nvSpPr>
            <p:spPr bwMode="auto">
              <a:xfrm>
                <a:off x="793" y="3203"/>
                <a:ext cx="1044" cy="272"/>
              </a:xfrm>
              <a:prstGeom prst="ellipse">
                <a:avLst/>
              </a:prstGeom>
              <a:solidFill>
                <a:srgbClr val="FFDD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38943" name="Text Box 33"/>
              <p:cNvSpPr txBox="1">
                <a:spLocks noChangeArrowheads="1"/>
              </p:cNvSpPr>
              <p:nvPr/>
            </p:nvSpPr>
            <p:spPr bwMode="auto">
              <a:xfrm>
                <a:off x="930" y="3203"/>
                <a:ext cx="81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t-PT"/>
                  <a:t>significados</a:t>
                </a:r>
              </a:p>
            </p:txBody>
          </p:sp>
        </p:grpSp>
        <p:grpSp>
          <p:nvGrpSpPr>
            <p:cNvPr id="38933" name="Group 41"/>
            <p:cNvGrpSpPr>
              <a:grpSpLocks/>
            </p:cNvGrpSpPr>
            <p:nvPr/>
          </p:nvGrpSpPr>
          <p:grpSpPr bwMode="auto">
            <a:xfrm>
              <a:off x="2789" y="3158"/>
              <a:ext cx="1134" cy="272"/>
              <a:chOff x="1791" y="3475"/>
              <a:chExt cx="1134" cy="272"/>
            </a:xfrm>
          </p:grpSpPr>
          <p:sp>
            <p:nvSpPr>
              <p:cNvPr id="38940" name="Oval 35"/>
              <p:cNvSpPr>
                <a:spLocks noChangeArrowheads="1"/>
              </p:cNvSpPr>
              <p:nvPr/>
            </p:nvSpPr>
            <p:spPr bwMode="auto">
              <a:xfrm>
                <a:off x="1791" y="3475"/>
                <a:ext cx="1134" cy="272"/>
              </a:xfrm>
              <a:prstGeom prst="ellipse">
                <a:avLst/>
              </a:prstGeom>
              <a:solidFill>
                <a:srgbClr val="FFDD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38941" name="Text Box 38"/>
              <p:cNvSpPr txBox="1">
                <a:spLocks noChangeArrowheads="1"/>
              </p:cNvSpPr>
              <p:nvPr/>
            </p:nvSpPr>
            <p:spPr bwMode="auto">
              <a:xfrm>
                <a:off x="1973" y="3475"/>
                <a:ext cx="86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t-PT"/>
                  <a:t>propósitos</a:t>
                </a:r>
              </a:p>
            </p:txBody>
          </p:sp>
        </p:grpSp>
        <p:grpSp>
          <p:nvGrpSpPr>
            <p:cNvPr id="38934" name="Group 40"/>
            <p:cNvGrpSpPr>
              <a:grpSpLocks/>
            </p:cNvGrpSpPr>
            <p:nvPr/>
          </p:nvGrpSpPr>
          <p:grpSpPr bwMode="auto">
            <a:xfrm>
              <a:off x="1791" y="3158"/>
              <a:ext cx="817" cy="272"/>
              <a:chOff x="793" y="3203"/>
              <a:chExt cx="817" cy="272"/>
            </a:xfrm>
          </p:grpSpPr>
          <p:sp>
            <p:nvSpPr>
              <p:cNvPr id="38938" name="Oval 39"/>
              <p:cNvSpPr>
                <a:spLocks noChangeArrowheads="1"/>
              </p:cNvSpPr>
              <p:nvPr/>
            </p:nvSpPr>
            <p:spPr bwMode="auto">
              <a:xfrm>
                <a:off x="793" y="3203"/>
                <a:ext cx="817" cy="272"/>
              </a:xfrm>
              <a:prstGeom prst="ellipse">
                <a:avLst/>
              </a:prstGeom>
              <a:solidFill>
                <a:srgbClr val="FFDD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38939" name="Text Box 32"/>
              <p:cNvSpPr txBox="1">
                <a:spLocks noChangeArrowheads="1"/>
              </p:cNvSpPr>
              <p:nvPr/>
            </p:nvSpPr>
            <p:spPr bwMode="auto">
              <a:xfrm>
                <a:off x="930" y="3203"/>
                <a:ext cx="63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t-PT"/>
                  <a:t>rotinas</a:t>
                </a:r>
              </a:p>
            </p:txBody>
          </p:sp>
        </p:grpSp>
        <p:grpSp>
          <p:nvGrpSpPr>
            <p:cNvPr id="38935" name="Group 42"/>
            <p:cNvGrpSpPr>
              <a:grpSpLocks/>
            </p:cNvGrpSpPr>
            <p:nvPr/>
          </p:nvGrpSpPr>
          <p:grpSpPr bwMode="auto">
            <a:xfrm>
              <a:off x="1247" y="2795"/>
              <a:ext cx="907" cy="272"/>
              <a:chOff x="4150" y="3249"/>
              <a:chExt cx="907" cy="272"/>
            </a:xfrm>
          </p:grpSpPr>
          <p:sp>
            <p:nvSpPr>
              <p:cNvPr id="38936" name="Oval 37"/>
              <p:cNvSpPr>
                <a:spLocks noChangeArrowheads="1"/>
              </p:cNvSpPr>
              <p:nvPr/>
            </p:nvSpPr>
            <p:spPr bwMode="auto">
              <a:xfrm>
                <a:off x="4150" y="3249"/>
                <a:ext cx="907" cy="272"/>
              </a:xfrm>
              <a:prstGeom prst="ellipse">
                <a:avLst/>
              </a:prstGeom>
              <a:solidFill>
                <a:srgbClr val="FFDD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38937" name="Text Box 34"/>
              <p:cNvSpPr txBox="1">
                <a:spLocks noChangeArrowheads="1"/>
              </p:cNvSpPr>
              <p:nvPr/>
            </p:nvSpPr>
            <p:spPr bwMode="auto">
              <a:xfrm>
                <a:off x="4286" y="3249"/>
                <a:ext cx="72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t-PT"/>
                  <a:t>recursos</a:t>
                </a:r>
              </a:p>
            </p:txBody>
          </p:sp>
        </p:grpSp>
      </p:grpSp>
      <p:grpSp>
        <p:nvGrpSpPr>
          <p:cNvPr id="10" name="Grupo 50"/>
          <p:cNvGrpSpPr>
            <a:grpSpLocks/>
          </p:cNvGrpSpPr>
          <p:nvPr/>
        </p:nvGrpSpPr>
        <p:grpSpPr bwMode="auto">
          <a:xfrm>
            <a:off x="3167063" y="3357563"/>
            <a:ext cx="3097212" cy="1357312"/>
            <a:chOff x="3167063" y="3151179"/>
            <a:chExt cx="3097213" cy="1357320"/>
          </a:xfrm>
        </p:grpSpPr>
        <p:cxnSp>
          <p:nvCxnSpPr>
            <p:cNvPr id="38929" name="AutoShape 43"/>
            <p:cNvCxnSpPr>
              <a:cxnSpLocks noChangeShapeType="1"/>
              <a:stCxn id="38928" idx="3"/>
            </p:cNvCxnSpPr>
            <p:nvPr/>
          </p:nvCxnSpPr>
          <p:spPr bwMode="auto">
            <a:xfrm>
              <a:off x="3922713" y="3173428"/>
              <a:ext cx="1374770" cy="25399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rgbClr val="002060"/>
              </a:solidFill>
              <a:prstDash val="sysDot"/>
              <a:round/>
              <a:headEnd type="triangle" w="med" len="med"/>
              <a:tailEnd type="triangle" w="med" len="med"/>
            </a:ln>
          </p:spPr>
        </p:cxnSp>
        <p:cxnSp>
          <p:nvCxnSpPr>
            <p:cNvPr id="38930" name="AutoShape 44"/>
            <p:cNvCxnSpPr>
              <a:cxnSpLocks noChangeShapeType="1"/>
              <a:stCxn id="38926" idx="2"/>
              <a:endCxn id="38927" idx="0"/>
            </p:cNvCxnSpPr>
            <p:nvPr/>
          </p:nvCxnSpPr>
          <p:spPr bwMode="auto">
            <a:xfrm rot="5400000">
              <a:off x="4563262" y="2799556"/>
              <a:ext cx="1349391" cy="2052637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rgbClr val="002060"/>
              </a:solidFill>
              <a:prstDash val="sysDot"/>
              <a:round/>
              <a:headEnd type="triangle" w="med" len="med"/>
              <a:tailEnd type="triangle" w="med" len="med"/>
            </a:ln>
          </p:spPr>
        </p:cxnSp>
        <p:cxnSp>
          <p:nvCxnSpPr>
            <p:cNvPr id="38931" name="AutoShape 45"/>
            <p:cNvCxnSpPr>
              <a:cxnSpLocks noChangeShapeType="1"/>
              <a:stCxn id="38928" idx="2"/>
              <a:endCxn id="38927" idx="0"/>
            </p:cNvCxnSpPr>
            <p:nvPr/>
          </p:nvCxnSpPr>
          <p:spPr bwMode="auto">
            <a:xfrm rot="16200000" flipH="1">
              <a:off x="3036888" y="3333749"/>
              <a:ext cx="1304925" cy="1044575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rgbClr val="002060"/>
              </a:solidFill>
              <a:prstDash val="sysDot"/>
              <a:round/>
              <a:headEnd type="triangle" w="med" len="med"/>
              <a:tailEnd type="triangle" w="med" len="med"/>
            </a:ln>
          </p:spPr>
        </p:cxnSp>
      </p:grpSp>
      <p:grpSp>
        <p:nvGrpSpPr>
          <p:cNvPr id="11" name="Group 51"/>
          <p:cNvGrpSpPr>
            <a:grpSpLocks/>
          </p:cNvGrpSpPr>
          <p:nvPr/>
        </p:nvGrpSpPr>
        <p:grpSpPr bwMode="auto">
          <a:xfrm>
            <a:off x="2411413" y="2900363"/>
            <a:ext cx="4897437" cy="2263775"/>
            <a:chOff x="1519" y="1702"/>
            <a:chExt cx="3085" cy="1426"/>
          </a:xfrm>
        </p:grpSpPr>
        <p:sp>
          <p:nvSpPr>
            <p:cNvPr id="38926" name="Text Box 7"/>
            <p:cNvSpPr txBox="1">
              <a:spLocks noChangeArrowheads="1"/>
            </p:cNvSpPr>
            <p:nvPr/>
          </p:nvSpPr>
          <p:spPr bwMode="auto">
            <a:xfrm>
              <a:off x="3288" y="1702"/>
              <a:ext cx="1316" cy="288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t-PT" sz="2400">
                  <a:solidFill>
                    <a:srgbClr val="002060"/>
                  </a:solidFill>
                </a:rPr>
                <a:t>comunidades</a:t>
              </a:r>
            </a:p>
          </p:txBody>
        </p:sp>
        <p:sp>
          <p:nvSpPr>
            <p:cNvPr id="38927" name="Text Box 8"/>
            <p:cNvSpPr txBox="1">
              <a:spLocks noChangeArrowheads="1"/>
            </p:cNvSpPr>
            <p:nvPr/>
          </p:nvSpPr>
          <p:spPr bwMode="auto">
            <a:xfrm>
              <a:off x="2199" y="2840"/>
              <a:ext cx="908" cy="288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t-PT" sz="2400">
                  <a:solidFill>
                    <a:srgbClr val="002060"/>
                  </a:solidFill>
                </a:rPr>
                <a:t>práticas</a:t>
              </a:r>
            </a:p>
          </p:txBody>
        </p:sp>
        <p:sp>
          <p:nvSpPr>
            <p:cNvPr id="38928" name="Text Box 6"/>
            <p:cNvSpPr txBox="1">
              <a:spLocks noChangeArrowheads="1"/>
            </p:cNvSpPr>
            <p:nvPr/>
          </p:nvSpPr>
          <p:spPr bwMode="auto">
            <a:xfrm>
              <a:off x="1519" y="1730"/>
              <a:ext cx="952" cy="288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t-PT" sz="2400">
                  <a:solidFill>
                    <a:srgbClr val="002060"/>
                  </a:solidFill>
                </a:rPr>
                <a:t>domínios</a:t>
              </a:r>
            </a:p>
          </p:txBody>
        </p:sp>
      </p:grpSp>
      <p:grpSp>
        <p:nvGrpSpPr>
          <p:cNvPr id="12" name="Group 54"/>
          <p:cNvGrpSpPr>
            <a:grpSpLocks/>
          </p:cNvGrpSpPr>
          <p:nvPr/>
        </p:nvGrpSpPr>
        <p:grpSpPr bwMode="auto">
          <a:xfrm>
            <a:off x="5072063" y="2270125"/>
            <a:ext cx="3670300" cy="1666875"/>
            <a:chOff x="3198" y="1298"/>
            <a:chExt cx="2312" cy="1050"/>
          </a:xfrm>
        </p:grpSpPr>
        <p:sp>
          <p:nvSpPr>
            <p:cNvPr id="38922" name="Text Box 20"/>
            <p:cNvSpPr txBox="1">
              <a:spLocks noChangeArrowheads="1"/>
            </p:cNvSpPr>
            <p:nvPr/>
          </p:nvSpPr>
          <p:spPr bwMode="auto">
            <a:xfrm>
              <a:off x="4740" y="1752"/>
              <a:ext cx="545" cy="231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PT"/>
                <a:t>acesso</a:t>
              </a:r>
            </a:p>
          </p:txBody>
        </p:sp>
        <p:sp>
          <p:nvSpPr>
            <p:cNvPr id="38923" name="Text Box 21"/>
            <p:cNvSpPr txBox="1">
              <a:spLocks noChangeArrowheads="1"/>
            </p:cNvSpPr>
            <p:nvPr/>
          </p:nvSpPr>
          <p:spPr bwMode="auto">
            <a:xfrm>
              <a:off x="3198" y="1298"/>
              <a:ext cx="1270" cy="231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t-PT"/>
                <a:t>responsabilidade</a:t>
              </a:r>
            </a:p>
          </p:txBody>
        </p:sp>
        <p:sp>
          <p:nvSpPr>
            <p:cNvPr id="38924" name="Text Box 22"/>
            <p:cNvSpPr txBox="1">
              <a:spLocks noChangeArrowheads="1"/>
            </p:cNvSpPr>
            <p:nvPr/>
          </p:nvSpPr>
          <p:spPr bwMode="auto">
            <a:xfrm>
              <a:off x="4188" y="2115"/>
              <a:ext cx="959" cy="233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t-PT"/>
                <a:t>sustentação</a:t>
              </a:r>
            </a:p>
          </p:txBody>
        </p:sp>
        <p:sp>
          <p:nvSpPr>
            <p:cNvPr id="38925" name="Text Box 46"/>
            <p:cNvSpPr txBox="1">
              <a:spLocks noChangeArrowheads="1"/>
            </p:cNvSpPr>
            <p:nvPr/>
          </p:nvSpPr>
          <p:spPr bwMode="auto">
            <a:xfrm>
              <a:off x="4649" y="1389"/>
              <a:ext cx="861" cy="231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PT"/>
                <a:t>visibilidade</a:t>
              </a:r>
            </a:p>
          </p:txBody>
        </p:sp>
      </p:grpSp>
      <p:sp>
        <p:nvSpPr>
          <p:cNvPr id="44082" name="Rectangle 50"/>
          <p:cNvSpPr>
            <a:spLocks noGrp="1" noChangeArrowheads="1"/>
          </p:cNvSpPr>
          <p:nvPr>
            <p:ph type="title"/>
          </p:nvPr>
        </p:nvSpPr>
        <p:spPr>
          <a:xfrm>
            <a:off x="285750" y="274638"/>
            <a:ext cx="8501063" cy="1143000"/>
          </a:xfrm>
        </p:spPr>
        <p:txBody>
          <a:bodyPr/>
          <a:lstStyle/>
          <a:p>
            <a:pPr eaLnBrk="1" hangingPunct="1">
              <a:defRPr/>
            </a:pPr>
            <a:r>
              <a:rPr lang="pt-PT" kern="1200" dirty="0" smtClean="0">
                <a:solidFill>
                  <a:srgbClr val="002060"/>
                </a:solidFill>
                <a:ea typeface="+mn-ea"/>
                <a:cs typeface="+mn-cs"/>
              </a:rPr>
              <a:t>Espaços de actividade e aprendizagem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8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Marcador de Posição do Rodapé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/>
              <a:t>Centro Competência FCUL Outubro 2009</a:t>
            </a:r>
          </a:p>
        </p:txBody>
      </p:sp>
      <p:sp>
        <p:nvSpPr>
          <p:cNvPr id="39939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C55512-98ED-4EA7-910C-26AFB76F1B6B}" type="slidenum">
              <a:rPr lang="pt-PT" smtClean="0"/>
              <a:pPr/>
              <a:t>15</a:t>
            </a:fld>
            <a:endParaRPr lang="pt-PT" smtClean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313" y="71438"/>
            <a:ext cx="6491287" cy="993775"/>
          </a:xfrm>
        </p:spPr>
        <p:txBody>
          <a:bodyPr/>
          <a:lstStyle/>
          <a:p>
            <a:pPr eaLnBrk="1" hangingPunct="1">
              <a:defRPr/>
            </a:pPr>
            <a:r>
              <a:rPr lang="pt-PT" kern="1200" dirty="0" smtClean="0">
                <a:solidFill>
                  <a:srgbClr val="002060"/>
                </a:solidFill>
                <a:ea typeface="+mn-ea"/>
                <a:cs typeface="+mn-cs"/>
              </a:rPr>
              <a:t>Pensar e discutir sobre…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71563"/>
            <a:ext cx="8429625" cy="4954587"/>
          </a:xfrm>
          <a:gradFill rotWithShape="1">
            <a:gsLst>
              <a:gs pos="0">
                <a:schemeClr val="bg1">
                  <a:alpha val="87000"/>
                </a:schemeClr>
              </a:gs>
              <a:gs pos="100000">
                <a:srgbClr val="F3F1F2">
                  <a:alpha val="73000"/>
                </a:srgbClr>
              </a:gs>
            </a:gsLst>
            <a:lin ang="5400000" scaled="1"/>
          </a:gradFill>
        </p:spPr>
        <p:txBody>
          <a:bodyPr>
            <a:spAutoFit/>
          </a:bodyPr>
          <a:lstStyle/>
          <a:p>
            <a:pPr marL="573088" lvl="1" indent="-173038" eaLnBrk="1" hangingPunct="1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pt-PT" smtClean="0">
                <a:solidFill>
                  <a:srgbClr val="530130"/>
                </a:solidFill>
                <a:latin typeface="Arial" charset="0"/>
              </a:rPr>
              <a:t> A relação entre o presencial e o não presencial</a:t>
            </a:r>
          </a:p>
          <a:p>
            <a:pPr marL="573088" lvl="1" indent="-173038" eaLnBrk="1" hangingPunct="1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pt-PT" smtClean="0">
                <a:solidFill>
                  <a:srgbClr val="530130"/>
                </a:solidFill>
                <a:latin typeface="Arial" charset="0"/>
              </a:rPr>
              <a:t> O que é participar no presencial e à distância</a:t>
            </a:r>
          </a:p>
          <a:p>
            <a:pPr marL="573088" lvl="1" indent="-173038" eaLnBrk="1" hangingPunct="1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pt-PT" smtClean="0">
                <a:solidFill>
                  <a:srgbClr val="530130"/>
                </a:solidFill>
                <a:latin typeface="Arial" charset="0"/>
              </a:rPr>
              <a:t> Os desafios que coloca:</a:t>
            </a:r>
          </a:p>
          <a:p>
            <a:pPr marL="1371600" lvl="3" indent="0" eaLnBrk="1" hangingPunct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pt-PT" sz="2400" smtClean="0">
                <a:solidFill>
                  <a:srgbClr val="530130"/>
                </a:solidFill>
                <a:latin typeface="Arial" charset="0"/>
              </a:rPr>
              <a:t>- ao professor e ao aluno</a:t>
            </a:r>
            <a:br>
              <a:rPr lang="pt-PT" sz="2400" smtClean="0">
                <a:solidFill>
                  <a:srgbClr val="530130"/>
                </a:solidFill>
                <a:latin typeface="Arial" charset="0"/>
              </a:rPr>
            </a:br>
            <a:r>
              <a:rPr lang="pt-PT" sz="2400" smtClean="0">
                <a:solidFill>
                  <a:srgbClr val="530130"/>
                </a:solidFill>
                <a:latin typeface="Arial" charset="0"/>
              </a:rPr>
              <a:t>- à organização académica/escolar</a:t>
            </a:r>
            <a:br>
              <a:rPr lang="pt-PT" sz="2400" smtClean="0">
                <a:solidFill>
                  <a:srgbClr val="530130"/>
                </a:solidFill>
                <a:latin typeface="Arial" charset="0"/>
              </a:rPr>
            </a:br>
            <a:r>
              <a:rPr lang="pt-PT" sz="2400" smtClean="0">
                <a:solidFill>
                  <a:srgbClr val="530130"/>
                </a:solidFill>
                <a:latin typeface="Arial" charset="0"/>
              </a:rPr>
              <a:t>- às práticas académicas/escolares </a:t>
            </a:r>
            <a:br>
              <a:rPr lang="pt-PT" sz="2400" smtClean="0">
                <a:solidFill>
                  <a:srgbClr val="530130"/>
                </a:solidFill>
                <a:latin typeface="Arial" charset="0"/>
              </a:rPr>
            </a:br>
            <a:r>
              <a:rPr lang="pt-PT" sz="2400" smtClean="0">
                <a:solidFill>
                  <a:srgbClr val="530130"/>
                </a:solidFill>
                <a:latin typeface="Arial" charset="0"/>
              </a:rPr>
              <a:t>- às relações de trabalho</a:t>
            </a:r>
            <a:br>
              <a:rPr lang="pt-PT" sz="2400" smtClean="0">
                <a:solidFill>
                  <a:srgbClr val="530130"/>
                </a:solidFill>
                <a:latin typeface="Arial" charset="0"/>
              </a:rPr>
            </a:br>
            <a:r>
              <a:rPr lang="pt-PT" sz="2400" smtClean="0">
                <a:solidFill>
                  <a:srgbClr val="530130"/>
                </a:solidFill>
                <a:latin typeface="Arial" charset="0"/>
              </a:rPr>
              <a:t>- às responsabilidades da Universidade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Marcador de Posição do Rodapé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/>
              <a:t>Centro Competência FCUL Outubro 2009</a:t>
            </a:r>
          </a:p>
        </p:txBody>
      </p:sp>
      <p:sp>
        <p:nvSpPr>
          <p:cNvPr id="27651" name="Marcador de Posição do Número do Diapositivo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375CCB-12F6-4F39-B817-2E058457AA6F}" type="slidenum">
              <a:rPr lang="pt-PT" smtClean="0"/>
              <a:pPr/>
              <a:t>2</a:t>
            </a:fld>
            <a:endParaRPr lang="pt-PT" smtClean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163888" y="287338"/>
            <a:ext cx="5321300" cy="720725"/>
          </a:xfrm>
        </p:spPr>
        <p:txBody>
          <a:bodyPr/>
          <a:lstStyle/>
          <a:p>
            <a:pPr eaLnBrk="1" hangingPunct="1"/>
            <a:r>
              <a:rPr lang="pt-PT" sz="3200" i="1" smtClean="0"/>
              <a:t>Janela…</a:t>
            </a:r>
            <a:r>
              <a:rPr lang="pt-PT" sz="3200" smtClean="0"/>
              <a:t> </a:t>
            </a:r>
            <a:r>
              <a:rPr lang="pt-PT" sz="2800" smtClean="0"/>
              <a:t>uma metáfora</a:t>
            </a:r>
          </a:p>
        </p:txBody>
      </p:sp>
      <p:pic>
        <p:nvPicPr>
          <p:cNvPr id="14343" name="Picture 7" descr="CBode2"/>
          <p:cNvPicPr>
            <a:picLocks noChangeAspect="1" noChangeArrowheads="1"/>
          </p:cNvPicPr>
          <p:nvPr/>
        </p:nvPicPr>
        <p:blipFill>
          <a:blip r:embed="rId3" cstate="print"/>
          <a:srcRect l="24693" t="7997" r="15820" b="7997"/>
          <a:stretch>
            <a:fillRect/>
          </a:stretch>
        </p:blipFill>
        <p:spPr bwMode="auto">
          <a:xfrm>
            <a:off x="468313" y="981075"/>
            <a:ext cx="2447925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 descr="janela_trabalho2"/>
          <p:cNvPicPr>
            <a:picLocks noChangeAspect="1" noChangeArrowheads="1"/>
          </p:cNvPicPr>
          <p:nvPr/>
        </p:nvPicPr>
        <p:blipFill>
          <a:blip r:embed="rId4" cstate="print">
            <a:lum contrast="-6000"/>
          </a:blip>
          <a:srcRect/>
          <a:stretch>
            <a:fillRect/>
          </a:stretch>
        </p:blipFill>
        <p:spPr bwMode="auto">
          <a:xfrm>
            <a:off x="684213" y="3500438"/>
            <a:ext cx="3671887" cy="275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9" descr="vitral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425" y="1125538"/>
            <a:ext cx="2520950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0" descr="interior_casa"/>
          <p:cNvPicPr>
            <a:picLocks noChangeAspect="1" noChangeArrowheads="1"/>
          </p:cNvPicPr>
          <p:nvPr/>
        </p:nvPicPr>
        <p:blipFill>
          <a:blip r:embed="rId6" cstate="print">
            <a:lum bright="6000"/>
          </a:blip>
          <a:srcRect l="9193" t="6271" r="7930" b="-285"/>
          <a:stretch>
            <a:fillRect/>
          </a:stretch>
        </p:blipFill>
        <p:spPr bwMode="auto">
          <a:xfrm>
            <a:off x="4932363" y="3276600"/>
            <a:ext cx="3382962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11" descr="prisao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575" y="1196975"/>
            <a:ext cx="2376488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Marcador de Posição do Rodapé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/>
              <a:t>Centro Competência FCUL Outubro 2009</a:t>
            </a:r>
          </a:p>
        </p:txBody>
      </p:sp>
      <p:sp>
        <p:nvSpPr>
          <p:cNvPr id="28675" name="Marcador de Posição do Número do Diapositivo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DCC412-CD57-4099-9165-4873843C4B38}" type="slidenum">
              <a:rPr lang="pt-PT" smtClean="0"/>
              <a:pPr/>
              <a:t>3</a:t>
            </a:fld>
            <a:endParaRPr lang="pt-PT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900988" cy="658812"/>
          </a:xfrm>
        </p:spPr>
        <p:txBody>
          <a:bodyPr/>
          <a:lstStyle/>
          <a:p>
            <a:pPr eaLnBrk="1" hangingPunct="1">
              <a:defRPr/>
            </a:pPr>
            <a:r>
              <a:rPr lang="pt-PT" kern="1200" dirty="0" smtClean="0">
                <a:solidFill>
                  <a:srgbClr val="002060"/>
                </a:solidFill>
                <a:ea typeface="+mn-ea"/>
                <a:cs typeface="+mn-cs"/>
              </a:rPr>
              <a:t>Plataformas – 2 exemplos</a:t>
            </a:r>
          </a:p>
        </p:txBody>
      </p:sp>
      <p:pic>
        <p:nvPicPr>
          <p:cNvPr id="2867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052513"/>
            <a:ext cx="6473825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Rectangle 4"/>
          <p:cNvSpPr>
            <a:spLocks noChangeArrowheads="1"/>
          </p:cNvSpPr>
          <p:nvPr/>
        </p:nvSpPr>
        <p:spPr bwMode="auto">
          <a:xfrm>
            <a:off x="555625" y="4221163"/>
            <a:ext cx="1712913" cy="30480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1400">
                <a:solidFill>
                  <a:srgbClr val="0000CC"/>
                </a:solidFill>
                <a:latin typeface="Arial" charset="0"/>
                <a:hlinkClick r:id="rId4"/>
              </a:rPr>
              <a:t>http://moodle.org/</a:t>
            </a:r>
            <a:endParaRPr lang="pt-PT" sz="1400">
              <a:solidFill>
                <a:srgbClr val="0000CC"/>
              </a:solidFill>
              <a:latin typeface="Arial" charset="0"/>
            </a:endParaRPr>
          </a:p>
        </p:txBody>
      </p:sp>
      <p:grpSp>
        <p:nvGrpSpPr>
          <p:cNvPr id="28679" name="Group 5"/>
          <p:cNvGrpSpPr>
            <a:grpSpLocks/>
          </p:cNvGrpSpPr>
          <p:nvPr/>
        </p:nvGrpSpPr>
        <p:grpSpPr bwMode="auto">
          <a:xfrm>
            <a:off x="2916238" y="2852738"/>
            <a:ext cx="5510212" cy="3203575"/>
            <a:chOff x="1677" y="1820"/>
            <a:chExt cx="3692" cy="2293"/>
          </a:xfrm>
        </p:grpSpPr>
        <p:sp>
          <p:nvSpPr>
            <p:cNvPr id="28681" name="Rectangle 6"/>
            <p:cNvSpPr>
              <a:spLocks noChangeArrowheads="1"/>
            </p:cNvSpPr>
            <p:nvPr/>
          </p:nvSpPr>
          <p:spPr bwMode="auto">
            <a:xfrm>
              <a:off x="1677" y="1820"/>
              <a:ext cx="3692" cy="2293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  <p:pic>
          <p:nvPicPr>
            <p:cNvPr id="28682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23" y="1849"/>
              <a:ext cx="3580" cy="2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1476375" y="5734050"/>
            <a:ext cx="1463675" cy="304800"/>
          </a:xfrm>
          <a:prstGeom prst="rect">
            <a:avLst/>
          </a:prstGeom>
          <a:solidFill>
            <a:srgbClr val="D6ECEE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Arial" charset="0"/>
                <a:hlinkClick r:id="rId6"/>
              </a:rPr>
              <a:t>http://plone.org/</a:t>
            </a:r>
            <a:r>
              <a:rPr lang="en-US" sz="1400">
                <a:solidFill>
                  <a:schemeClr val="bg1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Marcador de Posição do Rodapé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/>
              <a:t>Centro Competência FCUL Outubro 2009</a:t>
            </a:r>
          </a:p>
        </p:txBody>
      </p:sp>
      <p:sp>
        <p:nvSpPr>
          <p:cNvPr id="1030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B6E97B0-47BA-43CA-BB32-688D45706062}" type="slidenum">
              <a:rPr lang="pt-PT" smtClean="0"/>
              <a:pPr/>
              <a:t>4</a:t>
            </a:fld>
            <a:endParaRPr lang="pt-PT" smtClean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286750" cy="777875"/>
          </a:xfrm>
        </p:spPr>
        <p:txBody>
          <a:bodyPr/>
          <a:lstStyle/>
          <a:p>
            <a:pPr eaLnBrk="1" hangingPunct="1">
              <a:defRPr/>
            </a:pPr>
            <a:r>
              <a:rPr lang="pt-BR" kern="1200" dirty="0" smtClean="0">
                <a:solidFill>
                  <a:srgbClr val="002060"/>
                </a:solidFill>
                <a:ea typeface="+mn-ea"/>
                <a:cs typeface="+mn-cs"/>
              </a:rPr>
              <a:t>A plataforma Moodle</a:t>
            </a:r>
            <a:endParaRPr lang="en-US" kern="1200" dirty="0" smtClean="0">
              <a:solidFill>
                <a:srgbClr val="002060"/>
              </a:solidFill>
              <a:ea typeface="+mn-ea"/>
              <a:cs typeface="+mn-cs"/>
            </a:endParaRP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341438"/>
            <a:ext cx="7489825" cy="4633912"/>
          </a:xfrm>
          <a:gradFill rotWithShape="1">
            <a:gsLst>
              <a:gs pos="0">
                <a:schemeClr val="bg1">
                  <a:alpha val="78000"/>
                </a:schemeClr>
              </a:gs>
              <a:gs pos="100000">
                <a:srgbClr val="EDEBEC">
                  <a:alpha val="53998"/>
                </a:srgbClr>
              </a:gs>
            </a:gsLst>
            <a:lin ang="5400000" scaled="1"/>
          </a:gradFill>
        </p:spPr>
        <p:txBody>
          <a:bodyPr>
            <a:spAutoFit/>
          </a:bodyPr>
          <a:lstStyle/>
          <a:p>
            <a:pPr marL="182563" indent="-182563" eaLnBrk="1" hangingPunct="1">
              <a:lnSpc>
                <a:spcPct val="115000"/>
              </a:lnSpc>
              <a:spcBef>
                <a:spcPct val="15000"/>
              </a:spcBef>
              <a:buFontTx/>
              <a:buNone/>
            </a:pPr>
            <a:r>
              <a:rPr lang="pt-BR" sz="2000" smtClean="0">
                <a:solidFill>
                  <a:srgbClr val="530130"/>
                </a:solidFill>
                <a:latin typeface="Arial" charset="0"/>
              </a:rPr>
              <a:t>	</a:t>
            </a:r>
            <a:r>
              <a:rPr lang="pt-BR" sz="2400" smtClean="0">
                <a:solidFill>
                  <a:srgbClr val="530130"/>
                </a:solidFill>
                <a:latin typeface="Arial" charset="0"/>
              </a:rPr>
              <a:t>Sistema online de:</a:t>
            </a:r>
          </a:p>
          <a:p>
            <a:pPr marL="457200" lvl="1" indent="0" eaLnBrk="1" hangingPunct="1">
              <a:lnSpc>
                <a:spcPct val="115000"/>
              </a:lnSpc>
              <a:spcBef>
                <a:spcPct val="15000"/>
              </a:spcBef>
              <a:buFontTx/>
              <a:buChar char="-"/>
            </a:pPr>
            <a:r>
              <a:rPr lang="pt-BR" sz="2400" smtClean="0">
                <a:solidFill>
                  <a:srgbClr val="530130"/>
                </a:solidFill>
                <a:latin typeface="Arial" charset="0"/>
              </a:rPr>
              <a:t> gestão da aprendizagem </a:t>
            </a:r>
          </a:p>
          <a:p>
            <a:pPr marL="457200" lvl="1" indent="0" eaLnBrk="1" hangingPunct="1">
              <a:lnSpc>
                <a:spcPct val="115000"/>
              </a:lnSpc>
              <a:spcBef>
                <a:spcPct val="15000"/>
              </a:spcBef>
              <a:buFontTx/>
              <a:buChar char="-"/>
            </a:pPr>
            <a:r>
              <a:rPr lang="pt-BR" sz="2400" smtClean="0">
                <a:solidFill>
                  <a:srgbClr val="530130"/>
                </a:solidFill>
                <a:latin typeface="Arial" charset="0"/>
              </a:rPr>
              <a:t> trabalho colaborativo</a:t>
            </a:r>
            <a:r>
              <a:rPr lang="pt-BR" sz="2400" b="1" smtClean="0">
                <a:solidFill>
                  <a:srgbClr val="530130"/>
                </a:solidFill>
                <a:latin typeface="Arial" charset="0"/>
              </a:rPr>
              <a:t> </a:t>
            </a:r>
            <a:br>
              <a:rPr lang="pt-BR" sz="2400" b="1" smtClean="0">
                <a:solidFill>
                  <a:srgbClr val="530130"/>
                </a:solidFill>
                <a:latin typeface="Arial" charset="0"/>
              </a:rPr>
            </a:br>
            <a:r>
              <a:rPr lang="pt-BR" sz="1600" smtClean="0">
                <a:solidFill>
                  <a:srgbClr val="530130"/>
                </a:solidFill>
                <a:latin typeface="Arial" charset="0"/>
              </a:rPr>
              <a:t>(</a:t>
            </a:r>
            <a:r>
              <a:rPr lang="pt-BR" sz="1600" i="1" smtClean="0">
                <a:solidFill>
                  <a:srgbClr val="530130"/>
                </a:solidFill>
                <a:latin typeface="Arial" charset="0"/>
              </a:rPr>
              <a:t>Learning Management System and Collaborative Work environment</a:t>
            </a:r>
            <a:r>
              <a:rPr lang="pt-BR" sz="1600" smtClean="0">
                <a:solidFill>
                  <a:srgbClr val="530130"/>
                </a:solidFill>
                <a:latin typeface="Arial" charset="0"/>
              </a:rPr>
              <a:t>)</a:t>
            </a:r>
          </a:p>
          <a:p>
            <a:pPr marL="182563" indent="-182563" eaLnBrk="1" hangingPunct="1">
              <a:lnSpc>
                <a:spcPct val="115000"/>
              </a:lnSpc>
              <a:spcBef>
                <a:spcPct val="15000"/>
              </a:spcBef>
              <a:buFontTx/>
              <a:buChar char="-"/>
            </a:pPr>
            <a:endParaRPr lang="pt-BR" sz="1800" smtClean="0">
              <a:solidFill>
                <a:srgbClr val="530130"/>
              </a:solidFill>
              <a:latin typeface="Arial" charset="0"/>
            </a:endParaRPr>
          </a:p>
          <a:p>
            <a:pPr marL="182563" indent="-182563" eaLnBrk="1" hangingPunct="1">
              <a:lnSpc>
                <a:spcPct val="115000"/>
              </a:lnSpc>
              <a:spcBef>
                <a:spcPct val="15000"/>
              </a:spcBef>
              <a:buFontTx/>
              <a:buNone/>
            </a:pPr>
            <a:endParaRPr lang="pt-BR" sz="2000" b="1" smtClean="0">
              <a:solidFill>
                <a:srgbClr val="530130"/>
              </a:solidFill>
              <a:latin typeface="Arial" charset="0"/>
            </a:endParaRPr>
          </a:p>
          <a:p>
            <a:pPr marL="182563" indent="-182563" eaLnBrk="1" hangingPunct="1">
              <a:spcBef>
                <a:spcPct val="0"/>
              </a:spcBef>
              <a:buFontTx/>
              <a:buNone/>
            </a:pPr>
            <a:endParaRPr lang="pt-BR" sz="2000" b="1" smtClean="0">
              <a:solidFill>
                <a:srgbClr val="530130"/>
              </a:solidFill>
              <a:latin typeface="Arial" charset="0"/>
            </a:endParaRPr>
          </a:p>
          <a:p>
            <a:pPr marL="182563" indent="-182563" eaLnBrk="1" hangingPunct="1">
              <a:spcBef>
                <a:spcPct val="0"/>
              </a:spcBef>
              <a:buFontTx/>
              <a:buNone/>
            </a:pPr>
            <a:endParaRPr lang="pt-BR" sz="2000" b="1" smtClean="0">
              <a:solidFill>
                <a:srgbClr val="530130"/>
              </a:solidFill>
              <a:latin typeface="Arial" charset="0"/>
            </a:endParaRPr>
          </a:p>
          <a:p>
            <a:pPr marL="182563" indent="-182563" eaLnBrk="1" hangingPunct="1">
              <a:spcBef>
                <a:spcPct val="0"/>
              </a:spcBef>
              <a:buFontTx/>
              <a:buNone/>
            </a:pPr>
            <a:endParaRPr lang="pt-BR" sz="2000" b="1" smtClean="0">
              <a:solidFill>
                <a:srgbClr val="530130"/>
              </a:solidFill>
              <a:latin typeface="Arial" charset="0"/>
            </a:endParaRPr>
          </a:p>
          <a:p>
            <a:pPr marL="182563" indent="-182563" eaLnBrk="1" hangingPunct="1">
              <a:spcBef>
                <a:spcPct val="0"/>
              </a:spcBef>
              <a:buFontTx/>
              <a:buNone/>
            </a:pPr>
            <a:endParaRPr lang="pt-BR" sz="2000" b="1" smtClean="0">
              <a:solidFill>
                <a:srgbClr val="530130"/>
              </a:solidFill>
              <a:latin typeface="Arial" charset="0"/>
            </a:endParaRPr>
          </a:p>
          <a:p>
            <a:pPr marL="182563" indent="-182563" eaLnBrk="1" hangingPunct="1">
              <a:spcBef>
                <a:spcPct val="0"/>
              </a:spcBef>
              <a:buFontTx/>
              <a:buNone/>
            </a:pPr>
            <a:endParaRPr lang="pt-BR" sz="2000" b="1" smtClean="0">
              <a:solidFill>
                <a:srgbClr val="530130"/>
              </a:solidFill>
              <a:latin typeface="Arial" charset="0"/>
            </a:endParaRPr>
          </a:p>
          <a:p>
            <a:pPr marL="182563" indent="-182563" eaLnBrk="1" hangingPunct="1">
              <a:spcBef>
                <a:spcPct val="0"/>
              </a:spcBef>
              <a:buFontTx/>
              <a:buNone/>
            </a:pPr>
            <a:endParaRPr lang="pt-BR" sz="2000" b="1" smtClean="0">
              <a:solidFill>
                <a:srgbClr val="530130"/>
              </a:solidFill>
              <a:latin typeface="Arial" charset="0"/>
            </a:endParaRPr>
          </a:p>
          <a:p>
            <a:pPr marL="182563" indent="-182563" eaLnBrk="1" hangingPunct="1">
              <a:spcBef>
                <a:spcPct val="0"/>
              </a:spcBef>
              <a:buFontTx/>
              <a:buNone/>
            </a:pPr>
            <a:endParaRPr lang="pt-BR" sz="2000" b="1" smtClean="0">
              <a:solidFill>
                <a:srgbClr val="530130"/>
              </a:solidFill>
              <a:latin typeface="Arial" charset="0"/>
            </a:endParaRPr>
          </a:p>
        </p:txBody>
      </p:sp>
      <p:pic>
        <p:nvPicPr>
          <p:cNvPr id="1033" name="Picture 4"/>
          <p:cNvPicPr>
            <a:picLocks noChangeAspect="1" noChangeArrowheads="1"/>
          </p:cNvPicPr>
          <p:nvPr/>
        </p:nvPicPr>
        <p:blipFill>
          <a:blip r:embed="rId4" cstate="print">
            <a:lum contrast="18000"/>
          </a:blip>
          <a:srcRect b="24280"/>
          <a:stretch>
            <a:fillRect/>
          </a:stretch>
        </p:blipFill>
        <p:spPr bwMode="auto">
          <a:xfrm>
            <a:off x="1042988" y="3429000"/>
            <a:ext cx="7561262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9"/>
          <p:cNvSpPr>
            <a:spLocks noChangeArrowheads="1"/>
          </p:cNvSpPr>
          <p:nvPr/>
        </p:nvSpPr>
        <p:spPr bwMode="auto">
          <a:xfrm>
            <a:off x="6156325" y="5734050"/>
            <a:ext cx="1824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400">
                <a:hlinkClick r:id="rId5"/>
              </a:rPr>
              <a:t>http://moodle.org/</a:t>
            </a:r>
            <a:r>
              <a:rPr lang="pt-PT" sz="1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1" grpId="0"/>
      <p:bldP spid="103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Marcador de Posição do Rodapé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/>
              <a:t>Centro Competência FCUL Outubro 2009</a:t>
            </a:r>
          </a:p>
        </p:txBody>
      </p:sp>
      <p:sp>
        <p:nvSpPr>
          <p:cNvPr id="29699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2DF6171-253E-4AD2-84B5-92CAF8459004}" type="slidenum">
              <a:rPr lang="pt-PT" smtClean="0"/>
              <a:pPr/>
              <a:t>5</a:t>
            </a:fld>
            <a:endParaRPr lang="pt-PT" smtClean="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365125"/>
            <a:ext cx="8429625" cy="706438"/>
          </a:xfrm>
        </p:spPr>
        <p:txBody>
          <a:bodyPr/>
          <a:lstStyle/>
          <a:p>
            <a:pPr eaLnBrk="1" hangingPunct="1"/>
            <a:r>
              <a:rPr lang="pt-PT" smtClean="0">
                <a:solidFill>
                  <a:srgbClr val="002060"/>
                </a:solidFill>
              </a:rPr>
              <a:t>Princípios pedagógicos do Moodle</a:t>
            </a:r>
          </a:p>
        </p:txBody>
      </p: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395288" y="1484313"/>
            <a:ext cx="8208962" cy="3940175"/>
          </a:xfrm>
          <a:prstGeom prst="rect">
            <a:avLst/>
          </a:prstGeom>
          <a:gradFill rotWithShape="1">
            <a:gsLst>
              <a:gs pos="0">
                <a:schemeClr val="bg1">
                  <a:alpha val="78000"/>
                </a:schemeClr>
              </a:gs>
              <a:gs pos="100000">
                <a:srgbClr val="EDEBEC">
                  <a:alpha val="53998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ct val="25000"/>
              </a:spcBef>
            </a:pPr>
            <a:r>
              <a:rPr lang="en-US" sz="2000"/>
              <a:t>O </a:t>
            </a:r>
            <a:r>
              <a:rPr lang="en-US" sz="2000" b="1"/>
              <a:t>conhecimento</a:t>
            </a:r>
            <a:r>
              <a:rPr lang="en-US" sz="2000"/>
              <a:t> é construído e não só transmitido </a:t>
            </a:r>
          </a:p>
          <a:p>
            <a:pPr marL="182563" indent="-182563">
              <a:spcBef>
                <a:spcPct val="25000"/>
              </a:spcBef>
              <a:buFontTx/>
              <a:buChar char="•"/>
            </a:pPr>
            <a:endParaRPr lang="en-US" sz="1000"/>
          </a:p>
          <a:p>
            <a:pPr marL="182563" indent="-182563">
              <a:spcBef>
                <a:spcPct val="25000"/>
              </a:spcBef>
            </a:pPr>
            <a:r>
              <a:rPr lang="en-US" sz="2000"/>
              <a:t>A </a:t>
            </a:r>
            <a:r>
              <a:rPr lang="en-US" sz="2000" b="1"/>
              <a:t>aprendizagem</a:t>
            </a:r>
            <a:r>
              <a:rPr lang="en-US" sz="2000"/>
              <a:t> ocorre particularmente bem em </a:t>
            </a:r>
            <a:r>
              <a:rPr lang="en-US" sz="2000" b="1"/>
              <a:t>ambientes colaborativos</a:t>
            </a:r>
          </a:p>
          <a:p>
            <a:pPr lvl="2">
              <a:spcBef>
                <a:spcPct val="25000"/>
              </a:spcBef>
              <a:buFontTx/>
              <a:buChar char="–"/>
            </a:pPr>
            <a:r>
              <a:rPr lang="en-US" sz="2000"/>
              <a:t> partilha de saberes </a:t>
            </a:r>
          </a:p>
          <a:p>
            <a:pPr lvl="2">
              <a:spcBef>
                <a:spcPct val="25000"/>
              </a:spcBef>
              <a:buFontTx/>
              <a:buChar char="–"/>
            </a:pPr>
            <a:r>
              <a:rPr lang="en-US" sz="2000"/>
              <a:t> </a:t>
            </a:r>
            <a:r>
              <a:rPr lang="pt-PT" sz="2000"/>
              <a:t>mudança de papeis</a:t>
            </a:r>
            <a:endParaRPr lang="en-US" sz="1000"/>
          </a:p>
          <a:p>
            <a:pPr marL="182563" indent="-182563">
              <a:spcBef>
                <a:spcPct val="25000"/>
              </a:spcBef>
            </a:pPr>
            <a:r>
              <a:rPr lang="en-US" sz="2000"/>
              <a:t>O </a:t>
            </a:r>
            <a:r>
              <a:rPr lang="en-US" sz="2000" b="1"/>
              <a:t>professor</a:t>
            </a:r>
            <a:r>
              <a:rPr lang="en-US" sz="2000"/>
              <a:t> desenha o ambiente onde </a:t>
            </a:r>
            <a:r>
              <a:rPr lang="en-US" sz="2000" b="1"/>
              <a:t>todos</a:t>
            </a:r>
            <a:r>
              <a:rPr lang="en-US" sz="2000"/>
              <a:t> vivem experiências</a:t>
            </a:r>
            <a:endParaRPr lang="en-US" sz="2000">
              <a:solidFill>
                <a:schemeClr val="tx1"/>
              </a:solidFill>
            </a:endParaRPr>
          </a:p>
          <a:p>
            <a:pPr marL="182563" indent="-182563">
              <a:spcBef>
                <a:spcPct val="25000"/>
              </a:spcBef>
              <a:buFontTx/>
              <a:buChar char="•"/>
            </a:pPr>
            <a:endParaRPr lang="en-US" sz="2000">
              <a:solidFill>
                <a:schemeClr val="tx1"/>
              </a:solidFill>
            </a:endParaRPr>
          </a:p>
          <a:p>
            <a:pPr marL="182563" indent="-182563">
              <a:spcBef>
                <a:spcPct val="25000"/>
              </a:spcBef>
              <a:buFontTx/>
              <a:buChar char="•"/>
            </a:pPr>
            <a:endParaRPr lang="en-US" sz="2000">
              <a:solidFill>
                <a:schemeClr val="tx1"/>
              </a:solidFill>
            </a:endParaRPr>
          </a:p>
          <a:p>
            <a:pPr marL="182563" indent="-182563">
              <a:spcBef>
                <a:spcPct val="25000"/>
              </a:spcBef>
              <a:buFontTx/>
              <a:buChar char="•"/>
            </a:pPr>
            <a:endParaRPr lang="en-US" sz="2000">
              <a:solidFill>
                <a:schemeClr val="tx1"/>
              </a:solidFill>
            </a:endParaRPr>
          </a:p>
          <a:p>
            <a:pPr marL="182563" indent="-182563">
              <a:spcBef>
                <a:spcPct val="25000"/>
              </a:spcBef>
              <a:buFontTx/>
              <a:buChar char="•"/>
            </a:pPr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786" y="4214818"/>
            <a:ext cx="8064500" cy="1846263"/>
          </a:xfrm>
          <a:gradFill>
            <a:gsLst>
              <a:gs pos="78000">
                <a:srgbClr val="D4E6F0"/>
              </a:gs>
              <a:gs pos="100000">
                <a:schemeClr val="bg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>
            <a:spAutoFit/>
          </a:bodyPr>
          <a:lstStyle/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buFontTx/>
              <a:buNone/>
              <a:defRPr/>
            </a:pPr>
            <a:r>
              <a:rPr lang="pt-PT" sz="2000" i="1" dirty="0" smtClean="0"/>
              <a:t>…to </a:t>
            </a:r>
            <a:r>
              <a:rPr lang="pt-PT" sz="2000" b="1" i="1" dirty="0" err="1" smtClean="0"/>
              <a:t>focus</a:t>
            </a:r>
            <a:r>
              <a:rPr lang="pt-PT" sz="2000" b="1" i="1" dirty="0" smtClean="0"/>
              <a:t> </a:t>
            </a:r>
            <a:r>
              <a:rPr lang="pt-PT" sz="2000" b="1" i="1" dirty="0" err="1" smtClean="0"/>
              <a:t>on</a:t>
            </a:r>
            <a:r>
              <a:rPr lang="pt-PT" sz="2000" b="1" i="1" dirty="0" smtClean="0"/>
              <a:t> </a:t>
            </a:r>
            <a:r>
              <a:rPr lang="pt-PT" sz="2000" b="1" i="1" dirty="0" err="1" smtClean="0"/>
              <a:t>the</a:t>
            </a:r>
            <a:r>
              <a:rPr lang="pt-PT" sz="2000" b="1" i="1" dirty="0" smtClean="0"/>
              <a:t> </a:t>
            </a:r>
            <a:r>
              <a:rPr lang="pt-PT" sz="2000" b="1" i="1" dirty="0" err="1" smtClean="0"/>
              <a:t>experiences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that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would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be</a:t>
            </a:r>
            <a:r>
              <a:rPr lang="pt-PT" sz="2000" i="1" dirty="0" smtClean="0"/>
              <a:t> </a:t>
            </a:r>
            <a:r>
              <a:rPr lang="pt-PT" sz="2000" b="1" i="1" dirty="0" err="1" smtClean="0"/>
              <a:t>best</a:t>
            </a:r>
            <a:r>
              <a:rPr lang="pt-PT" sz="2000" b="1" i="1" dirty="0" smtClean="0"/>
              <a:t> for </a:t>
            </a:r>
            <a:r>
              <a:rPr lang="pt-PT" sz="2000" b="1" i="1" dirty="0" err="1" smtClean="0"/>
              <a:t>learning</a:t>
            </a:r>
            <a:r>
              <a:rPr lang="pt-PT" sz="2000" b="1" i="1" dirty="0" smtClean="0"/>
              <a:t> </a:t>
            </a:r>
            <a:r>
              <a:rPr lang="pt-PT" sz="2000" b="1" i="1" dirty="0" err="1" smtClean="0"/>
              <a:t>from</a:t>
            </a:r>
            <a:r>
              <a:rPr lang="pt-PT" sz="2000" b="1" i="1" dirty="0" smtClean="0"/>
              <a:t> </a:t>
            </a:r>
            <a:r>
              <a:rPr lang="pt-PT" sz="2000" b="1" i="1" dirty="0" err="1" smtClean="0"/>
              <a:t>the</a:t>
            </a:r>
            <a:r>
              <a:rPr lang="pt-PT" sz="2000" b="1" i="1" dirty="0" smtClean="0"/>
              <a:t> </a:t>
            </a:r>
            <a:r>
              <a:rPr lang="pt-PT" sz="2000" b="1" i="1" dirty="0" err="1" smtClean="0"/>
              <a:t>learner's</a:t>
            </a:r>
            <a:r>
              <a:rPr lang="pt-PT" sz="2000" b="1" i="1" dirty="0" smtClean="0"/>
              <a:t> </a:t>
            </a:r>
            <a:r>
              <a:rPr lang="pt-PT" sz="2000" b="1" i="1" dirty="0" err="1" smtClean="0"/>
              <a:t>point</a:t>
            </a:r>
            <a:r>
              <a:rPr lang="pt-PT" sz="2000" b="1" i="1" dirty="0" smtClean="0"/>
              <a:t> </a:t>
            </a:r>
            <a:r>
              <a:rPr lang="pt-PT" sz="2000" b="1" i="1" dirty="0" err="1" smtClean="0"/>
              <a:t>of</a:t>
            </a:r>
            <a:r>
              <a:rPr lang="pt-PT" sz="2000" b="1" i="1" dirty="0" smtClean="0"/>
              <a:t> </a:t>
            </a:r>
            <a:r>
              <a:rPr lang="pt-PT" sz="2000" b="1" i="1" dirty="0" err="1" smtClean="0"/>
              <a:t>view</a:t>
            </a:r>
            <a:r>
              <a:rPr lang="pt-PT" sz="2000" i="1" dirty="0" smtClean="0"/>
              <a:t>, </a:t>
            </a:r>
            <a:r>
              <a:rPr lang="pt-PT" sz="2000" i="1" dirty="0" err="1" smtClean="0"/>
              <a:t>rather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than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just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publishing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and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assessing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the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information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you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think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they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need</a:t>
            </a:r>
            <a:r>
              <a:rPr lang="pt-PT" sz="2000" i="1" dirty="0" smtClean="0"/>
              <a:t> to </a:t>
            </a:r>
            <a:r>
              <a:rPr lang="pt-PT" sz="2000" i="1" dirty="0" err="1" smtClean="0"/>
              <a:t>know</a:t>
            </a:r>
            <a:r>
              <a:rPr lang="pt-PT" sz="2000" i="1" dirty="0" smtClean="0"/>
              <a:t>. </a:t>
            </a:r>
            <a:r>
              <a:rPr lang="pt-PT" sz="2000" i="1" dirty="0" err="1" smtClean="0"/>
              <a:t>It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can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also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help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you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realise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how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each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participant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in</a:t>
            </a:r>
            <a:r>
              <a:rPr lang="pt-PT" sz="2000" i="1" dirty="0" smtClean="0"/>
              <a:t> a </a:t>
            </a:r>
            <a:r>
              <a:rPr lang="pt-PT" sz="2000" i="1" dirty="0" err="1" smtClean="0"/>
              <a:t>course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can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be</a:t>
            </a:r>
            <a:r>
              <a:rPr lang="pt-PT" sz="2000" i="1" dirty="0" smtClean="0"/>
              <a:t> a </a:t>
            </a:r>
            <a:r>
              <a:rPr lang="pt-PT" sz="2000" i="1" dirty="0" err="1" smtClean="0"/>
              <a:t>teacher</a:t>
            </a:r>
            <a:r>
              <a:rPr lang="pt-PT" sz="2000" i="1" dirty="0" smtClean="0"/>
              <a:t> as </a:t>
            </a:r>
            <a:r>
              <a:rPr lang="pt-PT" sz="2000" i="1" dirty="0" err="1" smtClean="0"/>
              <a:t>well</a:t>
            </a:r>
            <a:r>
              <a:rPr lang="pt-PT" sz="2000" i="1" dirty="0" smtClean="0"/>
              <a:t> as a </a:t>
            </a:r>
            <a:r>
              <a:rPr lang="pt-PT" sz="2000" i="1" dirty="0" err="1" smtClean="0"/>
              <a:t>learner</a:t>
            </a:r>
            <a:r>
              <a:rPr lang="pt-PT" sz="2000" i="1" dirty="0" smtClean="0"/>
              <a:t>.</a:t>
            </a:r>
            <a:r>
              <a:rPr lang="pt-PT" sz="2000" dirty="0" smtClean="0"/>
              <a:t> </a:t>
            </a:r>
            <a:endParaRPr lang="pt-PT" sz="2000" dirty="0" smtClean="0">
              <a:solidFill>
                <a:srgbClr val="530130"/>
              </a:solidFill>
              <a:latin typeface="Arial" charset="0"/>
            </a:endParaRPr>
          </a:p>
        </p:txBody>
      </p:sp>
      <p:sp>
        <p:nvSpPr>
          <p:cNvPr id="29705" name="Rectangle 7"/>
          <p:cNvSpPr>
            <a:spLocks noChangeArrowheads="1"/>
          </p:cNvSpPr>
          <p:nvPr/>
        </p:nvSpPr>
        <p:spPr bwMode="auto">
          <a:xfrm>
            <a:off x="5148263" y="5661025"/>
            <a:ext cx="3371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400">
                <a:hlinkClick r:id="rId3"/>
              </a:rPr>
              <a:t>http://docs.moodle.org/en/Philosophy</a:t>
            </a:r>
            <a:r>
              <a:rPr lang="pt-PT" sz="1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 build="allAtOnce" animBg="1"/>
      <p:bldP spid="922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Marcador de Posição do Rodapé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/>
              <a:t>Centro Competência FCUL Outubro 2009</a:t>
            </a:r>
          </a:p>
        </p:txBody>
      </p:sp>
      <p:sp>
        <p:nvSpPr>
          <p:cNvPr id="30723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0D408E7-E974-471F-B409-C6A2137C3780}" type="slidenum">
              <a:rPr lang="pt-PT" smtClean="0"/>
              <a:pPr/>
              <a:t>6</a:t>
            </a:fld>
            <a:endParaRPr lang="pt-PT" smtClean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28625" y="404813"/>
            <a:ext cx="828675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4000">
                <a:solidFill>
                  <a:srgbClr val="002060"/>
                </a:solidFill>
              </a:rPr>
              <a:t>Criar e gerir espaços de trabalho </a:t>
            </a:r>
          </a:p>
          <a:p>
            <a:pPr algn="r"/>
            <a:r>
              <a:rPr lang="en-US" sz="4000">
                <a:solidFill>
                  <a:srgbClr val="002060"/>
                </a:solidFill>
              </a:rPr>
              <a:t>para… 	 com</a:t>
            </a:r>
            <a:r>
              <a:rPr lang="pt-PT" sz="4000">
                <a:solidFill>
                  <a:srgbClr val="002060"/>
                </a:solidFill>
              </a:rPr>
              <a:t>…	</a:t>
            </a:r>
            <a:endParaRPr lang="en-US" sz="4000">
              <a:solidFill>
                <a:srgbClr val="002060"/>
              </a:solidFill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611188" y="1663700"/>
            <a:ext cx="8032750" cy="4400550"/>
          </a:xfrm>
          <a:prstGeom prst="rect">
            <a:avLst/>
          </a:prstGeom>
          <a:gradFill rotWithShape="1">
            <a:gsLst>
              <a:gs pos="0">
                <a:schemeClr val="bg1">
                  <a:alpha val="82999"/>
                </a:schemeClr>
              </a:gs>
              <a:gs pos="100000">
                <a:srgbClr val="F3F1F2">
                  <a:alpha val="75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Arial" charset="0"/>
              </a:rPr>
              <a:t>    proporciona ferramentas para: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</a:t>
            </a:r>
            <a:r>
              <a:rPr lang="en-US" sz="2000" u="sng">
                <a:latin typeface="Arial" charset="0"/>
              </a:rPr>
              <a:t>armazenar</a:t>
            </a:r>
            <a:r>
              <a:rPr lang="en-US" sz="2000">
                <a:latin typeface="Arial" charset="0"/>
              </a:rPr>
              <a:t> e </a:t>
            </a:r>
            <a:r>
              <a:rPr lang="en-US" sz="2000" u="sng">
                <a:latin typeface="Arial" charset="0"/>
              </a:rPr>
              <a:t>organizar</a:t>
            </a:r>
            <a:r>
              <a:rPr lang="en-US" sz="2000">
                <a:latin typeface="Arial" charset="0"/>
              </a:rPr>
              <a:t> informação,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</a:t>
            </a:r>
            <a:r>
              <a:rPr lang="en-US" sz="2000" u="sng">
                <a:latin typeface="Arial" charset="0"/>
              </a:rPr>
              <a:t>distribuir</a:t>
            </a:r>
            <a:r>
              <a:rPr lang="en-US" sz="2000">
                <a:latin typeface="Arial" charset="0"/>
              </a:rPr>
              <a:t> comunicação,</a:t>
            </a:r>
          </a:p>
          <a:p>
            <a:pPr lvl="2">
              <a:spcBef>
                <a:spcPct val="50000"/>
              </a:spcBef>
              <a:buFontTx/>
              <a:buChar char="•"/>
            </a:pPr>
            <a:endParaRPr lang="en-US" sz="1000">
              <a:latin typeface="Arial" charset="0"/>
            </a:endParaRPr>
          </a:p>
          <a:p>
            <a:pPr lvl="3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que permitem:</a:t>
            </a:r>
          </a:p>
          <a:p>
            <a:pPr lvl="4">
              <a:spcBef>
                <a:spcPct val="50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a </a:t>
            </a:r>
            <a:r>
              <a:rPr lang="en-US" sz="2000" u="sng">
                <a:latin typeface="Arial" charset="0"/>
              </a:rPr>
              <a:t>participação</a:t>
            </a:r>
            <a:r>
              <a:rPr lang="en-US" sz="2000">
                <a:latin typeface="Arial" charset="0"/>
              </a:rPr>
              <a:t>:</a:t>
            </a:r>
            <a:br>
              <a:rPr lang="en-US" sz="2000">
                <a:latin typeface="Arial" charset="0"/>
              </a:rPr>
            </a:br>
            <a:r>
              <a:rPr lang="en-US" sz="2000">
                <a:latin typeface="Arial" charset="0"/>
              </a:rPr>
              <a:t>   - em diálogos múltiplos (públicos e privados),</a:t>
            </a:r>
            <a:br>
              <a:rPr lang="en-US" sz="2000">
                <a:latin typeface="Arial" charset="0"/>
              </a:rPr>
            </a:br>
            <a:r>
              <a:rPr lang="en-US" sz="2000">
                <a:latin typeface="Arial" charset="0"/>
              </a:rPr>
              <a:t>   - de forma </a:t>
            </a:r>
            <a:r>
              <a:rPr lang="en-US" sz="2000" b="1">
                <a:latin typeface="Arial" charset="0"/>
              </a:rPr>
              <a:t>síncrone</a:t>
            </a:r>
            <a:r>
              <a:rPr lang="en-US" sz="2000">
                <a:latin typeface="Arial" charset="0"/>
              </a:rPr>
              <a:t> e </a:t>
            </a:r>
            <a:r>
              <a:rPr lang="en-US" sz="2000" b="1">
                <a:latin typeface="Arial" charset="0"/>
              </a:rPr>
              <a:t>assíncrone</a:t>
            </a:r>
          </a:p>
          <a:p>
            <a:pPr lvl="4">
              <a:spcBef>
                <a:spcPct val="50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a </a:t>
            </a:r>
            <a:r>
              <a:rPr lang="en-US" sz="2000" u="sng">
                <a:latin typeface="Arial" charset="0"/>
              </a:rPr>
              <a:t>construção</a:t>
            </a:r>
            <a:r>
              <a:rPr lang="en-US" sz="2000">
                <a:latin typeface="Arial" charset="0"/>
              </a:rPr>
              <a:t> com outros de ideias, de produtos…</a:t>
            </a:r>
          </a:p>
          <a:p>
            <a:pPr lvl="4">
              <a:spcBef>
                <a:spcPct val="50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o </a:t>
            </a:r>
            <a:r>
              <a:rPr lang="en-US" sz="2000" u="sng">
                <a:latin typeface="Arial" charset="0"/>
              </a:rPr>
              <a:t>rever</a:t>
            </a:r>
            <a:r>
              <a:rPr lang="en-US" sz="2000">
                <a:latin typeface="Arial" charset="0"/>
              </a:rPr>
              <a:t> da história de participações e construções</a:t>
            </a:r>
          </a:p>
          <a:p>
            <a:pPr lvl="3">
              <a:spcBef>
                <a:spcPct val="50000"/>
              </a:spcBef>
              <a:buFontTx/>
              <a:buChar char="•"/>
            </a:pPr>
            <a:endParaRPr lang="en-US" sz="1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Marcador de Posição do Rodapé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/>
              <a:t>Centro Competência FCUL Outubro 2009</a:t>
            </a:r>
          </a:p>
        </p:txBody>
      </p:sp>
      <p:sp>
        <p:nvSpPr>
          <p:cNvPr id="31747" name="Marcador de Posição do Número do Diapositivo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588B00-B4DC-411A-8106-E1659A90EA92}" type="slidenum">
              <a:rPr lang="pt-PT" smtClean="0"/>
              <a:pPr/>
              <a:t>7</a:t>
            </a:fld>
            <a:endParaRPr lang="pt-PT" smtClean="0"/>
          </a:p>
        </p:txBody>
      </p:sp>
      <p:pic>
        <p:nvPicPr>
          <p:cNvPr id="5" name="Imagem 4" descr="forum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143000"/>
            <a:ext cx="8556625" cy="438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4929188" y="5572125"/>
            <a:ext cx="3929062" cy="369888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PT">
                <a:hlinkClick r:id="rId4"/>
              </a:rPr>
              <a:t>PTE Formação e certificação Fórum</a:t>
            </a:r>
            <a:endParaRPr lang="pt-PT" b="1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1285875" y="188913"/>
            <a:ext cx="6778625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pt-PT" sz="4000">
                <a:solidFill>
                  <a:srgbClr val="002060"/>
                </a:solidFill>
              </a:rPr>
              <a:t>Exemplo de um fórum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arcador de Posição do Rodapé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/>
              <a:t>Centro Competência FCUL Outubro 2009</a:t>
            </a:r>
          </a:p>
        </p:txBody>
      </p:sp>
      <p:sp>
        <p:nvSpPr>
          <p:cNvPr id="32771" name="Marcador de Posição do Número do Diapositivo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41B546-E323-4ED8-ACA3-6DCDDFE107DD}" type="slidenum">
              <a:rPr lang="pt-PT" smtClean="0"/>
              <a:pPr/>
              <a:t>8</a:t>
            </a:fld>
            <a:endParaRPr lang="pt-PT" smtClean="0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title"/>
          </p:nvPr>
        </p:nvSpPr>
        <p:spPr>
          <a:xfrm>
            <a:off x="1285875" y="188913"/>
            <a:ext cx="6778625" cy="850900"/>
          </a:xfrm>
        </p:spPr>
        <p:txBody>
          <a:bodyPr/>
          <a:lstStyle/>
          <a:p>
            <a:pPr algn="r" eaLnBrk="1" hangingPunct="1">
              <a:defRPr/>
            </a:pPr>
            <a:r>
              <a:rPr lang="pt-PT" kern="1200" dirty="0" smtClean="0">
                <a:solidFill>
                  <a:srgbClr val="002060"/>
                </a:solidFill>
                <a:ea typeface="+mn-ea"/>
                <a:cs typeface="+mn-cs"/>
              </a:rPr>
              <a:t>Alguns exemplos</a:t>
            </a:r>
          </a:p>
        </p:txBody>
      </p:sp>
      <p:grpSp>
        <p:nvGrpSpPr>
          <p:cNvPr id="2" name="Grupo 22"/>
          <p:cNvGrpSpPr>
            <a:grpSpLocks/>
          </p:cNvGrpSpPr>
          <p:nvPr/>
        </p:nvGrpSpPr>
        <p:grpSpPr bwMode="auto">
          <a:xfrm>
            <a:off x="142875" y="500063"/>
            <a:ext cx="3571875" cy="2943225"/>
            <a:chOff x="142844" y="500042"/>
            <a:chExt cx="3571899" cy="2943233"/>
          </a:xfrm>
        </p:grpSpPr>
        <p:pic>
          <p:nvPicPr>
            <p:cNvPr id="32781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 l="1270" t="15538" r="57832" b="69321"/>
            <a:stretch>
              <a:fillRect/>
            </a:stretch>
          </p:blipFill>
          <p:spPr bwMode="auto">
            <a:xfrm>
              <a:off x="142844" y="714356"/>
              <a:ext cx="3571899" cy="1079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82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 l="1643" t="41145" r="78792" b="34245"/>
            <a:stretch>
              <a:fillRect/>
            </a:stretch>
          </p:blipFill>
          <p:spPr bwMode="auto">
            <a:xfrm>
              <a:off x="142844" y="1643050"/>
              <a:ext cx="1908175" cy="1800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83" name="Picture 11"/>
            <p:cNvPicPr>
              <a:picLocks noChangeAspect="1" noChangeArrowheads="1"/>
            </p:cNvPicPr>
            <p:nvPr/>
          </p:nvPicPr>
          <p:blipFill>
            <a:blip r:embed="rId3" cstate="print"/>
            <a:srcRect l="23421" t="30316" r="30061" b="60829"/>
            <a:stretch>
              <a:fillRect/>
            </a:stretch>
          </p:blipFill>
          <p:spPr bwMode="auto">
            <a:xfrm>
              <a:off x="142844" y="1069961"/>
              <a:ext cx="3540150" cy="505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84" name="Rectangle 12"/>
            <p:cNvSpPr>
              <a:spLocks noChangeArrowheads="1"/>
            </p:cNvSpPr>
            <p:nvPr/>
          </p:nvSpPr>
          <p:spPr bwMode="auto">
            <a:xfrm>
              <a:off x="928662" y="500042"/>
              <a:ext cx="2668587" cy="274637"/>
            </a:xfrm>
            <a:prstGeom prst="rect">
              <a:avLst/>
            </a:prstGeom>
            <a:solidFill>
              <a:srgbClr val="D6ECEE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PT" sz="1200">
                  <a:hlinkClick r:id="rId4"/>
                </a:rPr>
                <a:t>http://noniob.fc.ul.pt/plataforma/</a:t>
              </a:r>
              <a:r>
                <a:rPr lang="pt-PT" sz="1200"/>
                <a:t> </a:t>
              </a:r>
            </a:p>
          </p:txBody>
        </p:sp>
      </p:grpSp>
      <p:grpSp>
        <p:nvGrpSpPr>
          <p:cNvPr id="3" name="Grupo 18"/>
          <p:cNvGrpSpPr>
            <a:grpSpLocks/>
          </p:cNvGrpSpPr>
          <p:nvPr/>
        </p:nvGrpSpPr>
        <p:grpSpPr bwMode="auto">
          <a:xfrm>
            <a:off x="428625" y="3500438"/>
            <a:ext cx="2786063" cy="3143250"/>
            <a:chOff x="5786446" y="1142984"/>
            <a:chExt cx="2786082" cy="3143271"/>
          </a:xfrm>
        </p:grpSpPr>
        <p:pic>
          <p:nvPicPr>
            <p:cNvPr id="10248" name="Picture 17"/>
            <p:cNvPicPr>
              <a:picLocks noChangeAspect="1" noChangeArrowheads="1"/>
            </p:cNvPicPr>
            <p:nvPr/>
          </p:nvPicPr>
          <p:blipFill>
            <a:blip r:embed="rId5" cstate="print"/>
            <a:srcRect l="20476" t="23416" r="44092" b="21463"/>
            <a:stretch>
              <a:fillRect/>
            </a:stretch>
          </p:blipFill>
          <p:spPr bwMode="auto">
            <a:xfrm>
              <a:off x="5786446" y="1142984"/>
              <a:ext cx="2654318" cy="3143271"/>
            </a:xfrm>
            <a:prstGeom prst="rect">
              <a:avLst/>
            </a:prstGeom>
            <a:noFill/>
            <a:ln w="19050">
              <a:solidFill>
                <a:schemeClr val="accent1">
                  <a:lumMod val="50000"/>
                </a:schemeClr>
              </a:solidFill>
              <a:miter lim="800000"/>
              <a:headEnd/>
              <a:tailEnd/>
            </a:ln>
          </p:spPr>
        </p:pic>
        <p:pic>
          <p:nvPicPr>
            <p:cNvPr id="10249" name="Picture 14"/>
            <p:cNvPicPr>
              <a:picLocks noChangeAspect="1" noChangeArrowheads="1"/>
            </p:cNvPicPr>
            <p:nvPr/>
          </p:nvPicPr>
          <p:blipFill>
            <a:blip r:embed="rId6" cstate="print"/>
            <a:srcRect l="34877" t="25391" r="41518" b="45634"/>
            <a:stretch>
              <a:fillRect/>
            </a:stretch>
          </p:blipFill>
          <p:spPr bwMode="auto">
            <a:xfrm>
              <a:off x="7000892" y="2857495"/>
              <a:ext cx="1500197" cy="1381134"/>
            </a:xfrm>
            <a:prstGeom prst="rect">
              <a:avLst/>
            </a:prstGeom>
            <a:noFill/>
            <a:ln w="19050">
              <a:solidFill>
                <a:schemeClr val="accent1">
                  <a:lumMod val="50000"/>
                </a:schemeClr>
              </a:solidFill>
              <a:miter lim="800000"/>
              <a:headEnd/>
              <a:tailEnd/>
            </a:ln>
          </p:spPr>
        </p:pic>
        <p:sp>
          <p:nvSpPr>
            <p:cNvPr id="10250" name="Rectangle 18"/>
            <p:cNvSpPr>
              <a:spLocks noChangeArrowheads="1"/>
            </p:cNvSpPr>
            <p:nvPr/>
          </p:nvSpPr>
          <p:spPr bwMode="auto">
            <a:xfrm>
              <a:off x="6072198" y="1714488"/>
              <a:ext cx="2500330" cy="457203"/>
            </a:xfrm>
            <a:prstGeom prst="rect">
              <a:avLst/>
            </a:prstGeom>
            <a:solidFill>
              <a:srgbClr val="D6ECEE"/>
            </a:solidFill>
            <a:ln w="19050">
              <a:solidFill>
                <a:schemeClr val="accent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pt-PT" sz="1200" dirty="0">
                  <a:cs typeface="+mn-cs"/>
                  <a:hlinkClick r:id="rId7"/>
                </a:rPr>
                <a:t>http://projectos.ese.ips.pt/moodle/course/view.php?id=66</a:t>
              </a:r>
              <a:r>
                <a:rPr lang="pt-PT" sz="1200" dirty="0">
                  <a:cs typeface="+mn-cs"/>
                </a:rPr>
                <a:t> </a:t>
              </a:r>
            </a:p>
          </p:txBody>
        </p:sp>
      </p:grpSp>
      <p:pic>
        <p:nvPicPr>
          <p:cNvPr id="20" name="Imagem 19" descr="fct_moodle.jpg"/>
          <p:cNvPicPr>
            <a:picLocks noChangeAspect="1"/>
          </p:cNvPicPr>
          <p:nvPr/>
        </p:nvPicPr>
        <p:blipFill>
          <a:blip r:embed="rId8" cstate="print">
            <a:lum bright="-8000"/>
          </a:blip>
          <a:srcRect/>
          <a:stretch>
            <a:fillRect/>
          </a:stretch>
        </p:blipFill>
        <p:spPr bwMode="auto">
          <a:xfrm>
            <a:off x="4643438" y="1071563"/>
            <a:ext cx="3714750" cy="1509712"/>
          </a:xfrm>
          <a:prstGeom prst="rect">
            <a:avLst/>
          </a:prstGeom>
          <a:noFill/>
          <a:ln w="19050">
            <a:solidFill>
              <a:srgbClr val="92D050"/>
            </a:solidFill>
            <a:miter lim="800000"/>
            <a:headEnd/>
            <a:tailEnd/>
          </a:ln>
        </p:spPr>
      </p:pic>
      <p:pic>
        <p:nvPicPr>
          <p:cNvPr id="21" name="Imagem 20" descr="moodle_bolton.jpg"/>
          <p:cNvPicPr>
            <a:picLocks noChangeAspect="1"/>
          </p:cNvPicPr>
          <p:nvPr/>
        </p:nvPicPr>
        <p:blipFill>
          <a:blip r:embed="rId9" cstate="print">
            <a:lum bright="-8000" contrast="10000"/>
          </a:blip>
          <a:srcRect/>
          <a:stretch>
            <a:fillRect/>
          </a:stretch>
        </p:blipFill>
        <p:spPr bwMode="auto">
          <a:xfrm>
            <a:off x="3786188" y="2643188"/>
            <a:ext cx="3413125" cy="1768475"/>
          </a:xfrm>
          <a:prstGeom prst="rect">
            <a:avLst/>
          </a:prstGeom>
          <a:noFill/>
          <a:ln w="19050">
            <a:solidFill>
              <a:srgbClr val="3333CC"/>
            </a:solidFill>
            <a:miter lim="800000"/>
            <a:headEnd/>
            <a:tailEnd/>
          </a:ln>
        </p:spPr>
      </p:pic>
      <p:pic>
        <p:nvPicPr>
          <p:cNvPr id="22" name="Imagem 21" descr="worcester_moodle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14938" y="4500563"/>
            <a:ext cx="3413125" cy="175260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Imagem 5" descr="moodleorg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9450" y="2320925"/>
            <a:ext cx="5495925" cy="382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ítulo 1"/>
          <p:cNvSpPr>
            <a:spLocks noGrp="1"/>
          </p:cNvSpPr>
          <p:nvPr>
            <p:ph type="title"/>
          </p:nvPr>
        </p:nvSpPr>
        <p:spPr>
          <a:xfrm>
            <a:off x="357188" y="71438"/>
            <a:ext cx="5000625" cy="928687"/>
          </a:xfrm>
        </p:spPr>
        <p:txBody>
          <a:bodyPr/>
          <a:lstStyle/>
          <a:p>
            <a:pPr algn="l"/>
            <a:r>
              <a:rPr lang="pt-PT" smtClean="0">
                <a:solidFill>
                  <a:srgbClr val="002060"/>
                </a:solidFill>
              </a:rPr>
              <a:t>Moodle tem evoluído</a:t>
            </a:r>
          </a:p>
        </p:txBody>
      </p:sp>
      <p:sp>
        <p:nvSpPr>
          <p:cNvPr id="33796" name="Marcador de Posição do Rodapé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/>
              <a:t>Centro Competência FCUL Outubro 2009</a:t>
            </a:r>
          </a:p>
        </p:txBody>
      </p:sp>
      <p:sp>
        <p:nvSpPr>
          <p:cNvPr id="33797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33C7EF7-CBD8-4D72-B064-5856DB5560F2}" type="slidenum">
              <a:rPr lang="pt-PT" smtClean="0"/>
              <a:pPr/>
              <a:t>9</a:t>
            </a:fld>
            <a:endParaRPr lang="pt-PT" smtClean="0"/>
          </a:p>
        </p:txBody>
      </p:sp>
      <p:pic>
        <p:nvPicPr>
          <p:cNvPr id="33798" name="Imagem 4" descr="moodleorg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" y="1143000"/>
            <a:ext cx="51784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9" name="Rectângulo 6"/>
          <p:cNvSpPr>
            <a:spLocks noChangeArrowheads="1"/>
          </p:cNvSpPr>
          <p:nvPr/>
        </p:nvSpPr>
        <p:spPr bwMode="auto">
          <a:xfrm>
            <a:off x="6000750" y="642938"/>
            <a:ext cx="27495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600">
                <a:solidFill>
                  <a:srgbClr val="002060"/>
                </a:solidFill>
              </a:rPr>
              <a:t>de forma </a:t>
            </a:r>
          </a:p>
          <a:p>
            <a:r>
              <a:rPr lang="pt-PT" sz="3600">
                <a:solidFill>
                  <a:srgbClr val="002060"/>
                </a:solidFill>
              </a:rPr>
              <a:t>colaborativa</a:t>
            </a:r>
          </a:p>
        </p:txBody>
      </p:sp>
      <p:sp>
        <p:nvSpPr>
          <p:cNvPr id="33800" name="CaixaDeTexto 7"/>
          <p:cNvSpPr txBox="1">
            <a:spLocks noChangeArrowheads="1"/>
          </p:cNvSpPr>
          <p:nvPr/>
        </p:nvSpPr>
        <p:spPr bwMode="auto">
          <a:xfrm>
            <a:off x="214313" y="4572000"/>
            <a:ext cx="2928937" cy="46196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>
                <a:hlinkClick r:id="rId5"/>
              </a:rPr>
              <a:t>http://moodle.org</a:t>
            </a:r>
            <a:r>
              <a:rPr lang="pt-PT" sz="2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lo de apresentação predefinido">
  <a:themeElements>
    <a:clrScheme name="Modelo de apresentação predefini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elo de apresentação predefinido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0" i="0" u="none" strike="noStrike" cap="none" normalizeH="0" baseline="0" smtClean="0">
            <a:ln>
              <a:noFill/>
            </a:ln>
            <a:solidFill>
              <a:srgbClr val="530130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0" i="0" u="none" strike="noStrike" cap="none" normalizeH="0" baseline="0" smtClean="0">
            <a:ln>
              <a:noFill/>
            </a:ln>
            <a:solidFill>
              <a:srgbClr val="530130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Modelo de apresentação predefini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Modelo de apresentação predefinido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0" i="0" u="none" strike="noStrike" cap="none" normalizeH="0" baseline="0" smtClean="0">
            <a:ln>
              <a:noFill/>
            </a:ln>
            <a:solidFill>
              <a:srgbClr val="530130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0" i="0" u="none" strike="noStrike" cap="none" normalizeH="0" baseline="0" smtClean="0">
            <a:ln>
              <a:noFill/>
            </a:ln>
            <a:solidFill>
              <a:srgbClr val="530130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1_Modelo de apresentação predefini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1568</TotalTime>
  <Words>582</Words>
  <Application>Microsoft Office PowerPoint</Application>
  <PresentationFormat>Apresentação no Ecrã (4:3)</PresentationFormat>
  <Paragraphs>154</Paragraphs>
  <Slides>15</Slides>
  <Notes>15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2</vt:i4>
      </vt:variant>
      <vt:variant>
        <vt:lpstr>Títulos dos diapositivos</vt:lpstr>
      </vt:variant>
      <vt:variant>
        <vt:i4>15</vt:i4>
      </vt:variant>
    </vt:vector>
  </HeadingPairs>
  <TitlesOfParts>
    <vt:vector size="20" baseType="lpstr">
      <vt:lpstr>Trebuchet MS</vt:lpstr>
      <vt:lpstr>Arial</vt:lpstr>
      <vt:lpstr>Wingdings</vt:lpstr>
      <vt:lpstr>Modelo de apresentação predefinido</vt:lpstr>
      <vt:lpstr>1_Modelo de apresentação predefinido</vt:lpstr>
      <vt:lpstr>Plataforma Moodle o quê e para quê</vt:lpstr>
      <vt:lpstr>Janela… uma metáfora</vt:lpstr>
      <vt:lpstr>Plataformas – 2 exemplos</vt:lpstr>
      <vt:lpstr>A plataforma Moodle</vt:lpstr>
      <vt:lpstr>Princípios pedagógicos do Moodle</vt:lpstr>
      <vt:lpstr>Diapositivo 6</vt:lpstr>
      <vt:lpstr>Diapositivo 7</vt:lpstr>
      <vt:lpstr>Alguns exemplos</vt:lpstr>
      <vt:lpstr>Moodle tem evoluído</vt:lpstr>
      <vt:lpstr>actuar em plataformas…</vt:lpstr>
      <vt:lpstr>possibilita…</vt:lpstr>
      <vt:lpstr>exige (e desenvolve)…</vt:lpstr>
      <vt:lpstr>pressupõe reflectir sobre …</vt:lpstr>
      <vt:lpstr>Espaços de actividade e aprendizagem</vt:lpstr>
      <vt:lpstr>Pensar e discutir sobre…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Plataforma Moodle janela para ver e actuar</dc:title>
  <dc:creator>Your User Name</dc:creator>
  <cp:keywords>FCUL;MOODLE</cp:keywords>
  <cp:lastModifiedBy>Windows User</cp:lastModifiedBy>
  <cp:revision>102</cp:revision>
  <dcterms:created xsi:type="dcterms:W3CDTF">2007-04-05T13:48:27Z</dcterms:created>
  <dcterms:modified xsi:type="dcterms:W3CDTF">2009-10-28T16:05:49Z</dcterms:modified>
</cp:coreProperties>
</file>