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0"/>
  </p:notesMasterIdLst>
  <p:sldIdLst>
    <p:sldId id="256" r:id="rId2"/>
    <p:sldId id="276" r:id="rId3"/>
    <p:sldId id="301" r:id="rId4"/>
    <p:sldId id="302" r:id="rId5"/>
    <p:sldId id="307" r:id="rId6"/>
    <p:sldId id="303" r:id="rId7"/>
    <p:sldId id="300" r:id="rId8"/>
    <p:sldId id="315" r:id="rId9"/>
    <p:sldId id="277" r:id="rId10"/>
    <p:sldId id="258" r:id="rId11"/>
    <p:sldId id="260" r:id="rId12"/>
    <p:sldId id="304" r:id="rId13"/>
    <p:sldId id="305" r:id="rId14"/>
    <p:sldId id="295" r:id="rId15"/>
    <p:sldId id="316" r:id="rId16"/>
    <p:sldId id="278" r:id="rId17"/>
    <p:sldId id="306" r:id="rId18"/>
    <p:sldId id="317" r:id="rId19"/>
    <p:sldId id="283" r:id="rId20"/>
    <p:sldId id="318" r:id="rId21"/>
    <p:sldId id="319" r:id="rId22"/>
    <p:sldId id="320" r:id="rId23"/>
    <p:sldId id="259" r:id="rId24"/>
    <p:sldId id="280" r:id="rId25"/>
    <p:sldId id="314" r:id="rId26"/>
    <p:sldId id="285" r:id="rId27"/>
    <p:sldId id="281" r:id="rId28"/>
    <p:sldId id="296" r:id="rId29"/>
    <p:sldId id="297" r:id="rId30"/>
    <p:sldId id="298" r:id="rId31"/>
    <p:sldId id="299" r:id="rId32"/>
    <p:sldId id="321" r:id="rId33"/>
    <p:sldId id="322" r:id="rId34"/>
    <p:sldId id="268" r:id="rId35"/>
    <p:sldId id="308" r:id="rId36"/>
    <p:sldId id="309" r:id="rId37"/>
    <p:sldId id="312" r:id="rId38"/>
    <p:sldId id="257" r:id="rId39"/>
  </p:sldIdLst>
  <p:sldSz cx="9144000" cy="6858000" type="screen4x3"/>
  <p:notesSz cx="6858000" cy="9144000"/>
  <p:defaultTextStyle>
    <a:defPPr>
      <a:defRPr lang="pt-P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ão Branquinho" initials="J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7" autoAdjust="0"/>
  </p:normalViewPr>
  <p:slideViewPr>
    <p:cSldViewPr>
      <p:cViewPr varScale="1">
        <p:scale>
          <a:sx n="110" d="100"/>
          <a:sy n="110" d="100"/>
        </p:scale>
        <p:origin x="-1650" y="-90"/>
      </p:cViewPr>
      <p:guideLst>
        <p:guide orient="horz" pos="2160"/>
        <p:guide pos="2880"/>
      </p:guideLst>
    </p:cSldViewPr>
  </p:slideViewPr>
  <p:outlineViewPr>
    <p:cViewPr>
      <p:scale>
        <a:sx n="33" d="100"/>
        <a:sy n="33" d="100"/>
      </p:scale>
      <p:origin x="0" y="-358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562D7CF-39F9-4EDF-8094-685A8A134DCF}" type="datetimeFigureOut">
              <a:rPr lang="en-US"/>
              <a:pPr>
                <a:defRPr/>
              </a:pPr>
              <a:t>10/1/2015</a:t>
            </a:fld>
            <a:endParaRPr lang="en-US"/>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endParaRPr lang="en-US" noProof="0"/>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B56E224-0601-4067-A309-64C4FA90C982}" type="slidenum">
              <a:rPr lang="en-US" altLang="pt-PT"/>
              <a:pPr>
                <a:defRPr/>
              </a:pPr>
              <a:t>‹nº›</a:t>
            </a:fld>
            <a:endParaRPr lang="en-US" altLang="pt-PT"/>
          </a:p>
        </p:txBody>
      </p:sp>
    </p:spTree>
    <p:extLst>
      <p:ext uri="{BB962C8B-B14F-4D97-AF65-F5344CB8AC3E}">
        <p14:creationId xmlns:p14="http://schemas.microsoft.com/office/powerpoint/2010/main" val="30800991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024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A2A57C2-EC55-42C4-ACC2-7366892FBF50}" type="slidenum">
              <a:rPr lang="en-US" altLang="pt-PT" smtClean="0"/>
              <a:pPr>
                <a:spcBef>
                  <a:spcPct val="0"/>
                </a:spcBef>
              </a:pPr>
              <a:t>1</a:t>
            </a:fld>
            <a:endParaRPr lang="en-US" altLang="pt-PT" smtClean="0"/>
          </a:p>
        </p:txBody>
      </p:sp>
    </p:spTree>
    <p:extLst>
      <p:ext uri="{BB962C8B-B14F-4D97-AF65-F5344CB8AC3E}">
        <p14:creationId xmlns:p14="http://schemas.microsoft.com/office/powerpoint/2010/main" val="4058747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536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49292FE-626B-4176-9B6E-50DCA1AADA93}" type="slidenum">
              <a:rPr lang="en-US" altLang="pt-PT" smtClean="0"/>
              <a:pPr>
                <a:spcBef>
                  <a:spcPct val="0"/>
                </a:spcBef>
              </a:pPr>
              <a:t>10</a:t>
            </a:fld>
            <a:endParaRPr lang="en-US" altLang="pt-PT" smtClean="0"/>
          </a:p>
        </p:txBody>
      </p:sp>
    </p:spTree>
    <p:extLst>
      <p:ext uri="{BB962C8B-B14F-4D97-AF65-F5344CB8AC3E}">
        <p14:creationId xmlns:p14="http://schemas.microsoft.com/office/powerpoint/2010/main" val="3793832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741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C6806CB-254F-425C-B09E-E3BBDE9A4808}" type="slidenum">
              <a:rPr lang="en-US" altLang="pt-PT" smtClean="0"/>
              <a:pPr>
                <a:spcBef>
                  <a:spcPct val="0"/>
                </a:spcBef>
              </a:pPr>
              <a:t>11</a:t>
            </a:fld>
            <a:endParaRPr lang="en-US" altLang="pt-PT" smtClean="0"/>
          </a:p>
        </p:txBody>
      </p:sp>
    </p:spTree>
    <p:extLst>
      <p:ext uri="{BB962C8B-B14F-4D97-AF65-F5344CB8AC3E}">
        <p14:creationId xmlns:p14="http://schemas.microsoft.com/office/powerpoint/2010/main" val="1874398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741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C6806CB-254F-425C-B09E-E3BBDE9A4808}" type="slidenum">
              <a:rPr lang="en-US" altLang="pt-PT" smtClean="0"/>
              <a:pPr>
                <a:spcBef>
                  <a:spcPct val="0"/>
                </a:spcBef>
              </a:pPr>
              <a:t>12</a:t>
            </a:fld>
            <a:endParaRPr lang="en-US" altLang="pt-PT" smtClean="0"/>
          </a:p>
        </p:txBody>
      </p:sp>
    </p:spTree>
    <p:extLst>
      <p:ext uri="{BB962C8B-B14F-4D97-AF65-F5344CB8AC3E}">
        <p14:creationId xmlns:p14="http://schemas.microsoft.com/office/powerpoint/2010/main" val="168541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741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C6806CB-254F-425C-B09E-E3BBDE9A4808}" type="slidenum">
              <a:rPr lang="en-US" altLang="pt-PT" smtClean="0"/>
              <a:pPr>
                <a:spcBef>
                  <a:spcPct val="0"/>
                </a:spcBef>
              </a:pPr>
              <a:t>13</a:t>
            </a:fld>
            <a:endParaRPr lang="en-US" altLang="pt-PT" smtClean="0"/>
          </a:p>
        </p:txBody>
      </p:sp>
    </p:spTree>
    <p:extLst>
      <p:ext uri="{BB962C8B-B14F-4D97-AF65-F5344CB8AC3E}">
        <p14:creationId xmlns:p14="http://schemas.microsoft.com/office/powerpoint/2010/main" val="1561395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946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A18B57C-CD78-4C11-9437-62D428D78CE6}" type="slidenum">
              <a:rPr lang="en-US" altLang="pt-PT" smtClean="0"/>
              <a:pPr>
                <a:spcBef>
                  <a:spcPct val="0"/>
                </a:spcBef>
              </a:pPr>
              <a:t>14</a:t>
            </a:fld>
            <a:endParaRPr lang="en-US" altLang="pt-PT" smtClean="0"/>
          </a:p>
        </p:txBody>
      </p:sp>
    </p:spTree>
    <p:extLst>
      <p:ext uri="{BB962C8B-B14F-4D97-AF65-F5344CB8AC3E}">
        <p14:creationId xmlns:p14="http://schemas.microsoft.com/office/powerpoint/2010/main" val="4282481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1946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A18B57C-CD78-4C11-9437-62D428D78CE6}" type="slidenum">
              <a:rPr lang="en-US" altLang="pt-PT" smtClean="0"/>
              <a:pPr>
                <a:spcBef>
                  <a:spcPct val="0"/>
                </a:spcBef>
              </a:pPr>
              <a:t>15</a:t>
            </a:fld>
            <a:endParaRPr lang="en-US" altLang="pt-PT" smtClean="0"/>
          </a:p>
        </p:txBody>
      </p:sp>
    </p:spTree>
    <p:extLst>
      <p:ext uri="{BB962C8B-B14F-4D97-AF65-F5344CB8AC3E}">
        <p14:creationId xmlns:p14="http://schemas.microsoft.com/office/powerpoint/2010/main" val="2487961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23556"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ACDB06A-1816-4C3A-9E93-9C91F1C8A831}" type="slidenum">
              <a:rPr lang="en-US" altLang="pt-PT" smtClean="0"/>
              <a:pPr>
                <a:spcBef>
                  <a:spcPct val="0"/>
                </a:spcBef>
              </a:pPr>
              <a:t>23</a:t>
            </a:fld>
            <a:endParaRPr lang="en-US" altLang="pt-PT" smtClean="0"/>
          </a:p>
        </p:txBody>
      </p:sp>
    </p:spTree>
    <p:extLst>
      <p:ext uri="{BB962C8B-B14F-4D97-AF65-F5344CB8AC3E}">
        <p14:creationId xmlns:p14="http://schemas.microsoft.com/office/powerpoint/2010/main" val="287342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2662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AAAB859-5B67-4F65-908F-612AC6AD91EF}" type="slidenum">
              <a:rPr lang="en-US" altLang="pt-PT" smtClean="0">
                <a:latin typeface="Calibri" panose="020F0502020204030204" pitchFamily="34" charset="0"/>
              </a:rPr>
              <a:pPr/>
              <a:t>26</a:t>
            </a:fld>
            <a:endParaRPr lang="en-US" altLang="pt-PT" smtClean="0">
              <a:latin typeface="Calibri" panose="020F0502020204030204" pitchFamily="34" charset="0"/>
            </a:endParaRPr>
          </a:p>
        </p:txBody>
      </p:sp>
    </p:spTree>
    <p:extLst>
      <p:ext uri="{BB962C8B-B14F-4D97-AF65-F5344CB8AC3E}">
        <p14:creationId xmlns:p14="http://schemas.microsoft.com/office/powerpoint/2010/main" val="1925402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pt-PT" smtClean="0"/>
          </a:p>
        </p:txBody>
      </p:sp>
      <p:sp>
        <p:nvSpPr>
          <p:cNvPr id="3482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1BEB265-98D6-4B70-A502-A23146A71604}" type="slidenum">
              <a:rPr lang="en-US" altLang="pt-PT" smtClean="0"/>
              <a:pPr>
                <a:spcBef>
                  <a:spcPct val="0"/>
                </a:spcBef>
              </a:pPr>
              <a:t>38</a:t>
            </a:fld>
            <a:endParaRPr lang="en-US" altLang="pt-PT" smtClean="0"/>
          </a:p>
        </p:txBody>
      </p:sp>
    </p:spTree>
    <p:extLst>
      <p:ext uri="{BB962C8B-B14F-4D97-AF65-F5344CB8AC3E}">
        <p14:creationId xmlns:p14="http://schemas.microsoft.com/office/powerpoint/2010/main" val="2423236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2</a:t>
            </a:fld>
            <a:endParaRPr lang="en-US" altLang="pt-PT" smtClean="0"/>
          </a:p>
        </p:txBody>
      </p:sp>
    </p:spTree>
    <p:extLst>
      <p:ext uri="{BB962C8B-B14F-4D97-AF65-F5344CB8AC3E}">
        <p14:creationId xmlns:p14="http://schemas.microsoft.com/office/powerpoint/2010/main" val="1256457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3</a:t>
            </a:fld>
            <a:endParaRPr lang="en-US" altLang="pt-PT" smtClean="0"/>
          </a:p>
        </p:txBody>
      </p:sp>
    </p:spTree>
    <p:extLst>
      <p:ext uri="{BB962C8B-B14F-4D97-AF65-F5344CB8AC3E}">
        <p14:creationId xmlns:p14="http://schemas.microsoft.com/office/powerpoint/2010/main" val="1256457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dirty="0"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4</a:t>
            </a:fld>
            <a:endParaRPr lang="en-US" altLang="pt-PT" smtClean="0"/>
          </a:p>
        </p:txBody>
      </p:sp>
    </p:spTree>
    <p:extLst>
      <p:ext uri="{BB962C8B-B14F-4D97-AF65-F5344CB8AC3E}">
        <p14:creationId xmlns:p14="http://schemas.microsoft.com/office/powerpoint/2010/main" val="1256457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dirty="0"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5</a:t>
            </a:fld>
            <a:endParaRPr lang="en-US" altLang="pt-PT" smtClean="0"/>
          </a:p>
        </p:txBody>
      </p:sp>
    </p:spTree>
    <p:extLst>
      <p:ext uri="{BB962C8B-B14F-4D97-AF65-F5344CB8AC3E}">
        <p14:creationId xmlns:p14="http://schemas.microsoft.com/office/powerpoint/2010/main" val="2773379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dirty="0"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6</a:t>
            </a:fld>
            <a:endParaRPr lang="en-US" altLang="pt-PT" smtClean="0"/>
          </a:p>
        </p:txBody>
      </p:sp>
    </p:spTree>
    <p:extLst>
      <p:ext uri="{BB962C8B-B14F-4D97-AF65-F5344CB8AC3E}">
        <p14:creationId xmlns:p14="http://schemas.microsoft.com/office/powerpoint/2010/main" val="1256457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7</a:t>
            </a:fld>
            <a:endParaRPr lang="en-US" altLang="pt-PT" smtClean="0"/>
          </a:p>
        </p:txBody>
      </p:sp>
    </p:spTree>
    <p:extLst>
      <p:ext uri="{BB962C8B-B14F-4D97-AF65-F5344CB8AC3E}">
        <p14:creationId xmlns:p14="http://schemas.microsoft.com/office/powerpoint/2010/main" val="1256457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1229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9840DC-FC8C-4469-90C7-B40CE84353F1}" type="slidenum">
              <a:rPr lang="en-US" altLang="pt-PT" smtClean="0"/>
              <a:pPr>
                <a:spcBef>
                  <a:spcPct val="0"/>
                </a:spcBef>
              </a:pPr>
              <a:t>8</a:t>
            </a:fld>
            <a:endParaRPr lang="en-US" altLang="pt-PT" smtClean="0"/>
          </a:p>
        </p:txBody>
      </p:sp>
    </p:spTree>
    <p:extLst>
      <p:ext uri="{BB962C8B-B14F-4D97-AF65-F5344CB8AC3E}">
        <p14:creationId xmlns:p14="http://schemas.microsoft.com/office/powerpoint/2010/main" val="1891946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B56E224-0601-4067-A309-64C4FA90C982}" type="slidenum">
              <a:rPr lang="en-US" altLang="pt-PT"/>
              <a:pPr>
                <a:defRPr/>
              </a:pPr>
              <a:t>9</a:t>
            </a:fld>
            <a:endParaRPr lang="en-US" altLang="pt-PT"/>
          </a:p>
        </p:txBody>
      </p:sp>
    </p:spTree>
    <p:extLst>
      <p:ext uri="{BB962C8B-B14F-4D97-AF65-F5344CB8AC3E}">
        <p14:creationId xmlns:p14="http://schemas.microsoft.com/office/powerpoint/2010/main" val="2623653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4" name="Título 13"/>
          <p:cNvSpPr>
            <a:spLocks noGrp="1"/>
          </p:cNvSpPr>
          <p:nvPr>
            <p:ph type="ctrTitle"/>
          </p:nvPr>
        </p:nvSpPr>
        <p:spPr>
          <a:xfrm>
            <a:off x="1432560" y="359898"/>
            <a:ext cx="7406640" cy="1472184"/>
          </a:xfrm>
        </p:spPr>
        <p:txBody>
          <a:bodyPr anchor="b"/>
          <a:lstStyle>
            <a:lvl1pPr algn="l">
              <a:defRPr/>
            </a:lvl1pPr>
            <a:extLst/>
          </a:lstStyle>
          <a:p>
            <a:r>
              <a:rPr lang="pt-PT" smtClean="0"/>
              <a:t>Clique para editar o estilo</a:t>
            </a:r>
            <a:endParaRPr lang="en-US"/>
          </a:p>
        </p:txBody>
      </p:sp>
      <p:sp>
        <p:nvSpPr>
          <p:cNvPr id="22" name="Subtítu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pt-PT" smtClean="0"/>
              <a:t>Faça clique para editar o estilo</a:t>
            </a:r>
            <a:endParaRPr lang="en-US"/>
          </a:p>
        </p:txBody>
      </p:sp>
      <p:sp>
        <p:nvSpPr>
          <p:cNvPr id="6" name="Marcador de Posição da Data 6"/>
          <p:cNvSpPr>
            <a:spLocks noGrp="1"/>
          </p:cNvSpPr>
          <p:nvPr>
            <p:ph type="dt" sz="half" idx="10"/>
          </p:nvPr>
        </p:nvSpPr>
        <p:spPr/>
        <p:txBody>
          <a:bodyPr/>
          <a:lstStyle>
            <a:lvl1pPr>
              <a:defRPr/>
            </a:lvl1pPr>
            <a:extLst/>
          </a:lstStyle>
          <a:p>
            <a:pPr>
              <a:defRPr/>
            </a:pPr>
            <a:fld id="{7AAEC58F-BE22-4D49-A8F6-136513ED097E}" type="datetimeFigureOut">
              <a:rPr lang="pt-PT"/>
              <a:pPr>
                <a:defRPr/>
              </a:pPr>
              <a:t>01-10-2015</a:t>
            </a:fld>
            <a:endParaRPr lang="pt-PT"/>
          </a:p>
        </p:txBody>
      </p:sp>
      <p:sp>
        <p:nvSpPr>
          <p:cNvPr id="7" name="Marcador de Posição do Rodapé 19"/>
          <p:cNvSpPr>
            <a:spLocks noGrp="1"/>
          </p:cNvSpPr>
          <p:nvPr>
            <p:ph type="ftr" sz="quarter" idx="11"/>
          </p:nvPr>
        </p:nvSpPr>
        <p:spPr/>
        <p:txBody>
          <a:bodyPr/>
          <a:lstStyle>
            <a:lvl1pPr>
              <a:defRPr/>
            </a:lvl1pPr>
            <a:extLst/>
          </a:lstStyle>
          <a:p>
            <a:pPr>
              <a:defRPr/>
            </a:pPr>
            <a:endParaRPr lang="pt-PT"/>
          </a:p>
        </p:txBody>
      </p:sp>
      <p:sp>
        <p:nvSpPr>
          <p:cNvPr id="8" name="Marcador de Posição do Número do Diapositivo 9"/>
          <p:cNvSpPr>
            <a:spLocks noGrp="1"/>
          </p:cNvSpPr>
          <p:nvPr>
            <p:ph type="sldNum" sz="quarter" idx="12"/>
          </p:nvPr>
        </p:nvSpPr>
        <p:spPr/>
        <p:txBody>
          <a:bodyPr/>
          <a:lstStyle>
            <a:lvl1pPr>
              <a:defRPr/>
            </a:lvl1pPr>
          </a:lstStyle>
          <a:p>
            <a:pPr>
              <a:defRPr/>
            </a:pPr>
            <a:fld id="{7D36765B-AB76-488B-A80F-EF46CDED8E55}" type="slidenum">
              <a:rPr lang="pt-PT" altLang="pt-PT"/>
              <a:pPr>
                <a:defRPr/>
              </a:pPr>
              <a:t>‹nº›</a:t>
            </a:fld>
            <a:endParaRPr lang="pt-PT" altLang="pt-PT"/>
          </a:p>
        </p:txBody>
      </p:sp>
    </p:spTree>
    <p:extLst>
      <p:ext uri="{BB962C8B-B14F-4D97-AF65-F5344CB8AC3E}">
        <p14:creationId xmlns:p14="http://schemas.microsoft.com/office/powerpoint/2010/main" val="2638395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23"/>
          <p:cNvSpPr>
            <a:spLocks noGrp="1"/>
          </p:cNvSpPr>
          <p:nvPr>
            <p:ph type="dt" sz="half" idx="10"/>
          </p:nvPr>
        </p:nvSpPr>
        <p:spPr/>
        <p:txBody>
          <a:bodyPr/>
          <a:lstStyle>
            <a:lvl1pPr>
              <a:defRPr/>
            </a:lvl1pPr>
          </a:lstStyle>
          <a:p>
            <a:pPr>
              <a:defRPr/>
            </a:pPr>
            <a:fld id="{19D28BC1-A608-4861-B6BB-D0B8C66FF4DB}" type="datetimeFigureOut">
              <a:rPr lang="pt-PT"/>
              <a:pPr>
                <a:defRPr/>
              </a:pPr>
              <a:t>01-10-2015</a:t>
            </a:fld>
            <a:endParaRPr lang="pt-PT"/>
          </a:p>
        </p:txBody>
      </p:sp>
      <p:sp>
        <p:nvSpPr>
          <p:cNvPr id="5" name="Marcador de Posição do Rodapé 9"/>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21"/>
          <p:cNvSpPr>
            <a:spLocks noGrp="1"/>
          </p:cNvSpPr>
          <p:nvPr>
            <p:ph type="sldNum" sz="quarter" idx="12"/>
          </p:nvPr>
        </p:nvSpPr>
        <p:spPr/>
        <p:txBody>
          <a:bodyPr/>
          <a:lstStyle>
            <a:lvl1pPr>
              <a:defRPr/>
            </a:lvl1pPr>
          </a:lstStyle>
          <a:p>
            <a:pPr>
              <a:defRPr/>
            </a:pPr>
            <a:fld id="{183AD36C-CD4C-4D0B-9830-FA0D980EB405}" type="slidenum">
              <a:rPr lang="pt-PT" altLang="pt-PT"/>
              <a:pPr>
                <a:defRPr/>
              </a:pPr>
              <a:t>‹nº›</a:t>
            </a:fld>
            <a:endParaRPr lang="pt-PT" altLang="pt-PT"/>
          </a:p>
        </p:txBody>
      </p:sp>
    </p:spTree>
    <p:extLst>
      <p:ext uri="{BB962C8B-B14F-4D97-AF65-F5344CB8AC3E}">
        <p14:creationId xmlns:p14="http://schemas.microsoft.com/office/powerpoint/2010/main" val="2898652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000" y="274639"/>
            <a:ext cx="1828800" cy="5851525"/>
          </a:xfrm>
        </p:spPr>
        <p:txBody>
          <a:bodyPr vert="eaVert"/>
          <a:lstStyle/>
          <a:p>
            <a:r>
              <a:rPr lang="pt-PT" smtClean="0"/>
              <a:t>Clique para editar o estilo</a:t>
            </a:r>
            <a:endParaRPr lang="en-US"/>
          </a:p>
        </p:txBody>
      </p:sp>
      <p:sp>
        <p:nvSpPr>
          <p:cNvPr id="3" name="Marcador de Posição de Texto Vertical 2"/>
          <p:cNvSpPr>
            <a:spLocks noGrp="1"/>
          </p:cNvSpPr>
          <p:nvPr>
            <p:ph type="body" orient="vert" idx="1"/>
          </p:nvPr>
        </p:nvSpPr>
        <p:spPr>
          <a:xfrm>
            <a:off x="1143000" y="274640"/>
            <a:ext cx="55626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23"/>
          <p:cNvSpPr>
            <a:spLocks noGrp="1"/>
          </p:cNvSpPr>
          <p:nvPr>
            <p:ph type="dt" sz="half" idx="10"/>
          </p:nvPr>
        </p:nvSpPr>
        <p:spPr/>
        <p:txBody>
          <a:bodyPr/>
          <a:lstStyle>
            <a:lvl1pPr>
              <a:defRPr/>
            </a:lvl1pPr>
          </a:lstStyle>
          <a:p>
            <a:pPr>
              <a:defRPr/>
            </a:pPr>
            <a:fld id="{B24D26FE-AC00-48BB-9F9D-6AC5A423EE5B}" type="datetimeFigureOut">
              <a:rPr lang="pt-PT"/>
              <a:pPr>
                <a:defRPr/>
              </a:pPr>
              <a:t>01-10-2015</a:t>
            </a:fld>
            <a:endParaRPr lang="pt-PT"/>
          </a:p>
        </p:txBody>
      </p:sp>
      <p:sp>
        <p:nvSpPr>
          <p:cNvPr id="5" name="Marcador de Posição do Rodapé 9"/>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21"/>
          <p:cNvSpPr>
            <a:spLocks noGrp="1"/>
          </p:cNvSpPr>
          <p:nvPr>
            <p:ph type="sldNum" sz="quarter" idx="12"/>
          </p:nvPr>
        </p:nvSpPr>
        <p:spPr/>
        <p:txBody>
          <a:bodyPr/>
          <a:lstStyle>
            <a:lvl1pPr>
              <a:defRPr/>
            </a:lvl1pPr>
          </a:lstStyle>
          <a:p>
            <a:pPr>
              <a:defRPr/>
            </a:pPr>
            <a:fld id="{58AFEF9C-B85D-4F9E-8DDE-D87F4376F1EE}" type="slidenum">
              <a:rPr lang="pt-PT" altLang="pt-PT"/>
              <a:pPr>
                <a:defRPr/>
              </a:pPr>
              <a:t>‹nº›</a:t>
            </a:fld>
            <a:endParaRPr lang="pt-PT" altLang="pt-PT"/>
          </a:p>
        </p:txBody>
      </p:sp>
    </p:spTree>
    <p:extLst>
      <p:ext uri="{BB962C8B-B14F-4D97-AF65-F5344CB8AC3E}">
        <p14:creationId xmlns:p14="http://schemas.microsoft.com/office/powerpoint/2010/main" val="344132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23"/>
          <p:cNvSpPr>
            <a:spLocks noGrp="1"/>
          </p:cNvSpPr>
          <p:nvPr>
            <p:ph type="dt" sz="half" idx="10"/>
          </p:nvPr>
        </p:nvSpPr>
        <p:spPr/>
        <p:txBody>
          <a:bodyPr/>
          <a:lstStyle>
            <a:lvl1pPr>
              <a:defRPr/>
            </a:lvl1pPr>
          </a:lstStyle>
          <a:p>
            <a:pPr>
              <a:defRPr/>
            </a:pPr>
            <a:fld id="{EE32CEA5-7C64-46D4-BDC9-91E099FA1668}" type="datetimeFigureOut">
              <a:rPr lang="pt-PT"/>
              <a:pPr>
                <a:defRPr/>
              </a:pPr>
              <a:t>01-10-2015</a:t>
            </a:fld>
            <a:endParaRPr lang="pt-PT"/>
          </a:p>
        </p:txBody>
      </p:sp>
      <p:sp>
        <p:nvSpPr>
          <p:cNvPr id="5" name="Marcador de Posição do Rodapé 9"/>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21"/>
          <p:cNvSpPr>
            <a:spLocks noGrp="1"/>
          </p:cNvSpPr>
          <p:nvPr>
            <p:ph type="sldNum" sz="quarter" idx="12"/>
          </p:nvPr>
        </p:nvSpPr>
        <p:spPr/>
        <p:txBody>
          <a:bodyPr/>
          <a:lstStyle>
            <a:lvl1pPr>
              <a:defRPr/>
            </a:lvl1pPr>
          </a:lstStyle>
          <a:p>
            <a:pPr>
              <a:defRPr/>
            </a:pPr>
            <a:fld id="{ECD9B0A3-6D6D-4FB8-B601-9F7871B2D050}" type="slidenum">
              <a:rPr lang="pt-PT" altLang="pt-PT"/>
              <a:pPr>
                <a:defRPr/>
              </a:pPr>
              <a:t>‹nº›</a:t>
            </a:fld>
            <a:endParaRPr lang="pt-PT" altLang="pt-PT"/>
          </a:p>
        </p:txBody>
      </p:sp>
    </p:spTree>
    <p:extLst>
      <p:ext uri="{BB962C8B-B14F-4D97-AF65-F5344CB8AC3E}">
        <p14:creationId xmlns:p14="http://schemas.microsoft.com/office/powerpoint/2010/main" val="435843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4" name="Rectângulo 12"/>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ângulo 13"/>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 name="Títu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pt-PT" smtClean="0"/>
              <a:t>Clique para editar o estilo</a:t>
            </a:r>
            <a:endParaRPr lang="en-US"/>
          </a:p>
        </p:txBody>
      </p:sp>
      <p:sp>
        <p:nvSpPr>
          <p:cNvPr id="3" name="Marcador de Posição do Tex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pt-PT" smtClean="0"/>
              <a:t>Clique para editar os estilos</a:t>
            </a:r>
          </a:p>
        </p:txBody>
      </p:sp>
      <p:sp>
        <p:nvSpPr>
          <p:cNvPr id="8" name="Marcador de Posição da Data 3"/>
          <p:cNvSpPr>
            <a:spLocks noGrp="1"/>
          </p:cNvSpPr>
          <p:nvPr>
            <p:ph type="dt" sz="half" idx="10"/>
          </p:nvPr>
        </p:nvSpPr>
        <p:spPr/>
        <p:txBody>
          <a:bodyPr/>
          <a:lstStyle>
            <a:lvl1pPr>
              <a:defRPr/>
            </a:lvl1pPr>
            <a:extLst/>
          </a:lstStyle>
          <a:p>
            <a:pPr>
              <a:defRPr/>
            </a:pPr>
            <a:fld id="{510D3E07-F412-4820-B569-6F5F40B2FD0B}" type="datetimeFigureOut">
              <a:rPr lang="pt-PT"/>
              <a:pPr>
                <a:defRPr/>
              </a:pPr>
              <a:t>01-10-2015</a:t>
            </a:fld>
            <a:endParaRPr lang="pt-PT"/>
          </a:p>
        </p:txBody>
      </p:sp>
      <p:sp>
        <p:nvSpPr>
          <p:cNvPr id="9" name="Marcador de Posição do Rodapé 4"/>
          <p:cNvSpPr>
            <a:spLocks noGrp="1"/>
          </p:cNvSpPr>
          <p:nvPr>
            <p:ph type="ftr" sz="quarter" idx="11"/>
          </p:nvPr>
        </p:nvSpPr>
        <p:spPr/>
        <p:txBody>
          <a:bodyPr/>
          <a:lstStyle>
            <a:lvl1pPr>
              <a:defRPr/>
            </a:lvl1pPr>
            <a:extLst/>
          </a:lstStyle>
          <a:p>
            <a:pPr>
              <a:defRPr/>
            </a:pPr>
            <a:endParaRPr lang="pt-PT"/>
          </a:p>
        </p:txBody>
      </p:sp>
      <p:sp>
        <p:nvSpPr>
          <p:cNvPr id="10" name="Marcador de Posição do Número do Diapositivo 5"/>
          <p:cNvSpPr>
            <a:spLocks noGrp="1"/>
          </p:cNvSpPr>
          <p:nvPr>
            <p:ph type="sldNum" sz="quarter" idx="12"/>
          </p:nvPr>
        </p:nvSpPr>
        <p:spPr/>
        <p:txBody>
          <a:bodyPr/>
          <a:lstStyle>
            <a:lvl1pPr>
              <a:defRPr/>
            </a:lvl1pPr>
          </a:lstStyle>
          <a:p>
            <a:pPr>
              <a:defRPr/>
            </a:pPr>
            <a:fld id="{7BDFB5A1-4E6A-4D0A-BA71-D5EB061461CF}" type="slidenum">
              <a:rPr lang="pt-PT" altLang="pt-PT"/>
              <a:pPr>
                <a:defRPr/>
              </a:pPr>
              <a:t>‹nº›</a:t>
            </a:fld>
            <a:endParaRPr lang="pt-PT" altLang="pt-PT"/>
          </a:p>
        </p:txBody>
      </p:sp>
    </p:spTree>
    <p:extLst>
      <p:ext uri="{BB962C8B-B14F-4D97-AF65-F5344CB8AC3E}">
        <p14:creationId xmlns:p14="http://schemas.microsoft.com/office/powerpoint/2010/main" val="3537595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p>
            <a:r>
              <a:rPr lang="pt-PT" smtClean="0"/>
              <a:t>Clique para editar o estilo</a:t>
            </a:r>
            <a:endParaRPr lang="en-US"/>
          </a:p>
        </p:txBody>
      </p:sp>
      <p:sp>
        <p:nvSpPr>
          <p:cNvPr id="3" name="Marcador de Posição de Conteúd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e Conteúd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a Data 23"/>
          <p:cNvSpPr>
            <a:spLocks noGrp="1"/>
          </p:cNvSpPr>
          <p:nvPr>
            <p:ph type="dt" sz="half" idx="10"/>
          </p:nvPr>
        </p:nvSpPr>
        <p:spPr/>
        <p:txBody>
          <a:bodyPr/>
          <a:lstStyle>
            <a:lvl1pPr>
              <a:defRPr/>
            </a:lvl1pPr>
          </a:lstStyle>
          <a:p>
            <a:pPr>
              <a:defRPr/>
            </a:pPr>
            <a:fld id="{5C55CF68-541B-4196-9F13-23026A6FB8E6}" type="datetimeFigureOut">
              <a:rPr lang="pt-PT"/>
              <a:pPr>
                <a:defRPr/>
              </a:pPr>
              <a:t>01-10-2015</a:t>
            </a:fld>
            <a:endParaRPr lang="pt-PT"/>
          </a:p>
        </p:txBody>
      </p:sp>
      <p:sp>
        <p:nvSpPr>
          <p:cNvPr id="6" name="Marcador de Posição do Rodapé 9"/>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21"/>
          <p:cNvSpPr>
            <a:spLocks noGrp="1"/>
          </p:cNvSpPr>
          <p:nvPr>
            <p:ph type="sldNum" sz="quarter" idx="12"/>
          </p:nvPr>
        </p:nvSpPr>
        <p:spPr/>
        <p:txBody>
          <a:bodyPr/>
          <a:lstStyle>
            <a:lvl1pPr>
              <a:defRPr/>
            </a:lvl1pPr>
          </a:lstStyle>
          <a:p>
            <a:pPr>
              <a:defRPr/>
            </a:pPr>
            <a:fld id="{2B2E1151-7EC3-4FBA-9023-CF5D28DFDEB6}" type="slidenum">
              <a:rPr lang="pt-PT" altLang="pt-PT"/>
              <a:pPr>
                <a:defRPr/>
              </a:pPr>
              <a:t>‹nº›</a:t>
            </a:fld>
            <a:endParaRPr lang="pt-PT" altLang="pt-PT"/>
          </a:p>
        </p:txBody>
      </p:sp>
    </p:spTree>
    <p:extLst>
      <p:ext uri="{BB962C8B-B14F-4D97-AF65-F5344CB8AC3E}">
        <p14:creationId xmlns:p14="http://schemas.microsoft.com/office/powerpoint/2010/main" val="2970726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60336"/>
            <a:ext cx="8229600" cy="1143000"/>
          </a:xfrm>
        </p:spPr>
        <p:txBody>
          <a:bodyPr/>
          <a:lstStyle>
            <a:lvl1pPr algn="ctr">
              <a:defRPr sz="4500" b="1" cap="none" baseline="0"/>
            </a:lvl1pPr>
            <a:extLst/>
          </a:lstStyle>
          <a:p>
            <a:r>
              <a:rPr lang="pt-PT" smtClean="0"/>
              <a:t>Clique para editar o estilo</a:t>
            </a:r>
            <a:endParaRPr lang="en-US"/>
          </a:p>
        </p:txBody>
      </p:sp>
      <p:sp>
        <p:nvSpPr>
          <p:cNvPr id="3" name="Marcador de Posição do Tex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pt-PT" smtClean="0"/>
              <a:t>Clique para editar os estilos</a:t>
            </a:r>
          </a:p>
        </p:txBody>
      </p:sp>
      <p:sp>
        <p:nvSpPr>
          <p:cNvPr id="4" name="Marcador de Posição do Tex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pt-PT" smtClean="0"/>
              <a:t>Clique para editar os estilos</a:t>
            </a:r>
          </a:p>
        </p:txBody>
      </p:sp>
      <p:sp>
        <p:nvSpPr>
          <p:cNvPr id="5" name="Marcador de Posição de Conteúd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6" name="Marcador de Posição de Conteúd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7" name="Marcador de Posição da Data 6"/>
          <p:cNvSpPr>
            <a:spLocks noGrp="1"/>
          </p:cNvSpPr>
          <p:nvPr>
            <p:ph type="dt" sz="half" idx="10"/>
          </p:nvPr>
        </p:nvSpPr>
        <p:spPr/>
        <p:txBody>
          <a:bodyPr/>
          <a:lstStyle>
            <a:lvl1pPr>
              <a:defRPr/>
            </a:lvl1pPr>
            <a:extLst/>
          </a:lstStyle>
          <a:p>
            <a:pPr>
              <a:defRPr/>
            </a:pPr>
            <a:fld id="{DC2C7F54-94FE-4ED5-9CA2-42A7C0B0EE5A}" type="datetimeFigureOut">
              <a:rPr lang="pt-PT"/>
              <a:pPr>
                <a:defRPr/>
              </a:pPr>
              <a:t>01-10-2015</a:t>
            </a:fld>
            <a:endParaRPr lang="pt-PT"/>
          </a:p>
        </p:txBody>
      </p:sp>
      <p:sp>
        <p:nvSpPr>
          <p:cNvPr id="8" name="Marcador de Posição do Rodapé 7"/>
          <p:cNvSpPr>
            <a:spLocks noGrp="1"/>
          </p:cNvSpPr>
          <p:nvPr>
            <p:ph type="ftr" sz="quarter" idx="11"/>
          </p:nvPr>
        </p:nvSpPr>
        <p:spPr/>
        <p:txBody>
          <a:bodyPr/>
          <a:lstStyle>
            <a:lvl1pPr>
              <a:defRPr/>
            </a:lvl1pPr>
            <a:extLst/>
          </a:lstStyle>
          <a:p>
            <a:pPr>
              <a:defRPr/>
            </a:pPr>
            <a:endParaRPr lang="pt-PT"/>
          </a:p>
        </p:txBody>
      </p:sp>
      <p:sp>
        <p:nvSpPr>
          <p:cNvPr id="9" name="Marcador de Posição do Número do Diapositivo 8"/>
          <p:cNvSpPr>
            <a:spLocks noGrp="1"/>
          </p:cNvSpPr>
          <p:nvPr>
            <p:ph type="sldNum" sz="quarter" idx="12"/>
          </p:nvPr>
        </p:nvSpPr>
        <p:spPr/>
        <p:txBody>
          <a:bodyPr/>
          <a:lstStyle>
            <a:lvl1pPr>
              <a:defRPr/>
            </a:lvl1pPr>
          </a:lstStyle>
          <a:p>
            <a:pPr>
              <a:defRPr/>
            </a:pPr>
            <a:fld id="{C587DF55-1BDF-4AFA-B240-1BDB82736058}" type="slidenum">
              <a:rPr lang="pt-PT" altLang="pt-PT"/>
              <a:pPr>
                <a:defRPr/>
              </a:pPr>
              <a:t>‹nº›</a:t>
            </a:fld>
            <a:endParaRPr lang="pt-PT" altLang="pt-PT"/>
          </a:p>
        </p:txBody>
      </p:sp>
    </p:spTree>
    <p:extLst>
      <p:ext uri="{BB962C8B-B14F-4D97-AF65-F5344CB8AC3E}">
        <p14:creationId xmlns:p14="http://schemas.microsoft.com/office/powerpoint/2010/main" val="1487079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p>
            <a:r>
              <a:rPr lang="pt-PT" smtClean="0"/>
              <a:t>Clique para editar o estilo</a:t>
            </a:r>
            <a:endParaRPr lang="en-US"/>
          </a:p>
        </p:txBody>
      </p:sp>
      <p:sp>
        <p:nvSpPr>
          <p:cNvPr id="3" name="Marcador de Posição da Data 23"/>
          <p:cNvSpPr>
            <a:spLocks noGrp="1"/>
          </p:cNvSpPr>
          <p:nvPr>
            <p:ph type="dt" sz="half" idx="10"/>
          </p:nvPr>
        </p:nvSpPr>
        <p:spPr/>
        <p:txBody>
          <a:bodyPr/>
          <a:lstStyle>
            <a:lvl1pPr>
              <a:defRPr/>
            </a:lvl1pPr>
          </a:lstStyle>
          <a:p>
            <a:pPr>
              <a:defRPr/>
            </a:pPr>
            <a:fld id="{666E8556-DBC9-4183-89C0-CADCE346DBAD}" type="datetimeFigureOut">
              <a:rPr lang="pt-PT"/>
              <a:pPr>
                <a:defRPr/>
              </a:pPr>
              <a:t>01-10-2015</a:t>
            </a:fld>
            <a:endParaRPr lang="pt-PT"/>
          </a:p>
        </p:txBody>
      </p:sp>
      <p:sp>
        <p:nvSpPr>
          <p:cNvPr id="4" name="Marcador de Posição do Rodapé 9"/>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21"/>
          <p:cNvSpPr>
            <a:spLocks noGrp="1"/>
          </p:cNvSpPr>
          <p:nvPr>
            <p:ph type="sldNum" sz="quarter" idx="12"/>
          </p:nvPr>
        </p:nvSpPr>
        <p:spPr/>
        <p:txBody>
          <a:bodyPr/>
          <a:lstStyle>
            <a:lvl1pPr>
              <a:defRPr/>
            </a:lvl1pPr>
          </a:lstStyle>
          <a:p>
            <a:pPr>
              <a:defRPr/>
            </a:pPr>
            <a:fld id="{A9846453-6CD1-4650-94DE-D0A455877CB0}" type="slidenum">
              <a:rPr lang="pt-PT" altLang="pt-PT"/>
              <a:pPr>
                <a:defRPr/>
              </a:pPr>
              <a:t>‹nº›</a:t>
            </a:fld>
            <a:endParaRPr lang="pt-PT" altLang="pt-PT"/>
          </a:p>
        </p:txBody>
      </p:sp>
    </p:spTree>
    <p:extLst>
      <p:ext uri="{BB962C8B-B14F-4D97-AF65-F5344CB8AC3E}">
        <p14:creationId xmlns:p14="http://schemas.microsoft.com/office/powerpoint/2010/main" val="1997382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Rectângulo 12"/>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ângulo 13"/>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Marcador de Posição da Data 1"/>
          <p:cNvSpPr>
            <a:spLocks noGrp="1"/>
          </p:cNvSpPr>
          <p:nvPr>
            <p:ph type="dt" sz="half" idx="10"/>
          </p:nvPr>
        </p:nvSpPr>
        <p:spPr/>
        <p:txBody>
          <a:bodyPr/>
          <a:lstStyle>
            <a:lvl1pPr>
              <a:defRPr/>
            </a:lvl1pPr>
            <a:extLst/>
          </a:lstStyle>
          <a:p>
            <a:pPr>
              <a:defRPr/>
            </a:pPr>
            <a:fld id="{39A28551-A0D8-4683-B561-78B0D1511D07}" type="datetimeFigureOut">
              <a:rPr lang="pt-PT"/>
              <a:pPr>
                <a:defRPr/>
              </a:pPr>
              <a:t>01-10-2015</a:t>
            </a:fld>
            <a:endParaRPr lang="pt-PT"/>
          </a:p>
        </p:txBody>
      </p:sp>
      <p:sp>
        <p:nvSpPr>
          <p:cNvPr id="5" name="Marcador de Posição do Rodapé 2"/>
          <p:cNvSpPr>
            <a:spLocks noGrp="1"/>
          </p:cNvSpPr>
          <p:nvPr>
            <p:ph type="ftr" sz="quarter" idx="11"/>
          </p:nvPr>
        </p:nvSpPr>
        <p:spPr/>
        <p:txBody>
          <a:bodyPr/>
          <a:lstStyle>
            <a:lvl1pPr>
              <a:defRPr/>
            </a:lvl1pPr>
            <a:extLst/>
          </a:lstStyle>
          <a:p>
            <a:pPr>
              <a:defRPr/>
            </a:pPr>
            <a:endParaRPr lang="pt-PT"/>
          </a:p>
        </p:txBody>
      </p:sp>
      <p:sp>
        <p:nvSpPr>
          <p:cNvPr id="6" name="Marcador de Posição do Número do Diapositivo 3"/>
          <p:cNvSpPr>
            <a:spLocks noGrp="1"/>
          </p:cNvSpPr>
          <p:nvPr>
            <p:ph type="sldNum" sz="quarter" idx="12"/>
          </p:nvPr>
        </p:nvSpPr>
        <p:spPr/>
        <p:txBody>
          <a:bodyPr/>
          <a:lstStyle>
            <a:lvl1pPr>
              <a:defRPr/>
            </a:lvl1pPr>
          </a:lstStyle>
          <a:p>
            <a:pPr>
              <a:defRPr/>
            </a:pPr>
            <a:fld id="{940F817C-0322-4528-A5C8-3E2382CA1DF0}" type="slidenum">
              <a:rPr lang="pt-PT" altLang="pt-PT"/>
              <a:pPr>
                <a:defRPr/>
              </a:pPr>
              <a:t>‹nº›</a:t>
            </a:fld>
            <a:endParaRPr lang="pt-PT" altLang="pt-PT"/>
          </a:p>
        </p:txBody>
      </p:sp>
    </p:spTree>
    <p:extLst>
      <p:ext uri="{BB962C8B-B14F-4D97-AF65-F5344CB8AC3E}">
        <p14:creationId xmlns:p14="http://schemas.microsoft.com/office/powerpoint/2010/main" val="3941478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pt-PT" smtClean="0"/>
              <a:t>Clique para editar o estilo</a:t>
            </a:r>
            <a:endParaRPr lang="en-US"/>
          </a:p>
        </p:txBody>
      </p:sp>
      <p:sp>
        <p:nvSpPr>
          <p:cNvPr id="3" name="Marcador de Posição do Tex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pt-PT" smtClean="0"/>
              <a:t>Clique para editar os estilos</a:t>
            </a:r>
          </a:p>
        </p:txBody>
      </p:sp>
      <p:sp>
        <p:nvSpPr>
          <p:cNvPr id="4" name="Marcador de Posição de Conteúd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a Data 4"/>
          <p:cNvSpPr>
            <a:spLocks noGrp="1"/>
          </p:cNvSpPr>
          <p:nvPr>
            <p:ph type="dt" sz="half" idx="10"/>
          </p:nvPr>
        </p:nvSpPr>
        <p:spPr/>
        <p:txBody>
          <a:bodyPr/>
          <a:lstStyle>
            <a:lvl1pPr>
              <a:defRPr/>
            </a:lvl1pPr>
            <a:extLst/>
          </a:lstStyle>
          <a:p>
            <a:pPr>
              <a:defRPr/>
            </a:pPr>
            <a:fld id="{D392A765-22AD-4439-9A3E-6599B7E85048}" type="datetimeFigureOut">
              <a:rPr lang="pt-PT"/>
              <a:pPr>
                <a:defRPr/>
              </a:pPr>
              <a:t>01-10-2015</a:t>
            </a:fld>
            <a:endParaRPr lang="pt-PT"/>
          </a:p>
        </p:txBody>
      </p:sp>
      <p:sp>
        <p:nvSpPr>
          <p:cNvPr id="6" name="Marcador de Posição do Rodapé 5"/>
          <p:cNvSpPr>
            <a:spLocks noGrp="1"/>
          </p:cNvSpPr>
          <p:nvPr>
            <p:ph type="ftr" sz="quarter" idx="11"/>
          </p:nvPr>
        </p:nvSpPr>
        <p:spPr/>
        <p:txBody>
          <a:bodyPr/>
          <a:lstStyle>
            <a:lvl1pPr>
              <a:defRPr/>
            </a:lvl1pPr>
            <a:extLst/>
          </a:lstStyle>
          <a:p>
            <a:pPr>
              <a:defRPr/>
            </a:pPr>
            <a:endParaRPr lang="pt-PT"/>
          </a:p>
        </p:txBody>
      </p:sp>
      <p:sp>
        <p:nvSpPr>
          <p:cNvPr id="7" name="Marcador de Posição do Número do Diapositivo 6"/>
          <p:cNvSpPr>
            <a:spLocks noGrp="1"/>
          </p:cNvSpPr>
          <p:nvPr>
            <p:ph type="sldNum" sz="quarter" idx="12"/>
          </p:nvPr>
        </p:nvSpPr>
        <p:spPr/>
        <p:txBody>
          <a:bodyPr/>
          <a:lstStyle>
            <a:lvl1pPr>
              <a:defRPr/>
            </a:lvl1pPr>
          </a:lstStyle>
          <a:p>
            <a:pPr>
              <a:defRPr/>
            </a:pPr>
            <a:fld id="{DA666AC9-BD9F-455D-90B6-1CC2EE448850}" type="slidenum">
              <a:rPr lang="pt-PT" altLang="pt-PT"/>
              <a:pPr>
                <a:defRPr/>
              </a:pPr>
              <a:t>‹nº›</a:t>
            </a:fld>
            <a:endParaRPr lang="pt-PT" altLang="pt-PT"/>
          </a:p>
        </p:txBody>
      </p:sp>
    </p:spTree>
    <p:extLst>
      <p:ext uri="{BB962C8B-B14F-4D97-AF65-F5344CB8AC3E}">
        <p14:creationId xmlns:p14="http://schemas.microsoft.com/office/powerpoint/2010/main" val="2099623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5" name="Rectângulo 12"/>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fontAlgn="auto" hangingPunct="1">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uxograma: Processo 13"/>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Fluxograma: Processo 15"/>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ítu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pt-PT" smtClean="0"/>
              <a:t>Clique para editar o estilo</a:t>
            </a:r>
            <a:endParaRPr lang="en-US"/>
          </a:p>
        </p:txBody>
      </p:sp>
      <p:sp>
        <p:nvSpPr>
          <p:cNvPr id="3" name="Marcador de Posição da Imagem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pt-PT" noProof="0" smtClean="0"/>
              <a:t>Clique no ícone para adicionar uma imagem</a:t>
            </a:r>
            <a:endParaRPr lang="en-US" noProof="0" dirty="0"/>
          </a:p>
        </p:txBody>
      </p:sp>
      <p:sp>
        <p:nvSpPr>
          <p:cNvPr id="4" name="Marcador de Posição do Tex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pt-PT" smtClean="0"/>
              <a:t>Clique para editar os estilos</a:t>
            </a:r>
          </a:p>
        </p:txBody>
      </p:sp>
      <p:sp>
        <p:nvSpPr>
          <p:cNvPr id="8" name="Marcador de Posição da Data 4"/>
          <p:cNvSpPr>
            <a:spLocks noGrp="1"/>
          </p:cNvSpPr>
          <p:nvPr>
            <p:ph type="dt" sz="half" idx="10"/>
          </p:nvPr>
        </p:nvSpPr>
        <p:spPr/>
        <p:txBody>
          <a:bodyPr/>
          <a:lstStyle>
            <a:lvl1pPr>
              <a:defRPr/>
            </a:lvl1pPr>
            <a:extLst/>
          </a:lstStyle>
          <a:p>
            <a:pPr>
              <a:defRPr/>
            </a:pPr>
            <a:fld id="{F9D845FD-5146-41D9-8AF0-B95055A8FDEC}" type="datetimeFigureOut">
              <a:rPr lang="pt-PT"/>
              <a:pPr>
                <a:defRPr/>
              </a:pPr>
              <a:t>01-10-2015</a:t>
            </a:fld>
            <a:endParaRPr lang="pt-PT"/>
          </a:p>
        </p:txBody>
      </p:sp>
      <p:sp>
        <p:nvSpPr>
          <p:cNvPr id="9" name="Marcador de Posição do Rodapé 5"/>
          <p:cNvSpPr>
            <a:spLocks noGrp="1"/>
          </p:cNvSpPr>
          <p:nvPr>
            <p:ph type="ftr" sz="quarter" idx="11"/>
          </p:nvPr>
        </p:nvSpPr>
        <p:spPr/>
        <p:txBody>
          <a:bodyPr/>
          <a:lstStyle>
            <a:lvl1pPr>
              <a:defRPr/>
            </a:lvl1pPr>
            <a:extLst/>
          </a:lstStyle>
          <a:p>
            <a:pPr>
              <a:defRPr/>
            </a:pPr>
            <a:endParaRPr lang="pt-PT"/>
          </a:p>
        </p:txBody>
      </p:sp>
      <p:sp>
        <p:nvSpPr>
          <p:cNvPr id="10" name="Marcador de Posição do Número do Diapositivo 6"/>
          <p:cNvSpPr>
            <a:spLocks noGrp="1"/>
          </p:cNvSpPr>
          <p:nvPr>
            <p:ph type="sldNum" sz="quarter" idx="12"/>
          </p:nvPr>
        </p:nvSpPr>
        <p:spPr/>
        <p:txBody>
          <a:bodyPr/>
          <a:lstStyle>
            <a:lvl1pPr>
              <a:defRPr/>
            </a:lvl1pPr>
          </a:lstStyle>
          <a:p>
            <a:pPr>
              <a:defRPr/>
            </a:pPr>
            <a:fld id="{7BACEA07-3694-4329-899C-3BF55DA31BA6}" type="slidenum">
              <a:rPr lang="pt-PT" altLang="pt-PT"/>
              <a:pPr>
                <a:defRPr/>
              </a:pPr>
              <a:t>‹nº›</a:t>
            </a:fld>
            <a:endParaRPr lang="pt-PT" altLang="pt-PT"/>
          </a:p>
        </p:txBody>
      </p:sp>
    </p:spTree>
    <p:extLst>
      <p:ext uri="{BB962C8B-B14F-4D97-AF65-F5344CB8AC3E}">
        <p14:creationId xmlns:p14="http://schemas.microsoft.com/office/powerpoint/2010/main" val="450152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Circular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Anel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Rectângulo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Marcador de Posição do Título 4"/>
          <p:cNvSpPr>
            <a:spLocks noGrp="1"/>
          </p:cNvSpPr>
          <p:nvPr>
            <p:ph type="title"/>
          </p:nvPr>
        </p:nvSpPr>
        <p:spPr>
          <a:xfrm>
            <a:off x="1435100" y="274638"/>
            <a:ext cx="7499350" cy="1143000"/>
          </a:xfrm>
          <a:prstGeom prst="rect">
            <a:avLst/>
          </a:prstGeom>
        </p:spPr>
        <p:txBody>
          <a:bodyPr anchor="ctr">
            <a:normAutofit/>
          </a:bodyPr>
          <a:lstStyle/>
          <a:p>
            <a:r>
              <a:rPr lang="pt-PT" smtClean="0"/>
              <a:t>Clique para editar o estilo</a:t>
            </a:r>
            <a:endParaRPr lang="en-US"/>
          </a:p>
        </p:txBody>
      </p:sp>
      <p:sp>
        <p:nvSpPr>
          <p:cNvPr id="1033" name="Marcador de Posição do Texto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Clique para editar os estilos</a:t>
            </a:r>
          </a:p>
          <a:p>
            <a:pPr lvl="1"/>
            <a:r>
              <a:rPr lang="pt-PT" altLang="pt-PT" smtClean="0"/>
              <a:t>Segundo nível</a:t>
            </a:r>
          </a:p>
          <a:p>
            <a:pPr lvl="2"/>
            <a:r>
              <a:rPr lang="pt-PT" altLang="pt-PT" smtClean="0"/>
              <a:t>Terceiro nível</a:t>
            </a:r>
          </a:p>
          <a:p>
            <a:pPr lvl="3"/>
            <a:r>
              <a:rPr lang="pt-PT" altLang="pt-PT" smtClean="0"/>
              <a:t>Quarto nível</a:t>
            </a:r>
          </a:p>
          <a:p>
            <a:pPr lvl="4"/>
            <a:r>
              <a:rPr lang="pt-PT" altLang="pt-PT" smtClean="0"/>
              <a:t>Quinto nível</a:t>
            </a:r>
            <a:endParaRPr lang="en-US" altLang="pt-PT" smtClean="0"/>
          </a:p>
        </p:txBody>
      </p:sp>
      <p:sp>
        <p:nvSpPr>
          <p:cNvPr id="24" name="Marcador de Posição da Data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43C57B0A-5B4D-4B40-8427-039AC3F5F3CB}" type="datetimeFigureOut">
              <a:rPr lang="pt-PT"/>
              <a:pPr>
                <a:defRPr/>
              </a:pPr>
              <a:t>01-10-2015</a:t>
            </a:fld>
            <a:endParaRPr lang="pt-PT"/>
          </a:p>
        </p:txBody>
      </p:sp>
      <p:sp>
        <p:nvSpPr>
          <p:cNvPr id="10" name="Marcador de Posição do Rodapé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pt-PT"/>
          </a:p>
        </p:txBody>
      </p:sp>
      <p:sp>
        <p:nvSpPr>
          <p:cNvPr id="22" name="Marcador de Posição do Número do Diapositivo 21"/>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solidFill>
                  <a:srgbClr val="B5A788"/>
                </a:solidFill>
              </a:defRPr>
            </a:lvl1pPr>
          </a:lstStyle>
          <a:p>
            <a:pPr>
              <a:defRPr/>
            </a:pPr>
            <a:fld id="{845718E5-01FC-4D6A-8F75-A357C64A87DE}" type="slidenum">
              <a:rPr lang="pt-PT" altLang="pt-PT"/>
              <a:pPr>
                <a:defRPr/>
              </a:pPr>
              <a:t>‹nº›</a:t>
            </a:fld>
            <a:endParaRPr lang="pt-PT" altLang="pt-PT"/>
          </a:p>
        </p:txBody>
      </p:sp>
      <p:sp>
        <p:nvSpPr>
          <p:cNvPr id="15" name="Rectângulo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4559" r:id="rId1"/>
    <p:sldLayoutId id="2147484554" r:id="rId2"/>
    <p:sldLayoutId id="2147484560" r:id="rId3"/>
    <p:sldLayoutId id="2147484555" r:id="rId4"/>
    <p:sldLayoutId id="2147484561" r:id="rId5"/>
    <p:sldLayoutId id="2147484556" r:id="rId6"/>
    <p:sldLayoutId id="2147484562" r:id="rId7"/>
    <p:sldLayoutId id="2147484563" r:id="rId8"/>
    <p:sldLayoutId id="2147484564" r:id="rId9"/>
    <p:sldLayoutId id="2147484557" r:id="rId10"/>
    <p:sldLayoutId id="214748455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Arial" panose="020B0604020202020204" pitchFamily="34" charset="0"/>
        </a:defRPr>
      </a:lvl2pPr>
      <a:lvl3pPr algn="l" rtl="0" eaLnBrk="0" fontAlgn="base" hangingPunct="0">
        <a:spcBef>
          <a:spcPct val="0"/>
        </a:spcBef>
        <a:spcAft>
          <a:spcPct val="0"/>
        </a:spcAft>
        <a:defRPr sz="4300">
          <a:solidFill>
            <a:srgbClr val="572314"/>
          </a:solidFill>
          <a:latin typeface="Arial" panose="020B0604020202020204" pitchFamily="34" charset="0"/>
        </a:defRPr>
      </a:lvl3pPr>
      <a:lvl4pPr algn="l" rtl="0" eaLnBrk="0" fontAlgn="base" hangingPunct="0">
        <a:spcBef>
          <a:spcPct val="0"/>
        </a:spcBef>
        <a:spcAft>
          <a:spcPct val="0"/>
        </a:spcAft>
        <a:defRPr sz="4300">
          <a:solidFill>
            <a:srgbClr val="572314"/>
          </a:solidFill>
          <a:latin typeface="Arial" panose="020B0604020202020204" pitchFamily="34" charset="0"/>
        </a:defRPr>
      </a:lvl4pPr>
      <a:lvl5pPr algn="l" rtl="0" eaLnBrk="0" fontAlgn="base" hangingPunct="0">
        <a:spcBef>
          <a:spcPct val="0"/>
        </a:spcBef>
        <a:spcAft>
          <a:spcPct val="0"/>
        </a:spcAft>
        <a:defRPr sz="4300">
          <a:solidFill>
            <a:srgbClr val="572314"/>
          </a:solidFill>
          <a:latin typeface="Arial" panose="020B0604020202020204"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file:///C:\Users\Jo&#227;o\Dropbox\Arr&#225;bida\S5_pain.001.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ndrewmbailey.com/dkl/Identity_Theory.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andrewmbailey.com/dkl/Materialist_Qualia.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31925" y="260350"/>
            <a:ext cx="7407275" cy="1439863"/>
          </a:xfrm>
        </p:spPr>
        <p:txBody>
          <a:bodyPr>
            <a:normAutofit fontScale="90000"/>
          </a:bodyPr>
          <a:lstStyle/>
          <a:p>
            <a:pPr eaLnBrk="1" fontAlgn="auto" hangingPunct="1">
              <a:spcAft>
                <a:spcPts val="0"/>
              </a:spcAft>
              <a:defRPr/>
            </a:pPr>
            <a:r>
              <a:rPr lang="pt-PT" dirty="0" smtClean="0">
                <a:solidFill>
                  <a:schemeClr val="accent6">
                    <a:lumMod val="75000"/>
                  </a:schemeClr>
                </a:solidFill>
              </a:rPr>
              <a:t/>
            </a:r>
            <a:br>
              <a:rPr lang="pt-PT" dirty="0" smtClean="0">
                <a:solidFill>
                  <a:schemeClr val="accent6">
                    <a:lumMod val="75000"/>
                  </a:schemeClr>
                </a:solidFill>
              </a:rPr>
            </a:br>
            <a:r>
              <a:rPr lang="pt-PT" sz="3100" dirty="0" smtClean="0">
                <a:solidFill>
                  <a:schemeClr val="accent6">
                    <a:lumMod val="75000"/>
                  </a:schemeClr>
                </a:solidFill>
              </a:rPr>
              <a:t>Consciência e Luminosidade</a:t>
            </a:r>
            <a:br>
              <a:rPr lang="pt-PT" sz="3100" dirty="0" smtClean="0">
                <a:solidFill>
                  <a:schemeClr val="accent6">
                    <a:lumMod val="75000"/>
                  </a:schemeClr>
                </a:solidFill>
              </a:rPr>
            </a:br>
            <a:endParaRPr lang="pt-PT" sz="3100" dirty="0">
              <a:solidFill>
                <a:schemeClr val="accent6">
                  <a:lumMod val="75000"/>
                </a:schemeClr>
              </a:solidFill>
            </a:endParaRPr>
          </a:p>
        </p:txBody>
      </p:sp>
      <p:sp>
        <p:nvSpPr>
          <p:cNvPr id="3" name="Subtítulo 2"/>
          <p:cNvSpPr>
            <a:spLocks noGrp="1"/>
          </p:cNvSpPr>
          <p:nvPr>
            <p:ph type="subTitle" idx="1"/>
          </p:nvPr>
        </p:nvSpPr>
        <p:spPr>
          <a:xfrm>
            <a:off x="1431925" y="1844674"/>
            <a:ext cx="7407275" cy="4320629"/>
          </a:xfrm>
        </p:spPr>
        <p:txBody>
          <a:bodyPr>
            <a:normAutofit fontScale="85000" lnSpcReduction="20000"/>
          </a:bodyPr>
          <a:lstStyle/>
          <a:p>
            <a:pPr eaLnBrk="1" fontAlgn="auto" hangingPunct="1">
              <a:spcAft>
                <a:spcPts val="0"/>
              </a:spcAft>
              <a:buFont typeface="Wingdings 2"/>
              <a:buNone/>
              <a:defRPr/>
            </a:pPr>
            <a:r>
              <a:rPr lang="pt-PT" sz="2000" b="1" dirty="0" smtClean="0">
                <a:solidFill>
                  <a:schemeClr val="accent1">
                    <a:lumMod val="50000"/>
                  </a:schemeClr>
                </a:solidFill>
              </a:rPr>
              <a:t>João Branquinho</a:t>
            </a:r>
          </a:p>
          <a:p>
            <a:pPr eaLnBrk="1" fontAlgn="auto" hangingPunct="1">
              <a:spcAft>
                <a:spcPts val="0"/>
              </a:spcAft>
              <a:buFont typeface="Wingdings 2"/>
              <a:buNone/>
              <a:defRPr/>
            </a:pPr>
            <a:r>
              <a:rPr lang="pt-PT" sz="2000" dirty="0" smtClean="0">
                <a:solidFill>
                  <a:schemeClr val="accent1">
                    <a:lumMod val="50000"/>
                  </a:schemeClr>
                </a:solidFill>
              </a:rPr>
              <a:t>Universidade de Lisboa</a:t>
            </a:r>
          </a:p>
          <a:p>
            <a:pPr eaLnBrk="1" fontAlgn="auto" hangingPunct="1">
              <a:spcAft>
                <a:spcPts val="0"/>
              </a:spcAft>
              <a:buFont typeface="Wingdings 2"/>
              <a:buNone/>
              <a:defRPr/>
            </a:pPr>
            <a:endParaRPr lang="pt-PT" dirty="0">
              <a:solidFill>
                <a:schemeClr val="accent1">
                  <a:lumMod val="50000"/>
                </a:schemeClr>
              </a:solidFill>
            </a:endParaRPr>
          </a:p>
          <a:p>
            <a:pPr eaLnBrk="1" fontAlgn="auto" hangingPunct="1">
              <a:spcAft>
                <a:spcPts val="0"/>
              </a:spcAft>
              <a:buFont typeface="Wingdings 2"/>
              <a:buNone/>
              <a:defRPr/>
            </a:pPr>
            <a:r>
              <a:rPr lang="pt-PT" sz="1800" b="1" dirty="0" smtClean="0">
                <a:solidFill>
                  <a:schemeClr val="accent1">
                    <a:lumMod val="50000"/>
                  </a:schemeClr>
                </a:solidFill>
              </a:rPr>
              <a:t>Sinopse</a:t>
            </a:r>
            <a:r>
              <a:rPr lang="pt-PT" sz="1800" dirty="0" smtClean="0">
                <a:solidFill>
                  <a:schemeClr val="accent1">
                    <a:lumMod val="50000"/>
                  </a:schemeClr>
                </a:solidFill>
              </a:rPr>
              <a:t>: Argumenta-se indirectamente a favor do fisicalismo acerca da mente mostrando que uma maneira influente de argumentar contra ele, de natureza modal, não é convincente, pois envolve uma concepção errónea da consciência, a luminosidade desta</a:t>
            </a:r>
          </a:p>
          <a:p>
            <a:pPr eaLnBrk="1" fontAlgn="auto" hangingPunct="1">
              <a:spcAft>
                <a:spcPts val="0"/>
              </a:spcAft>
              <a:buFont typeface="Wingdings 2"/>
              <a:buNone/>
              <a:defRPr/>
            </a:pPr>
            <a:endParaRPr lang="pt-PT" sz="1800" b="1" dirty="0" smtClean="0">
              <a:solidFill>
                <a:schemeClr val="accent1">
                  <a:lumMod val="50000"/>
                </a:schemeClr>
              </a:solidFill>
            </a:endParaRPr>
          </a:p>
          <a:p>
            <a:pPr eaLnBrk="1" fontAlgn="auto" hangingPunct="1">
              <a:spcAft>
                <a:spcPts val="0"/>
              </a:spcAft>
              <a:buFont typeface="Wingdings 2"/>
              <a:buNone/>
              <a:defRPr/>
            </a:pPr>
            <a:r>
              <a:rPr lang="pt-PT" sz="1800" b="1" dirty="0" smtClean="0">
                <a:solidFill>
                  <a:schemeClr val="accent1">
                    <a:lumMod val="50000"/>
                  </a:schemeClr>
                </a:solidFill>
              </a:rPr>
              <a:t>Ramos da Filosofia</a:t>
            </a:r>
            <a:r>
              <a:rPr lang="pt-PT" sz="1800" dirty="0" smtClean="0">
                <a:solidFill>
                  <a:schemeClr val="accent1">
                    <a:lumMod val="50000"/>
                  </a:schemeClr>
                </a:solidFill>
              </a:rPr>
              <a:t> envolvidos: Filosofia da Mente (Mente-Corpo, Consciência, Fenomenologia), Epistemologia (Conhecimento, Luminosidade), Metafísica (Modalidade, Aparência/Realidade)</a:t>
            </a:r>
          </a:p>
          <a:p>
            <a:pPr eaLnBrk="1" fontAlgn="auto" hangingPunct="1">
              <a:spcAft>
                <a:spcPts val="0"/>
              </a:spcAft>
              <a:defRPr/>
            </a:pPr>
            <a:endParaRPr lang="pt-PT" sz="1800" dirty="0" smtClean="0">
              <a:solidFill>
                <a:schemeClr val="accent1">
                  <a:lumMod val="50000"/>
                </a:schemeClr>
              </a:solidFill>
            </a:endParaRPr>
          </a:p>
          <a:p>
            <a:pPr eaLnBrk="1" fontAlgn="auto" hangingPunct="1">
              <a:spcAft>
                <a:spcPts val="0"/>
              </a:spcAft>
              <a:defRPr/>
            </a:pPr>
            <a:r>
              <a:rPr lang="pt-PT" sz="1800" b="1" dirty="0" smtClean="0">
                <a:solidFill>
                  <a:schemeClr val="accent1">
                    <a:lumMod val="50000"/>
                  </a:schemeClr>
                </a:solidFill>
              </a:rPr>
              <a:t>A  Luminosidade da Alma</a:t>
            </a:r>
            <a:r>
              <a:rPr lang="pt-PT" sz="1800" dirty="0" smtClean="0">
                <a:solidFill>
                  <a:schemeClr val="accent1">
                    <a:lumMod val="50000"/>
                  </a:schemeClr>
                </a:solidFill>
              </a:rPr>
              <a:t>: "Não </a:t>
            </a:r>
            <a:r>
              <a:rPr lang="pt-PT" sz="1800" dirty="0">
                <a:solidFill>
                  <a:schemeClr val="accent1">
                    <a:lumMod val="50000"/>
                  </a:schemeClr>
                </a:solidFill>
              </a:rPr>
              <a:t>sabemos da alma senão da </a:t>
            </a:r>
            <a:r>
              <a:rPr lang="pt-PT" sz="1800" dirty="0" smtClean="0">
                <a:solidFill>
                  <a:schemeClr val="accent1">
                    <a:lumMod val="50000"/>
                  </a:schemeClr>
                </a:solidFill>
              </a:rPr>
              <a:t>nossa” (Fernando Pessoa)</a:t>
            </a:r>
          </a:p>
          <a:p>
            <a:pPr eaLnBrk="1" fontAlgn="auto" hangingPunct="1">
              <a:spcAft>
                <a:spcPts val="0"/>
              </a:spcAft>
              <a:defRPr/>
            </a:pPr>
            <a:endParaRPr lang="pt-PT" sz="1800" b="1" dirty="0" smtClean="0">
              <a:solidFill>
                <a:schemeClr val="accent1">
                  <a:lumMod val="50000"/>
                </a:schemeClr>
              </a:solidFill>
            </a:endParaRPr>
          </a:p>
          <a:p>
            <a:pPr eaLnBrk="1" fontAlgn="auto" hangingPunct="1">
              <a:spcAft>
                <a:spcPts val="0"/>
              </a:spcAft>
              <a:defRPr/>
            </a:pPr>
            <a:r>
              <a:rPr lang="pt-PT" sz="1800" b="1" dirty="0" smtClean="0">
                <a:solidFill>
                  <a:schemeClr val="accent1">
                    <a:lumMod val="50000"/>
                  </a:schemeClr>
                </a:solidFill>
              </a:rPr>
              <a:t>A </a:t>
            </a:r>
            <a:r>
              <a:rPr lang="pt-PT" sz="1800" b="1" dirty="0">
                <a:solidFill>
                  <a:schemeClr val="accent1">
                    <a:lumMod val="50000"/>
                  </a:schemeClr>
                </a:solidFill>
              </a:rPr>
              <a:t>sabedoria de </a:t>
            </a:r>
            <a:r>
              <a:rPr lang="pt-PT" sz="1800" b="1" dirty="0" err="1">
                <a:solidFill>
                  <a:schemeClr val="accent1">
                    <a:lumMod val="50000"/>
                  </a:schemeClr>
                </a:solidFill>
              </a:rPr>
              <a:t>Brian</a:t>
            </a:r>
            <a:r>
              <a:rPr lang="pt-PT" sz="1800" b="1" dirty="0">
                <a:solidFill>
                  <a:schemeClr val="accent1">
                    <a:lumMod val="50000"/>
                  </a:schemeClr>
                </a:solidFill>
              </a:rPr>
              <a:t> </a:t>
            </a:r>
            <a:r>
              <a:rPr lang="pt-PT" sz="1800" b="1" dirty="0" err="1">
                <a:solidFill>
                  <a:schemeClr val="accent1">
                    <a:lumMod val="50000"/>
                  </a:schemeClr>
                </a:solidFill>
              </a:rPr>
              <a:t>Eno</a:t>
            </a:r>
            <a:r>
              <a:rPr lang="pt-PT" sz="1800" dirty="0">
                <a:solidFill>
                  <a:schemeClr val="accent1">
                    <a:lumMod val="50000"/>
                  </a:schemeClr>
                </a:solidFill>
              </a:rPr>
              <a:t> (</a:t>
            </a:r>
            <a:r>
              <a:rPr lang="pt-PT" sz="1800" i="1" dirty="0" err="1">
                <a:solidFill>
                  <a:schemeClr val="accent1">
                    <a:lumMod val="50000"/>
                  </a:schemeClr>
                </a:solidFill>
              </a:rPr>
              <a:t>Put</a:t>
            </a:r>
            <a:r>
              <a:rPr lang="pt-PT" sz="1800" i="1" dirty="0">
                <a:solidFill>
                  <a:schemeClr val="accent1">
                    <a:lumMod val="50000"/>
                  </a:schemeClr>
                </a:solidFill>
              </a:rPr>
              <a:t> a </a:t>
            </a:r>
            <a:r>
              <a:rPr lang="pt-PT" sz="1800" i="1" dirty="0" err="1">
                <a:solidFill>
                  <a:schemeClr val="accent1">
                    <a:lumMod val="50000"/>
                  </a:schemeClr>
                </a:solidFill>
              </a:rPr>
              <a:t>Straw</a:t>
            </a:r>
            <a:r>
              <a:rPr lang="pt-PT" sz="1800" i="1" dirty="0">
                <a:solidFill>
                  <a:schemeClr val="accent1">
                    <a:lumMod val="50000"/>
                  </a:schemeClr>
                </a:solidFill>
              </a:rPr>
              <a:t> </a:t>
            </a:r>
            <a:r>
              <a:rPr lang="pt-PT" sz="1800" i="1" dirty="0" err="1">
                <a:solidFill>
                  <a:schemeClr val="accent1">
                    <a:lumMod val="50000"/>
                  </a:schemeClr>
                </a:solidFill>
              </a:rPr>
              <a:t>under</a:t>
            </a:r>
            <a:r>
              <a:rPr lang="pt-PT" sz="1800" i="1" dirty="0">
                <a:solidFill>
                  <a:schemeClr val="accent1">
                    <a:lumMod val="50000"/>
                  </a:schemeClr>
                </a:solidFill>
              </a:rPr>
              <a:t> Baby</a:t>
            </a:r>
            <a:r>
              <a:rPr lang="pt-PT" sz="1800" dirty="0">
                <a:solidFill>
                  <a:schemeClr val="accent1">
                    <a:lumMod val="50000"/>
                  </a:schemeClr>
                </a:solidFill>
              </a:rPr>
              <a:t>): </a:t>
            </a:r>
            <a:r>
              <a:rPr lang="pt-PT" sz="1800" dirty="0" smtClean="0">
                <a:solidFill>
                  <a:schemeClr val="accent1">
                    <a:lumMod val="50000"/>
                  </a:schemeClr>
                </a:solidFill>
              </a:rPr>
              <a:t>“</a:t>
            </a:r>
            <a:r>
              <a:rPr lang="en-US" sz="1600" dirty="0"/>
              <a:t>There's a brain in the table,</a:t>
            </a:r>
            <a:r>
              <a:rPr lang="en-US" sz="1600" dirty="0"/>
              <a:t/>
            </a:r>
            <a:br>
              <a:rPr lang="en-US" sz="1600" dirty="0"/>
            </a:br>
            <a:r>
              <a:rPr lang="en-US" sz="1600" dirty="0"/>
              <a:t>There's a heart in the </a:t>
            </a:r>
            <a:r>
              <a:rPr lang="en-US" sz="1600" dirty="0" smtClean="0"/>
              <a:t>chair. And </a:t>
            </a:r>
            <a:r>
              <a:rPr lang="en-US" sz="1600" dirty="0"/>
              <a:t>they all live in </a:t>
            </a:r>
            <a:r>
              <a:rPr lang="en-US" sz="1600" dirty="0" smtClean="0"/>
              <a:t>Jesus, It's </a:t>
            </a:r>
            <a:r>
              <a:rPr lang="en-US" sz="1600" dirty="0"/>
              <a:t>a family </a:t>
            </a:r>
            <a:r>
              <a:rPr lang="en-US" sz="1600"/>
              <a:t>affair</a:t>
            </a:r>
            <a:r>
              <a:rPr lang="en-US" sz="1600" smtClean="0"/>
              <a:t>.”</a:t>
            </a:r>
            <a:endParaRPr lang="pt-PT" sz="1800" dirty="0">
              <a:solidFill>
                <a:schemeClr val="accent1">
                  <a:lumMod val="50000"/>
                </a:schemeClr>
              </a:solidFill>
            </a:endParaRPr>
          </a:p>
          <a:p>
            <a:pPr eaLnBrk="1" fontAlgn="auto" hangingPunct="1">
              <a:spcAft>
                <a:spcPts val="0"/>
              </a:spcAft>
              <a:buFont typeface="Wingdings 2"/>
              <a:buNone/>
              <a:defRPr/>
            </a:pPr>
            <a:endParaRPr lang="pt-PT" dirty="0" smtClean="0">
              <a:solidFill>
                <a:schemeClr val="accent1">
                  <a:lumMod val="50000"/>
                </a:schemeClr>
              </a:solidFill>
            </a:endParaRPr>
          </a:p>
          <a:p>
            <a:pPr eaLnBrk="1" fontAlgn="auto" hangingPunct="1">
              <a:spcAft>
                <a:spcPts val="0"/>
              </a:spcAft>
              <a:buFont typeface="Wingdings 2"/>
              <a:buNone/>
              <a:defRPr/>
            </a:pPr>
            <a:endParaRPr lang="pt-PT" dirty="0">
              <a:solidFill>
                <a:srgbClr val="0070C0"/>
              </a:solidFill>
            </a:endParaRPr>
          </a:p>
          <a:p>
            <a:pPr eaLnBrk="1" fontAlgn="auto" hangingPunct="1">
              <a:spcAft>
                <a:spcPts val="0"/>
              </a:spcAft>
              <a:buFont typeface="Wingdings 2"/>
              <a:buNone/>
              <a:defRPr/>
            </a:pPr>
            <a:endParaRPr lang="pt-P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a:t>The</a:t>
            </a:r>
            <a:r>
              <a:rPr lang="pt-PT" sz="2000" dirty="0"/>
              <a:t> </a:t>
            </a:r>
            <a:r>
              <a:rPr lang="pt-PT" sz="2000" dirty="0" err="1" smtClean="0"/>
              <a:t>Kripke-Chalmers</a:t>
            </a:r>
            <a:r>
              <a:rPr lang="pt-PT" sz="2000" dirty="0" smtClean="0"/>
              <a:t> </a:t>
            </a:r>
            <a:r>
              <a:rPr lang="pt-PT" sz="2000" dirty="0"/>
              <a:t>Modal </a:t>
            </a:r>
            <a:r>
              <a:rPr lang="pt-PT" sz="2000" dirty="0" err="1" smtClean="0"/>
              <a:t>Argument</a:t>
            </a:r>
            <a:endParaRPr lang="pt-PT" sz="2000" dirty="0">
              <a:solidFill>
                <a:schemeClr val="tx2">
                  <a:satMod val="130000"/>
                </a:schemeClr>
              </a:solidFill>
            </a:endParaRPr>
          </a:p>
        </p:txBody>
      </p:sp>
      <p:sp>
        <p:nvSpPr>
          <p:cNvPr id="3" name="Marcador de Posição de Conteúdo 2"/>
          <p:cNvSpPr>
            <a:spLocks noGrp="1"/>
          </p:cNvSpPr>
          <p:nvPr>
            <p:ph idx="1"/>
          </p:nvPr>
        </p:nvSpPr>
        <p:spPr/>
        <p:txBody>
          <a:bodyPr>
            <a:normAutofit fontScale="70000" lnSpcReduction="20000"/>
          </a:bodyPr>
          <a:lstStyle/>
          <a:p>
            <a:pPr marL="365760" indent="-283464" eaLnBrk="1" fontAlgn="auto" hangingPunct="1">
              <a:spcAft>
                <a:spcPts val="0"/>
              </a:spcAft>
              <a:buFont typeface="Wingdings 2"/>
              <a:buChar char=""/>
              <a:defRPr/>
            </a:pPr>
            <a:r>
              <a:rPr lang="en-GB" dirty="0" smtClean="0"/>
              <a:t>Philosophical Zombies can have Zombie C-</a:t>
            </a:r>
            <a:r>
              <a:rPr lang="en-GB" dirty="0" err="1" smtClean="0"/>
              <a:t>fibers</a:t>
            </a:r>
            <a:r>
              <a:rPr lang="en-GB" dirty="0" smtClean="0"/>
              <a:t> firing in their Zombie </a:t>
            </a:r>
            <a:r>
              <a:rPr lang="en-GB" b="1" dirty="0" smtClean="0">
                <a:hlinkClick r:id="rId3" action="ppaction://hlinksldjump"/>
              </a:rPr>
              <a:t>brains</a:t>
            </a:r>
            <a:r>
              <a:rPr lang="en-GB" dirty="0" smtClean="0"/>
              <a:t>, and they can behave as we behave when we are in pain, but they </a:t>
            </a:r>
            <a:r>
              <a:rPr lang="en-GB" i="1" dirty="0" smtClean="0"/>
              <a:t>don’t feel anything</a:t>
            </a:r>
          </a:p>
          <a:p>
            <a:pPr marL="365760" indent="-283464" eaLnBrk="1" fontAlgn="auto" hangingPunct="1">
              <a:spcAft>
                <a:spcPts val="0"/>
              </a:spcAft>
              <a:buFont typeface="Wingdings 2"/>
              <a:buChar char=""/>
              <a:defRPr/>
            </a:pPr>
            <a:r>
              <a:rPr lang="pt-PT" dirty="0" err="1"/>
              <a:t>The</a:t>
            </a:r>
            <a:r>
              <a:rPr lang="pt-PT" dirty="0"/>
              <a:t> </a:t>
            </a:r>
            <a:r>
              <a:rPr lang="pt-PT" dirty="0" err="1"/>
              <a:t>idea</a:t>
            </a:r>
            <a:r>
              <a:rPr lang="pt-PT" dirty="0"/>
              <a:t> </a:t>
            </a:r>
            <a:r>
              <a:rPr lang="pt-PT" dirty="0" err="1"/>
              <a:t>is</a:t>
            </a:r>
            <a:r>
              <a:rPr lang="pt-PT" dirty="0"/>
              <a:t> </a:t>
            </a:r>
            <a:r>
              <a:rPr lang="pt-PT" dirty="0" err="1"/>
              <a:t>not</a:t>
            </a:r>
            <a:r>
              <a:rPr lang="pt-PT" dirty="0"/>
              <a:t> </a:t>
            </a:r>
            <a:r>
              <a:rPr lang="pt-PT" dirty="0" err="1"/>
              <a:t>that</a:t>
            </a:r>
            <a:r>
              <a:rPr lang="pt-PT" dirty="0"/>
              <a:t> </a:t>
            </a:r>
            <a:r>
              <a:rPr lang="pt-PT" dirty="0" err="1"/>
              <a:t>there</a:t>
            </a:r>
            <a:r>
              <a:rPr lang="pt-PT" dirty="0"/>
              <a:t> are </a:t>
            </a:r>
            <a:r>
              <a:rPr lang="pt-PT" dirty="0" err="1"/>
              <a:t>such</a:t>
            </a:r>
            <a:r>
              <a:rPr lang="pt-PT" dirty="0"/>
              <a:t> </a:t>
            </a:r>
            <a:r>
              <a:rPr lang="pt-PT" dirty="0" err="1"/>
              <a:t>creatures</a:t>
            </a:r>
            <a:r>
              <a:rPr lang="pt-PT" dirty="0"/>
              <a:t> roaming </a:t>
            </a:r>
            <a:r>
              <a:rPr lang="pt-PT" dirty="0" err="1" smtClean="0"/>
              <a:t>around</a:t>
            </a:r>
            <a:r>
              <a:rPr lang="pt-PT" dirty="0" smtClean="0"/>
              <a:t>, </a:t>
            </a:r>
            <a:r>
              <a:rPr lang="pt-PT" dirty="0" err="1"/>
              <a:t>but</a:t>
            </a:r>
            <a:r>
              <a:rPr lang="pt-PT" dirty="0"/>
              <a:t> </a:t>
            </a:r>
            <a:r>
              <a:rPr lang="pt-PT" dirty="0" err="1"/>
              <a:t>only</a:t>
            </a:r>
            <a:r>
              <a:rPr lang="pt-PT" dirty="0"/>
              <a:t> </a:t>
            </a:r>
            <a:r>
              <a:rPr lang="pt-PT" dirty="0" err="1"/>
              <a:t>that</a:t>
            </a:r>
            <a:r>
              <a:rPr lang="pt-PT" dirty="0"/>
              <a:t> </a:t>
            </a:r>
            <a:r>
              <a:rPr lang="pt-PT" dirty="0" err="1"/>
              <a:t>they</a:t>
            </a:r>
            <a:r>
              <a:rPr lang="pt-PT" dirty="0"/>
              <a:t> are </a:t>
            </a:r>
            <a:r>
              <a:rPr lang="pt-PT" dirty="0" err="1" smtClean="0"/>
              <a:t>conceivable</a:t>
            </a:r>
            <a:endParaRPr lang="en-GB" i="1" dirty="0" smtClean="0"/>
          </a:p>
          <a:p>
            <a:pPr marL="365760" indent="-283464" eaLnBrk="1" fontAlgn="auto" hangingPunct="1">
              <a:spcAft>
                <a:spcPts val="0"/>
              </a:spcAft>
              <a:buFont typeface="Wingdings 2"/>
              <a:buChar char=""/>
              <a:defRPr/>
            </a:pPr>
            <a:r>
              <a:rPr lang="en-GB" b="1" dirty="0" smtClean="0"/>
              <a:t>Premise 4 </a:t>
            </a:r>
            <a:r>
              <a:rPr lang="en-GB" dirty="0" smtClean="0"/>
              <a:t>(</a:t>
            </a:r>
            <a:r>
              <a:rPr lang="en-GB" i="1" dirty="0" smtClean="0"/>
              <a:t>Conceivability entails Possibility</a:t>
            </a:r>
            <a:r>
              <a:rPr lang="en-GB" dirty="0" smtClean="0"/>
              <a:t>): Necessarily, if something (a situation, a proposition) is conceivable, then it is possible</a:t>
            </a:r>
          </a:p>
          <a:p>
            <a:pPr marL="365760" indent="-283464" eaLnBrk="1" fontAlgn="auto" hangingPunct="1">
              <a:spcAft>
                <a:spcPts val="0"/>
              </a:spcAft>
              <a:buFont typeface="Wingdings 2"/>
              <a:buChar char=""/>
              <a:defRPr/>
            </a:pPr>
            <a:r>
              <a:rPr lang="en-GB" b="1" dirty="0" smtClean="0"/>
              <a:t>Conclusion 2:</a:t>
            </a:r>
            <a:r>
              <a:rPr lang="en-GB" dirty="0" smtClean="0"/>
              <a:t> It is possible that brain state </a:t>
            </a:r>
            <a:r>
              <a:rPr lang="en-GB" b="1" dirty="0" smtClean="0"/>
              <a:t>F </a:t>
            </a:r>
            <a:r>
              <a:rPr lang="en-GB" dirty="0" smtClean="0"/>
              <a:t>occurs in some creature without conscious state </a:t>
            </a:r>
            <a:r>
              <a:rPr lang="en-GB" b="1" dirty="0" smtClean="0"/>
              <a:t>M </a:t>
            </a:r>
            <a:r>
              <a:rPr lang="en-GB" dirty="0" smtClean="0"/>
              <a:t>occurring in that creature</a:t>
            </a:r>
          </a:p>
          <a:p>
            <a:pPr marL="365760" indent="-283464" eaLnBrk="1" fontAlgn="auto" hangingPunct="1">
              <a:spcAft>
                <a:spcPts val="0"/>
              </a:spcAft>
              <a:buFont typeface="Wingdings 2"/>
              <a:buChar char=""/>
              <a:defRPr/>
            </a:pPr>
            <a:r>
              <a:rPr lang="en-GB" b="1" dirty="0" smtClean="0"/>
              <a:t>Conclusion 3: </a:t>
            </a:r>
            <a:r>
              <a:rPr lang="en-GB" dirty="0" smtClean="0"/>
              <a:t>It is possible that </a:t>
            </a:r>
            <a:r>
              <a:rPr lang="en-GB" b="1" dirty="0" smtClean="0"/>
              <a:t>M</a:t>
            </a:r>
            <a:r>
              <a:rPr lang="en-GB" dirty="0" smtClean="0"/>
              <a:t> be distinct from </a:t>
            </a:r>
            <a:r>
              <a:rPr lang="en-GB" b="1" dirty="0" smtClean="0"/>
              <a:t>F</a:t>
            </a:r>
          </a:p>
          <a:p>
            <a:pPr marL="365760" indent="-283464" eaLnBrk="1" fontAlgn="auto" hangingPunct="1">
              <a:spcAft>
                <a:spcPts val="0"/>
              </a:spcAft>
              <a:buFont typeface="Wingdings 2"/>
              <a:buChar char=""/>
              <a:defRPr/>
            </a:pPr>
            <a:r>
              <a:rPr lang="en-GB" b="1" dirty="0" smtClean="0"/>
              <a:t>Conclusion 4</a:t>
            </a:r>
            <a:r>
              <a:rPr lang="en-GB" dirty="0" smtClean="0"/>
              <a:t>: </a:t>
            </a:r>
            <a:r>
              <a:rPr lang="en-GB" b="1" dirty="0" smtClean="0"/>
              <a:t>M</a:t>
            </a:r>
            <a:r>
              <a:rPr lang="en-GB" dirty="0" smtClean="0"/>
              <a:t> is actually distinct from </a:t>
            </a:r>
            <a:r>
              <a:rPr lang="en-GB" b="1" dirty="0" smtClean="0"/>
              <a:t>F</a:t>
            </a:r>
          </a:p>
          <a:p>
            <a:pPr marL="365760" indent="-283464" eaLnBrk="1" fontAlgn="auto" hangingPunct="1">
              <a:spcAft>
                <a:spcPts val="0"/>
              </a:spcAft>
              <a:buFont typeface="Wingdings 2"/>
              <a:buChar char=""/>
              <a:defRPr/>
            </a:pPr>
            <a:r>
              <a:rPr lang="en-GB" b="1" dirty="0" smtClean="0"/>
              <a:t>Final Conclusion</a:t>
            </a:r>
            <a:r>
              <a:rPr lang="en-GB" dirty="0" smtClean="0"/>
              <a:t>: Type physicalism is false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eaLnBrk="1" fontAlgn="auto" hangingPunct="1">
              <a:spcAft>
                <a:spcPts val="0"/>
              </a:spcAft>
              <a:defRPr/>
            </a:pPr>
            <a:r>
              <a:rPr lang="pt-PT" sz="2400" dirty="0" err="1" smtClean="0"/>
              <a:t>Premise</a:t>
            </a:r>
            <a:r>
              <a:rPr lang="pt-PT" sz="2400" dirty="0" smtClean="0"/>
              <a:t> 2</a:t>
            </a:r>
            <a:endParaRPr lang="pt-PT" sz="2400" dirty="0">
              <a:solidFill>
                <a:schemeClr val="tx2">
                  <a:satMod val="130000"/>
                </a:schemeClr>
              </a:solidFill>
            </a:endParaRPr>
          </a:p>
        </p:txBody>
      </p:sp>
      <p:sp>
        <p:nvSpPr>
          <p:cNvPr id="3" name="Marcador de Posição de Conteúdo 2"/>
          <p:cNvSpPr>
            <a:spLocks noGrp="1"/>
          </p:cNvSpPr>
          <p:nvPr>
            <p:ph idx="1"/>
          </p:nvPr>
        </p:nvSpPr>
        <p:spPr/>
        <p:txBody>
          <a:bodyPr>
            <a:normAutofit fontScale="92500" lnSpcReduction="10000"/>
          </a:bodyPr>
          <a:lstStyle/>
          <a:p>
            <a:pPr eaLnBrk="1" hangingPunct="1">
              <a:defRPr/>
            </a:pPr>
            <a:r>
              <a:rPr lang="en-GB" altLang="pt-PT" sz="2000" b="1" dirty="0" smtClean="0"/>
              <a:t>Chalmers’s modal argument </a:t>
            </a:r>
            <a:r>
              <a:rPr lang="en-GB" altLang="pt-PT" sz="2000" dirty="0" smtClean="0"/>
              <a:t>is not formulated in terms of strict identity between mental and physical types, but in terms of a weaker relation of logical </a:t>
            </a:r>
            <a:r>
              <a:rPr lang="en-GB" altLang="pt-PT" sz="2000" b="1" dirty="0" err="1" smtClean="0"/>
              <a:t>supervenience</a:t>
            </a:r>
            <a:r>
              <a:rPr lang="en-GB" altLang="pt-PT" sz="2000" dirty="0" smtClean="0"/>
              <a:t> between mental and brain properties</a:t>
            </a:r>
          </a:p>
          <a:p>
            <a:pPr eaLnBrk="1" hangingPunct="1">
              <a:defRPr/>
            </a:pPr>
            <a:r>
              <a:rPr lang="en-GB" altLang="pt-PT" sz="2000" dirty="0" smtClean="0"/>
              <a:t>But this is irrelevant to our present concerns, as our focus will be on Premises 3 and 4, whose conjunction alone entails failure of logical </a:t>
            </a:r>
            <a:r>
              <a:rPr lang="en-GB" altLang="pt-PT" sz="2000" dirty="0" err="1" smtClean="0"/>
              <a:t>supervenience</a:t>
            </a:r>
            <a:r>
              <a:rPr lang="en-GB" altLang="pt-PT" sz="2000" dirty="0" smtClean="0"/>
              <a:t> of mental properties over brain properties</a:t>
            </a:r>
          </a:p>
          <a:p>
            <a:pPr eaLnBrk="1" hangingPunct="1"/>
            <a:r>
              <a:rPr lang="pt-PT" altLang="pt-PT" sz="2000" b="1" dirty="0" err="1"/>
              <a:t>Premiss</a:t>
            </a:r>
            <a:r>
              <a:rPr lang="pt-PT" altLang="pt-PT" sz="2000" b="1" dirty="0"/>
              <a:t> 2 </a:t>
            </a:r>
            <a:r>
              <a:rPr lang="pt-PT" altLang="pt-PT" sz="2000" dirty="0" smtClean="0"/>
              <a:t>(</a:t>
            </a:r>
            <a:r>
              <a:rPr lang="pt-PT" altLang="pt-PT" sz="2000" i="1" dirty="0" err="1" smtClean="0"/>
              <a:t>The</a:t>
            </a:r>
            <a:r>
              <a:rPr lang="pt-PT" altLang="pt-PT" sz="2000" i="1" dirty="0" smtClean="0"/>
              <a:t> </a:t>
            </a:r>
            <a:r>
              <a:rPr lang="pt-PT" altLang="pt-PT" sz="2000" i="1" dirty="0" err="1" smtClean="0"/>
              <a:t>Necessity</a:t>
            </a:r>
            <a:r>
              <a:rPr lang="pt-PT" altLang="pt-PT" sz="2000" i="1" dirty="0" smtClean="0"/>
              <a:t> </a:t>
            </a:r>
            <a:r>
              <a:rPr lang="pt-PT" altLang="pt-PT" sz="2000" i="1" dirty="0" err="1" smtClean="0"/>
              <a:t>of</a:t>
            </a:r>
            <a:r>
              <a:rPr lang="pt-PT" altLang="pt-PT" sz="2000" i="1" dirty="0" smtClean="0"/>
              <a:t> </a:t>
            </a:r>
            <a:r>
              <a:rPr lang="pt-PT" altLang="pt-PT" sz="2000" i="1" dirty="0" err="1" smtClean="0"/>
              <a:t>Identity</a:t>
            </a:r>
            <a:r>
              <a:rPr lang="pt-PT" altLang="pt-PT" sz="2000" dirty="0" smtClean="0"/>
              <a:t>) </a:t>
            </a:r>
            <a:r>
              <a:rPr lang="pt-PT" altLang="pt-PT" sz="2000" dirty="0" err="1" smtClean="0"/>
              <a:t>is</a:t>
            </a:r>
            <a:r>
              <a:rPr lang="pt-PT" altLang="pt-PT" sz="2000" dirty="0" smtClean="0"/>
              <a:t> </a:t>
            </a:r>
            <a:r>
              <a:rPr lang="pt-PT" altLang="pt-PT" sz="2000" dirty="0"/>
              <a:t>a logical </a:t>
            </a:r>
            <a:r>
              <a:rPr lang="pt-PT" altLang="pt-PT" sz="2000" dirty="0" err="1"/>
              <a:t>consequence</a:t>
            </a:r>
            <a:r>
              <a:rPr lang="pt-PT" altLang="pt-PT" sz="2000" dirty="0"/>
              <a:t> </a:t>
            </a:r>
            <a:r>
              <a:rPr lang="pt-PT" altLang="pt-PT" sz="2000" dirty="0" err="1"/>
              <a:t>of</a:t>
            </a:r>
            <a:r>
              <a:rPr lang="pt-PT" altLang="pt-PT" sz="2000" dirty="0"/>
              <a:t> a </a:t>
            </a:r>
            <a:r>
              <a:rPr lang="pt-PT" altLang="pt-PT" sz="2000" b="1" dirty="0" err="1"/>
              <a:t>theorem</a:t>
            </a:r>
            <a:r>
              <a:rPr lang="pt-PT" altLang="pt-PT" sz="2000" b="1" dirty="0"/>
              <a:t> </a:t>
            </a:r>
            <a:r>
              <a:rPr lang="pt-PT" altLang="pt-PT" sz="2000" b="1" dirty="0" err="1"/>
              <a:t>of</a:t>
            </a:r>
            <a:r>
              <a:rPr lang="pt-PT" altLang="pt-PT" sz="2000" b="1" dirty="0"/>
              <a:t> standard </a:t>
            </a:r>
            <a:r>
              <a:rPr lang="pt-PT" altLang="pt-PT" sz="2000" b="1" dirty="0" err="1"/>
              <a:t>quantified</a:t>
            </a:r>
            <a:r>
              <a:rPr lang="pt-PT" altLang="pt-PT" sz="2000" b="1" dirty="0"/>
              <a:t> modal </a:t>
            </a:r>
            <a:r>
              <a:rPr lang="pt-PT" altLang="pt-PT" sz="2000" b="1" dirty="0" err="1"/>
              <a:t>logic</a:t>
            </a:r>
            <a:r>
              <a:rPr lang="pt-PT" altLang="pt-PT" sz="2000" dirty="0"/>
              <a:t>: </a:t>
            </a:r>
            <a:r>
              <a:rPr lang="pt-PT" altLang="pt-PT" sz="2000" dirty="0" err="1"/>
              <a:t>necessarily</a:t>
            </a:r>
            <a:r>
              <a:rPr lang="pt-PT" altLang="pt-PT" sz="2000" dirty="0"/>
              <a:t>, for </a:t>
            </a:r>
            <a:r>
              <a:rPr lang="pt-PT" altLang="pt-PT" sz="2000" dirty="0" err="1"/>
              <a:t>any</a:t>
            </a:r>
            <a:r>
              <a:rPr lang="pt-PT" altLang="pt-PT" sz="2000" dirty="0"/>
              <a:t> </a:t>
            </a:r>
            <a:r>
              <a:rPr lang="pt-PT" altLang="pt-PT" sz="2000" dirty="0" err="1"/>
              <a:t>objects</a:t>
            </a:r>
            <a:r>
              <a:rPr lang="pt-PT" altLang="pt-PT" sz="2000" dirty="0"/>
              <a:t> </a:t>
            </a:r>
            <a:r>
              <a:rPr lang="pt-PT" altLang="pt-PT" sz="2000" b="1" dirty="0"/>
              <a:t>x</a:t>
            </a:r>
            <a:r>
              <a:rPr lang="pt-PT" altLang="pt-PT" sz="2000" dirty="0"/>
              <a:t> </a:t>
            </a:r>
            <a:r>
              <a:rPr lang="pt-PT" altLang="pt-PT" sz="2000" dirty="0" err="1"/>
              <a:t>and</a:t>
            </a:r>
            <a:r>
              <a:rPr lang="pt-PT" altLang="pt-PT" sz="2000" dirty="0"/>
              <a:t> </a:t>
            </a:r>
            <a:r>
              <a:rPr lang="pt-PT" altLang="pt-PT" sz="2000" b="1" dirty="0"/>
              <a:t>y</a:t>
            </a:r>
            <a:r>
              <a:rPr lang="pt-PT" altLang="pt-PT" sz="2000" dirty="0"/>
              <a:t>, </a:t>
            </a:r>
            <a:r>
              <a:rPr lang="pt-PT" altLang="pt-PT" sz="2000" dirty="0" err="1"/>
              <a:t>if</a:t>
            </a:r>
            <a:r>
              <a:rPr lang="pt-PT" altLang="pt-PT" sz="2000" dirty="0"/>
              <a:t> </a:t>
            </a:r>
            <a:r>
              <a:rPr lang="pt-PT" altLang="pt-PT" sz="2000" b="1" dirty="0"/>
              <a:t>x</a:t>
            </a:r>
            <a:r>
              <a:rPr lang="pt-PT" altLang="pt-PT" sz="2000" dirty="0"/>
              <a:t> </a:t>
            </a:r>
            <a:r>
              <a:rPr lang="pt-PT" altLang="pt-PT" sz="2000" dirty="0" err="1"/>
              <a:t>is</a:t>
            </a:r>
            <a:r>
              <a:rPr lang="pt-PT" altLang="pt-PT" sz="2000" dirty="0"/>
              <a:t> </a:t>
            </a:r>
            <a:r>
              <a:rPr lang="pt-PT" altLang="pt-PT" sz="2000" dirty="0" err="1"/>
              <a:t>identical</a:t>
            </a:r>
            <a:r>
              <a:rPr lang="pt-PT" altLang="pt-PT" sz="2000" dirty="0"/>
              <a:t> to </a:t>
            </a:r>
            <a:r>
              <a:rPr lang="pt-PT" altLang="pt-PT" sz="2000" b="1" dirty="0"/>
              <a:t>y</a:t>
            </a:r>
            <a:r>
              <a:rPr lang="pt-PT" altLang="pt-PT" sz="2000" dirty="0"/>
              <a:t>, </a:t>
            </a:r>
            <a:r>
              <a:rPr lang="pt-PT" altLang="pt-PT" sz="2000" dirty="0" err="1"/>
              <a:t>then</a:t>
            </a:r>
            <a:r>
              <a:rPr lang="pt-PT" altLang="pt-PT" sz="2000" dirty="0"/>
              <a:t> </a:t>
            </a:r>
            <a:r>
              <a:rPr lang="pt-PT" altLang="pt-PT" sz="2000" dirty="0" err="1"/>
              <a:t>it</a:t>
            </a:r>
            <a:r>
              <a:rPr lang="pt-PT" altLang="pt-PT" sz="2000" dirty="0"/>
              <a:t> </a:t>
            </a:r>
            <a:r>
              <a:rPr lang="pt-PT" altLang="pt-PT" sz="2000" dirty="0" err="1"/>
              <a:t>is</a:t>
            </a:r>
            <a:r>
              <a:rPr lang="pt-PT" altLang="pt-PT" sz="2000" dirty="0"/>
              <a:t> </a:t>
            </a:r>
            <a:r>
              <a:rPr lang="pt-PT" altLang="pt-PT" sz="2000" dirty="0" err="1"/>
              <a:t>necessary</a:t>
            </a:r>
            <a:r>
              <a:rPr lang="pt-PT" altLang="pt-PT" sz="2000" dirty="0"/>
              <a:t> </a:t>
            </a:r>
            <a:r>
              <a:rPr lang="pt-PT" altLang="pt-PT" sz="2000" dirty="0" err="1"/>
              <a:t>that</a:t>
            </a:r>
            <a:r>
              <a:rPr lang="pt-PT" altLang="pt-PT" sz="2000" dirty="0"/>
              <a:t> </a:t>
            </a:r>
            <a:r>
              <a:rPr lang="pt-PT" altLang="pt-PT" sz="2000" b="1" dirty="0"/>
              <a:t>x</a:t>
            </a:r>
            <a:r>
              <a:rPr lang="pt-PT" altLang="pt-PT" sz="2000" dirty="0"/>
              <a:t> </a:t>
            </a:r>
            <a:r>
              <a:rPr lang="pt-PT" altLang="pt-PT" sz="2000" dirty="0" err="1"/>
              <a:t>be</a:t>
            </a:r>
            <a:r>
              <a:rPr lang="pt-PT" altLang="pt-PT" sz="2000" dirty="0"/>
              <a:t> </a:t>
            </a:r>
            <a:r>
              <a:rPr lang="pt-PT" altLang="pt-PT" sz="2000" dirty="0" err="1"/>
              <a:t>identical</a:t>
            </a:r>
            <a:r>
              <a:rPr lang="pt-PT" altLang="pt-PT" sz="2000" dirty="0"/>
              <a:t> to </a:t>
            </a:r>
            <a:r>
              <a:rPr lang="pt-PT" altLang="pt-PT" sz="2000" b="1" dirty="0"/>
              <a:t>y</a:t>
            </a:r>
          </a:p>
          <a:p>
            <a:pPr eaLnBrk="1" hangingPunct="1"/>
            <a:r>
              <a:rPr lang="pt-PT" altLang="pt-PT" sz="2000" dirty="0" err="1"/>
              <a:t>Before</a:t>
            </a:r>
            <a:r>
              <a:rPr lang="pt-PT" altLang="pt-PT" sz="2000" dirty="0"/>
              <a:t> </a:t>
            </a:r>
            <a:r>
              <a:rPr lang="pt-PT" altLang="pt-PT" sz="2000" dirty="0" err="1"/>
              <a:t>Kripke</a:t>
            </a:r>
            <a:r>
              <a:rPr lang="pt-PT" altLang="pt-PT" sz="2000" dirty="0"/>
              <a:t>, </a:t>
            </a:r>
            <a:r>
              <a:rPr lang="pt-PT" altLang="pt-PT" sz="2000" dirty="0" err="1"/>
              <a:t>it</a:t>
            </a:r>
            <a:r>
              <a:rPr lang="pt-PT" altLang="pt-PT" sz="2000" dirty="0"/>
              <a:t> </a:t>
            </a:r>
            <a:r>
              <a:rPr lang="pt-PT" altLang="pt-PT" sz="2000" dirty="0" err="1"/>
              <a:t>was</a:t>
            </a:r>
            <a:r>
              <a:rPr lang="pt-PT" altLang="pt-PT" sz="2000" dirty="0"/>
              <a:t> </a:t>
            </a:r>
            <a:r>
              <a:rPr lang="pt-PT" altLang="pt-PT" sz="2000" dirty="0" err="1" smtClean="0"/>
              <a:t>very</a:t>
            </a:r>
            <a:r>
              <a:rPr lang="pt-PT" altLang="pt-PT" sz="2000" dirty="0" smtClean="0"/>
              <a:t> </a:t>
            </a:r>
            <a:r>
              <a:rPr lang="pt-PT" altLang="pt-PT" sz="2000" dirty="0" err="1" smtClean="0"/>
              <a:t>common</a:t>
            </a:r>
            <a:r>
              <a:rPr lang="pt-PT" altLang="pt-PT" sz="2000" dirty="0" smtClean="0"/>
              <a:t> to </a:t>
            </a:r>
            <a:r>
              <a:rPr lang="pt-PT" altLang="pt-PT" sz="2000" dirty="0" err="1"/>
              <a:t>regard</a:t>
            </a:r>
            <a:r>
              <a:rPr lang="pt-PT" altLang="pt-PT" sz="2000" dirty="0"/>
              <a:t> </a:t>
            </a:r>
            <a:r>
              <a:rPr lang="pt-PT" altLang="pt-PT" sz="2000" dirty="0" err="1"/>
              <a:t>psychophysical</a:t>
            </a:r>
            <a:r>
              <a:rPr lang="pt-PT" altLang="pt-PT" sz="2000" dirty="0"/>
              <a:t> </a:t>
            </a:r>
            <a:r>
              <a:rPr lang="pt-PT" altLang="pt-PT" sz="2000" dirty="0" err="1" smtClean="0"/>
              <a:t>identities</a:t>
            </a:r>
            <a:r>
              <a:rPr lang="pt-PT" altLang="pt-PT" sz="2000" dirty="0" smtClean="0"/>
              <a:t>, </a:t>
            </a:r>
            <a:r>
              <a:rPr lang="pt-PT" altLang="pt-PT" sz="2000" dirty="0" err="1" smtClean="0"/>
              <a:t>statements</a:t>
            </a:r>
            <a:r>
              <a:rPr lang="pt-PT" altLang="pt-PT" sz="2000" dirty="0" smtClean="0"/>
              <a:t> </a:t>
            </a:r>
            <a:r>
              <a:rPr lang="pt-PT" altLang="pt-PT" sz="2000" dirty="0" err="1" smtClean="0"/>
              <a:t>such</a:t>
            </a:r>
            <a:r>
              <a:rPr lang="pt-PT" altLang="pt-PT" sz="2000" dirty="0" smtClean="0"/>
              <a:t> as </a:t>
            </a:r>
            <a:r>
              <a:rPr lang="pt-PT" altLang="pt-PT" sz="2000" b="1" dirty="0" err="1" smtClean="0"/>
              <a:t>Pain</a:t>
            </a:r>
            <a:r>
              <a:rPr lang="pt-PT" altLang="pt-PT" sz="2000" b="1" dirty="0" smtClean="0"/>
              <a:t> </a:t>
            </a:r>
            <a:r>
              <a:rPr lang="pt-PT" altLang="pt-PT" sz="2000" b="1" dirty="0" err="1" smtClean="0"/>
              <a:t>is</a:t>
            </a:r>
            <a:r>
              <a:rPr lang="pt-PT" altLang="pt-PT" sz="2000" b="1" dirty="0" smtClean="0"/>
              <a:t> C-</a:t>
            </a:r>
            <a:r>
              <a:rPr lang="pt-PT" altLang="pt-PT" sz="2000" b="1" dirty="0" err="1" smtClean="0"/>
              <a:t>fiber</a:t>
            </a:r>
            <a:r>
              <a:rPr lang="pt-PT" altLang="pt-PT" sz="2000" b="1" dirty="0" smtClean="0"/>
              <a:t> </a:t>
            </a:r>
            <a:r>
              <a:rPr lang="pt-PT" altLang="pt-PT" sz="2000" b="1" dirty="0" err="1" smtClean="0"/>
              <a:t>firing</a:t>
            </a:r>
            <a:r>
              <a:rPr lang="pt-PT" altLang="pt-PT" sz="2000" dirty="0" smtClean="0"/>
              <a:t>, </a:t>
            </a:r>
            <a:r>
              <a:rPr lang="pt-PT" altLang="pt-PT" sz="2000" dirty="0"/>
              <a:t>as </a:t>
            </a:r>
            <a:r>
              <a:rPr lang="pt-PT" altLang="pt-PT" sz="2000" dirty="0" err="1"/>
              <a:t>being</a:t>
            </a:r>
            <a:r>
              <a:rPr lang="pt-PT" altLang="pt-PT" sz="2000" dirty="0"/>
              <a:t> </a:t>
            </a:r>
            <a:r>
              <a:rPr lang="pt-PT" altLang="pt-PT" sz="2000" dirty="0" err="1"/>
              <a:t>of</a:t>
            </a:r>
            <a:r>
              <a:rPr lang="pt-PT" altLang="pt-PT" sz="2000" dirty="0"/>
              <a:t> </a:t>
            </a:r>
            <a:r>
              <a:rPr lang="pt-PT" altLang="pt-PT" sz="2000" dirty="0" err="1"/>
              <a:t>the</a:t>
            </a:r>
            <a:r>
              <a:rPr lang="pt-PT" altLang="pt-PT" sz="2000" dirty="0"/>
              <a:t> </a:t>
            </a:r>
            <a:r>
              <a:rPr lang="pt-PT" altLang="pt-PT" sz="2000" dirty="0" err="1"/>
              <a:t>same</a:t>
            </a:r>
            <a:r>
              <a:rPr lang="pt-PT" altLang="pt-PT" sz="2000" dirty="0"/>
              <a:t> </a:t>
            </a:r>
            <a:r>
              <a:rPr lang="pt-PT" altLang="pt-PT" sz="2000" dirty="0" err="1"/>
              <a:t>sort</a:t>
            </a:r>
            <a:r>
              <a:rPr lang="pt-PT" altLang="pt-PT" sz="2000" dirty="0"/>
              <a:t> as </a:t>
            </a:r>
            <a:r>
              <a:rPr lang="pt-PT" altLang="pt-PT" sz="2000" dirty="0" err="1"/>
              <a:t>theoretical</a:t>
            </a:r>
            <a:r>
              <a:rPr lang="pt-PT" altLang="pt-PT" sz="2000" dirty="0"/>
              <a:t> </a:t>
            </a:r>
            <a:r>
              <a:rPr lang="pt-PT" altLang="pt-PT" sz="2000" dirty="0" err="1"/>
              <a:t>identities</a:t>
            </a:r>
            <a:r>
              <a:rPr lang="pt-PT" altLang="pt-PT" sz="2000" dirty="0"/>
              <a:t>, </a:t>
            </a:r>
            <a:r>
              <a:rPr lang="pt-PT" altLang="pt-PT" sz="2000" dirty="0" err="1" smtClean="0"/>
              <a:t>identity</a:t>
            </a:r>
            <a:r>
              <a:rPr lang="pt-PT" altLang="pt-PT" sz="2000" dirty="0" smtClean="0"/>
              <a:t> </a:t>
            </a:r>
            <a:r>
              <a:rPr lang="pt-PT" altLang="pt-PT" sz="2000" dirty="0" err="1" smtClean="0"/>
              <a:t>statements</a:t>
            </a:r>
            <a:r>
              <a:rPr lang="pt-PT" altLang="pt-PT" sz="2000" dirty="0" smtClean="0"/>
              <a:t> </a:t>
            </a:r>
            <a:r>
              <a:rPr lang="pt-PT" altLang="pt-PT" sz="2000" dirty="0" err="1" smtClean="0"/>
              <a:t>established</a:t>
            </a:r>
            <a:r>
              <a:rPr lang="pt-PT" altLang="pt-PT" sz="2000" dirty="0" smtClean="0"/>
              <a:t> by </a:t>
            </a:r>
            <a:r>
              <a:rPr lang="pt-PT" altLang="pt-PT" sz="2000" dirty="0" err="1"/>
              <a:t>science</a:t>
            </a:r>
            <a:r>
              <a:rPr lang="pt-PT" altLang="pt-PT" sz="2000" dirty="0"/>
              <a:t> </a:t>
            </a:r>
            <a:r>
              <a:rPr lang="pt-PT" altLang="pt-PT" sz="2000" dirty="0" err="1"/>
              <a:t>suh</a:t>
            </a:r>
            <a:r>
              <a:rPr lang="pt-PT" altLang="pt-PT" sz="2000" dirty="0"/>
              <a:t> as </a:t>
            </a:r>
            <a:r>
              <a:rPr lang="pt-PT" altLang="pt-PT" sz="2000" b="1" dirty="0" err="1"/>
              <a:t>Water</a:t>
            </a:r>
            <a:r>
              <a:rPr lang="pt-PT" altLang="pt-PT" sz="2000" b="1" dirty="0"/>
              <a:t> </a:t>
            </a:r>
            <a:r>
              <a:rPr lang="pt-PT" altLang="pt-PT" sz="2000" b="1" dirty="0" err="1"/>
              <a:t>is</a:t>
            </a:r>
            <a:r>
              <a:rPr lang="pt-PT" altLang="pt-PT" sz="2000" b="1" dirty="0"/>
              <a:t> H20</a:t>
            </a:r>
            <a:r>
              <a:rPr lang="pt-PT" altLang="pt-PT" sz="2000" dirty="0"/>
              <a:t> </a:t>
            </a:r>
            <a:r>
              <a:rPr lang="pt-PT" altLang="pt-PT" sz="2000" dirty="0" err="1"/>
              <a:t>and</a:t>
            </a:r>
            <a:r>
              <a:rPr lang="pt-PT" altLang="pt-PT" sz="2000" dirty="0"/>
              <a:t> </a:t>
            </a:r>
            <a:r>
              <a:rPr lang="pt-PT" altLang="pt-PT" sz="2000" b="1" dirty="0" err="1"/>
              <a:t>Heat</a:t>
            </a:r>
            <a:r>
              <a:rPr lang="pt-PT" altLang="pt-PT" sz="2000" b="1" dirty="0"/>
              <a:t> </a:t>
            </a:r>
            <a:r>
              <a:rPr lang="pt-PT" altLang="pt-PT" sz="2000" b="1" dirty="0" err="1"/>
              <a:t>is</a:t>
            </a:r>
            <a:r>
              <a:rPr lang="pt-PT" altLang="pt-PT" sz="2000" b="1" dirty="0"/>
              <a:t> molecular </a:t>
            </a:r>
            <a:r>
              <a:rPr lang="pt-PT" altLang="pt-PT" sz="2000" b="1" dirty="0" err="1"/>
              <a:t>motion</a:t>
            </a:r>
            <a:r>
              <a:rPr lang="pt-PT" altLang="pt-PT" sz="2000" dirty="0"/>
              <a:t> (</a:t>
            </a:r>
            <a:r>
              <a:rPr lang="pt-PT" altLang="pt-PT" sz="2000" dirty="0" err="1"/>
              <a:t>roughly</a:t>
            </a:r>
            <a:r>
              <a:rPr lang="pt-PT" altLang="pt-PT" sz="2000" dirty="0"/>
              <a:t>)</a:t>
            </a:r>
          </a:p>
          <a:p>
            <a:pPr eaLnBrk="1" hangingPunct="1">
              <a:defRPr/>
            </a:pPr>
            <a:endParaRPr lang="en-GB" altLang="pt-PT" sz="2000" dirty="0" smtClean="0"/>
          </a:p>
          <a:p>
            <a:pPr eaLnBrk="1" hangingPunct="1">
              <a:defRPr/>
            </a:pPr>
            <a:endParaRPr lang="pt-PT" altLang="pt-PT" sz="2000" dirty="0" smtClean="0"/>
          </a:p>
          <a:p>
            <a:pPr eaLnBrk="1" hangingPunct="1">
              <a:defRPr/>
            </a:pPr>
            <a:endParaRPr lang="pt-PT" altLang="pt-PT"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smtClean="0"/>
              <a:t>Premise</a:t>
            </a:r>
            <a:r>
              <a:rPr lang="pt-PT" sz="2000" dirty="0" smtClean="0"/>
              <a:t> 2</a:t>
            </a:r>
            <a:endParaRPr lang="pt-PT" dirty="0">
              <a:solidFill>
                <a:schemeClr val="tx2">
                  <a:satMod val="130000"/>
                </a:schemeClr>
              </a:solidFill>
            </a:endParaRPr>
          </a:p>
        </p:txBody>
      </p:sp>
      <p:sp>
        <p:nvSpPr>
          <p:cNvPr id="3" name="Marcador de Posição de Conteúdo 2"/>
          <p:cNvSpPr>
            <a:spLocks noGrp="1"/>
          </p:cNvSpPr>
          <p:nvPr>
            <p:ph idx="1"/>
          </p:nvPr>
        </p:nvSpPr>
        <p:spPr/>
        <p:txBody>
          <a:bodyPr>
            <a:normAutofit fontScale="92500" lnSpcReduction="20000"/>
          </a:bodyPr>
          <a:lstStyle/>
          <a:p>
            <a:pPr eaLnBrk="1" hangingPunct="1"/>
            <a:r>
              <a:rPr lang="pt-PT" altLang="pt-PT" sz="2000" dirty="0" err="1" smtClean="0"/>
              <a:t>Like</a:t>
            </a:r>
            <a:r>
              <a:rPr lang="pt-PT" altLang="pt-PT" sz="2000" dirty="0" smtClean="0"/>
              <a:t> </a:t>
            </a:r>
            <a:r>
              <a:rPr lang="pt-PT" altLang="pt-PT" sz="2000" dirty="0" err="1"/>
              <a:t>the</a:t>
            </a:r>
            <a:r>
              <a:rPr lang="pt-PT" altLang="pt-PT" sz="2000" dirty="0"/>
              <a:t> </a:t>
            </a:r>
            <a:r>
              <a:rPr lang="pt-PT" altLang="pt-PT" sz="2000" dirty="0" err="1"/>
              <a:t>latter</a:t>
            </a:r>
            <a:r>
              <a:rPr lang="pt-PT" altLang="pt-PT" sz="2000" dirty="0"/>
              <a:t> </a:t>
            </a:r>
            <a:r>
              <a:rPr lang="pt-PT" altLang="pt-PT" sz="2000" dirty="0" err="1"/>
              <a:t>identities</a:t>
            </a:r>
            <a:r>
              <a:rPr lang="pt-PT" altLang="pt-PT" sz="2000" dirty="0"/>
              <a:t>, </a:t>
            </a:r>
            <a:r>
              <a:rPr lang="pt-PT" altLang="pt-PT" sz="2000" dirty="0" err="1"/>
              <a:t>psychophysical</a:t>
            </a:r>
            <a:r>
              <a:rPr lang="pt-PT" altLang="pt-PT" sz="2000" dirty="0"/>
              <a:t> </a:t>
            </a:r>
            <a:r>
              <a:rPr lang="pt-PT" altLang="pt-PT" sz="2000" dirty="0" err="1"/>
              <a:t>identities</a:t>
            </a:r>
            <a:r>
              <a:rPr lang="pt-PT" altLang="pt-PT" sz="2000" dirty="0"/>
              <a:t> </a:t>
            </a:r>
            <a:r>
              <a:rPr lang="pt-PT" altLang="pt-PT" sz="2000" dirty="0" err="1"/>
              <a:t>would</a:t>
            </a:r>
            <a:r>
              <a:rPr lang="pt-PT" altLang="pt-PT" sz="2000" dirty="0"/>
              <a:t> </a:t>
            </a:r>
            <a:r>
              <a:rPr lang="pt-PT" altLang="pt-PT" sz="2000" dirty="0" err="1" smtClean="0"/>
              <a:t>have</a:t>
            </a:r>
            <a:r>
              <a:rPr lang="pt-PT" altLang="pt-PT" sz="2000" dirty="0" smtClean="0"/>
              <a:t> </a:t>
            </a:r>
            <a:r>
              <a:rPr lang="pt-PT" altLang="pt-PT" sz="2000" dirty="0" err="1" smtClean="0"/>
              <a:t>an</a:t>
            </a:r>
            <a:r>
              <a:rPr lang="pt-PT" altLang="pt-PT" sz="2000" dirty="0" smtClean="0"/>
              <a:t> </a:t>
            </a:r>
            <a:r>
              <a:rPr lang="pt-PT" altLang="pt-PT" sz="2000" dirty="0" err="1"/>
              <a:t>empirical</a:t>
            </a:r>
            <a:r>
              <a:rPr lang="pt-PT" altLang="pt-PT" sz="2000" dirty="0"/>
              <a:t> </a:t>
            </a:r>
            <a:r>
              <a:rPr lang="pt-PT" altLang="pt-PT" sz="2000" dirty="0" err="1" smtClean="0"/>
              <a:t>nature</a:t>
            </a:r>
            <a:r>
              <a:rPr lang="pt-PT" altLang="pt-PT" sz="2000" dirty="0" smtClean="0"/>
              <a:t> </a:t>
            </a:r>
            <a:r>
              <a:rPr lang="pt-PT" altLang="pt-PT" sz="2000" dirty="0" err="1" smtClean="0"/>
              <a:t>and</a:t>
            </a:r>
            <a:r>
              <a:rPr lang="pt-PT" altLang="pt-PT" sz="2000" dirty="0" smtClean="0"/>
              <a:t> </a:t>
            </a:r>
            <a:r>
              <a:rPr lang="pt-PT" altLang="pt-PT" sz="2000" dirty="0" err="1" smtClean="0"/>
              <a:t>would</a:t>
            </a:r>
            <a:r>
              <a:rPr lang="pt-PT" altLang="pt-PT" sz="2000" dirty="0" smtClean="0"/>
              <a:t> </a:t>
            </a:r>
            <a:r>
              <a:rPr lang="pt-PT" altLang="pt-PT" sz="2000" dirty="0" err="1" smtClean="0"/>
              <a:t>thus</a:t>
            </a:r>
            <a:r>
              <a:rPr lang="pt-PT" altLang="pt-PT" sz="2000" dirty="0" smtClean="0"/>
              <a:t> </a:t>
            </a:r>
            <a:r>
              <a:rPr lang="pt-PT" altLang="pt-PT" sz="2000" dirty="0" err="1" smtClean="0"/>
              <a:t>be</a:t>
            </a:r>
            <a:r>
              <a:rPr lang="pt-PT" altLang="pt-PT" sz="2000" dirty="0" smtClean="0"/>
              <a:t> </a:t>
            </a:r>
            <a:r>
              <a:rPr lang="pt-PT" altLang="pt-PT" sz="2000" dirty="0" err="1" smtClean="0"/>
              <a:t>only</a:t>
            </a:r>
            <a:r>
              <a:rPr lang="pt-PT" altLang="pt-PT" sz="2000" dirty="0" smtClean="0"/>
              <a:t> </a:t>
            </a:r>
            <a:r>
              <a:rPr lang="pt-PT" altLang="pt-PT" sz="2000" b="1" dirty="0" err="1"/>
              <a:t>contigently</a:t>
            </a:r>
            <a:r>
              <a:rPr lang="pt-PT" altLang="pt-PT" sz="2000" b="1" dirty="0"/>
              <a:t> </a:t>
            </a:r>
            <a:r>
              <a:rPr lang="pt-PT" altLang="pt-PT" sz="2000" b="1" dirty="0" err="1"/>
              <a:t>true</a:t>
            </a:r>
            <a:r>
              <a:rPr lang="pt-PT" altLang="pt-PT" sz="2000" b="1" dirty="0"/>
              <a:t> </a:t>
            </a:r>
            <a:r>
              <a:rPr lang="pt-PT" altLang="pt-PT" sz="2000" dirty="0"/>
              <a:t>(</a:t>
            </a:r>
            <a:r>
              <a:rPr lang="pt-PT" altLang="pt-PT" sz="2000" dirty="0" err="1"/>
              <a:t>if</a:t>
            </a:r>
            <a:r>
              <a:rPr lang="pt-PT" altLang="pt-PT" sz="2000" dirty="0"/>
              <a:t> </a:t>
            </a:r>
            <a:r>
              <a:rPr lang="pt-PT" altLang="pt-PT" sz="2000" dirty="0" err="1"/>
              <a:t>true</a:t>
            </a:r>
            <a:r>
              <a:rPr lang="pt-PT" altLang="pt-PT" sz="2000" dirty="0" smtClean="0"/>
              <a:t>)</a:t>
            </a:r>
          </a:p>
          <a:p>
            <a:pPr marL="365760" indent="-283464" eaLnBrk="1" fontAlgn="auto" hangingPunct="1">
              <a:spcAft>
                <a:spcPts val="0"/>
              </a:spcAft>
              <a:buFont typeface="Wingdings 2"/>
              <a:buChar char=""/>
              <a:defRPr/>
            </a:pPr>
            <a:r>
              <a:rPr lang="pt-PT" sz="2000" dirty="0" err="1"/>
              <a:t>It</a:t>
            </a:r>
            <a:r>
              <a:rPr lang="pt-PT" sz="2000" dirty="0"/>
              <a:t> </a:t>
            </a:r>
            <a:r>
              <a:rPr lang="pt-PT" sz="2000" dirty="0" err="1"/>
              <a:t>was</a:t>
            </a:r>
            <a:r>
              <a:rPr lang="pt-PT" sz="2000" dirty="0"/>
              <a:t> </a:t>
            </a:r>
            <a:r>
              <a:rPr lang="pt-PT" sz="2000" dirty="0" err="1"/>
              <a:t>along</a:t>
            </a:r>
            <a:r>
              <a:rPr lang="pt-PT" sz="2000" dirty="0"/>
              <a:t> </a:t>
            </a:r>
            <a:r>
              <a:rPr lang="pt-PT" sz="2000" dirty="0" err="1"/>
              <a:t>these</a:t>
            </a:r>
            <a:r>
              <a:rPr lang="pt-PT" sz="2000" dirty="0"/>
              <a:t> </a:t>
            </a:r>
            <a:r>
              <a:rPr lang="pt-PT" sz="2000" dirty="0" err="1"/>
              <a:t>lines</a:t>
            </a:r>
            <a:r>
              <a:rPr lang="pt-PT" sz="2000" dirty="0"/>
              <a:t> </a:t>
            </a:r>
            <a:r>
              <a:rPr lang="pt-PT" sz="2000" dirty="0" err="1"/>
              <a:t>that</a:t>
            </a:r>
            <a:r>
              <a:rPr lang="pt-PT" sz="2000" dirty="0"/>
              <a:t> </a:t>
            </a:r>
            <a:r>
              <a:rPr lang="pt-PT" sz="2000" dirty="0" err="1"/>
              <a:t>psychophysical</a:t>
            </a:r>
            <a:r>
              <a:rPr lang="pt-PT" sz="2000" dirty="0"/>
              <a:t> </a:t>
            </a:r>
            <a:r>
              <a:rPr lang="pt-PT" sz="2000" dirty="0" err="1"/>
              <a:t>identities</a:t>
            </a:r>
            <a:r>
              <a:rPr lang="pt-PT" sz="2000" dirty="0"/>
              <a:t> </a:t>
            </a:r>
            <a:r>
              <a:rPr lang="pt-PT" sz="2000" dirty="0" err="1"/>
              <a:t>such</a:t>
            </a:r>
            <a:r>
              <a:rPr lang="pt-PT" sz="2000" dirty="0"/>
              <a:t> as </a:t>
            </a:r>
            <a:r>
              <a:rPr lang="pt-PT" sz="2000" b="1" dirty="0" err="1"/>
              <a:t>Pain</a:t>
            </a:r>
            <a:r>
              <a:rPr lang="pt-PT" sz="2000" b="1" dirty="0"/>
              <a:t> </a:t>
            </a:r>
            <a:r>
              <a:rPr lang="pt-PT" sz="2000" b="1" dirty="0" err="1"/>
              <a:t>is</a:t>
            </a:r>
            <a:r>
              <a:rPr lang="pt-PT" sz="2000" b="1" dirty="0"/>
              <a:t> </a:t>
            </a:r>
            <a:r>
              <a:rPr lang="pt-PT" sz="2000" b="1" dirty="0" smtClean="0"/>
              <a:t>C-</a:t>
            </a:r>
            <a:r>
              <a:rPr lang="pt-PT" sz="2000" b="1" dirty="0" err="1" smtClean="0"/>
              <a:t>fiber</a:t>
            </a:r>
            <a:r>
              <a:rPr lang="pt-PT" sz="2000" b="1" dirty="0" smtClean="0"/>
              <a:t> </a:t>
            </a:r>
            <a:r>
              <a:rPr lang="pt-PT" sz="2000" b="1" dirty="0" err="1" smtClean="0"/>
              <a:t>firing</a:t>
            </a:r>
            <a:r>
              <a:rPr lang="pt-PT" sz="2000" dirty="0" smtClean="0"/>
              <a:t> </a:t>
            </a:r>
            <a:r>
              <a:rPr lang="pt-PT" sz="2000" dirty="0" err="1" smtClean="0"/>
              <a:t>were</a:t>
            </a:r>
            <a:r>
              <a:rPr lang="pt-PT" sz="2000" dirty="0" smtClean="0"/>
              <a:t> </a:t>
            </a:r>
            <a:r>
              <a:rPr lang="pt-PT" sz="2000" dirty="0" err="1" smtClean="0"/>
              <a:t>viewed</a:t>
            </a:r>
            <a:r>
              <a:rPr lang="pt-PT" sz="2000" dirty="0" smtClean="0"/>
              <a:t> by </a:t>
            </a:r>
            <a:r>
              <a:rPr lang="pt-PT" sz="2000" dirty="0" err="1" smtClean="0"/>
              <a:t>the</a:t>
            </a:r>
            <a:r>
              <a:rPr lang="pt-PT" sz="2000" dirty="0" smtClean="0"/>
              <a:t> </a:t>
            </a:r>
            <a:r>
              <a:rPr lang="pt-PT" sz="2000" dirty="0" err="1" smtClean="0"/>
              <a:t>early</a:t>
            </a:r>
            <a:r>
              <a:rPr lang="pt-PT" sz="2000" dirty="0" smtClean="0"/>
              <a:t> </a:t>
            </a:r>
            <a:r>
              <a:rPr lang="pt-PT" sz="2000" dirty="0" err="1"/>
              <a:t>advocates</a:t>
            </a:r>
            <a:r>
              <a:rPr lang="pt-PT" sz="2000" dirty="0"/>
              <a:t> </a:t>
            </a:r>
            <a:r>
              <a:rPr lang="pt-PT" sz="2000" dirty="0" err="1"/>
              <a:t>of</a:t>
            </a:r>
            <a:r>
              <a:rPr lang="pt-PT" sz="2000" dirty="0"/>
              <a:t> </a:t>
            </a:r>
            <a:r>
              <a:rPr lang="pt-PT" sz="2000" dirty="0" err="1"/>
              <a:t>type</a:t>
            </a:r>
            <a:r>
              <a:rPr lang="pt-PT" sz="2000" dirty="0"/>
              <a:t> </a:t>
            </a:r>
            <a:r>
              <a:rPr lang="pt-PT" sz="2000" dirty="0" err="1" smtClean="0"/>
              <a:t>physicalism</a:t>
            </a:r>
            <a:r>
              <a:rPr lang="pt-PT" sz="2000" dirty="0" smtClean="0"/>
              <a:t>, </a:t>
            </a:r>
            <a:r>
              <a:rPr lang="pt-PT" sz="2000" dirty="0" err="1" smtClean="0"/>
              <a:t>most</a:t>
            </a:r>
            <a:r>
              <a:rPr lang="pt-PT" sz="2000" dirty="0" smtClean="0"/>
              <a:t> </a:t>
            </a:r>
            <a:r>
              <a:rPr lang="pt-PT" sz="2000" dirty="0" err="1" smtClean="0"/>
              <a:t>notably</a:t>
            </a:r>
            <a:r>
              <a:rPr lang="pt-PT" sz="2000" dirty="0" smtClean="0"/>
              <a:t> U.T</a:t>
            </a:r>
            <a:r>
              <a:rPr lang="pt-PT" sz="2000" dirty="0"/>
              <a:t>. </a:t>
            </a:r>
            <a:r>
              <a:rPr lang="pt-PT" sz="2000" dirty="0" err="1"/>
              <a:t>Place</a:t>
            </a:r>
            <a:r>
              <a:rPr lang="pt-PT" sz="2000" dirty="0"/>
              <a:t> </a:t>
            </a:r>
            <a:r>
              <a:rPr lang="pt-PT" sz="2000" dirty="0" err="1"/>
              <a:t>and</a:t>
            </a:r>
            <a:r>
              <a:rPr lang="pt-PT" sz="2000" dirty="0"/>
              <a:t> J.J.C. </a:t>
            </a:r>
            <a:r>
              <a:rPr lang="pt-PT" sz="2000" dirty="0" err="1"/>
              <a:t>Smart</a:t>
            </a:r>
            <a:endParaRPr lang="pt-PT" sz="2000" dirty="0"/>
          </a:p>
          <a:p>
            <a:pPr marL="365760" indent="-283464" eaLnBrk="1" fontAlgn="auto" hangingPunct="1">
              <a:spcAft>
                <a:spcPts val="0"/>
              </a:spcAft>
              <a:buFont typeface="Wingdings 2"/>
              <a:buChar char=""/>
              <a:defRPr/>
            </a:pPr>
            <a:r>
              <a:rPr lang="pt-PT" sz="2000" dirty="0" err="1"/>
              <a:t>With</a:t>
            </a:r>
            <a:r>
              <a:rPr lang="pt-PT" sz="2000" dirty="0"/>
              <a:t> </a:t>
            </a:r>
            <a:r>
              <a:rPr lang="pt-PT" sz="2000" dirty="0" err="1"/>
              <a:t>Kripke</a:t>
            </a:r>
            <a:r>
              <a:rPr lang="pt-PT" sz="2000" dirty="0"/>
              <a:t>, </a:t>
            </a:r>
            <a:r>
              <a:rPr lang="pt-PT" sz="2000" dirty="0" err="1"/>
              <a:t>and</a:t>
            </a:r>
            <a:r>
              <a:rPr lang="pt-PT" sz="2000" dirty="0"/>
              <a:t> </a:t>
            </a:r>
            <a:r>
              <a:rPr lang="pt-PT" sz="2000" dirty="0" err="1"/>
              <a:t>with</a:t>
            </a:r>
            <a:r>
              <a:rPr lang="pt-PT" sz="2000" dirty="0"/>
              <a:t> </a:t>
            </a:r>
            <a:r>
              <a:rPr lang="pt-PT" sz="2000" dirty="0" err="1"/>
              <a:t>the</a:t>
            </a:r>
            <a:r>
              <a:rPr lang="pt-PT" sz="2000" dirty="0"/>
              <a:t> </a:t>
            </a:r>
            <a:r>
              <a:rPr lang="pt-PT" sz="2000" dirty="0" err="1"/>
              <a:t>development</a:t>
            </a:r>
            <a:r>
              <a:rPr lang="pt-PT" sz="2000" dirty="0"/>
              <a:t> </a:t>
            </a:r>
            <a:r>
              <a:rPr lang="pt-PT" sz="2000" dirty="0" err="1"/>
              <a:t>of</a:t>
            </a:r>
            <a:r>
              <a:rPr lang="pt-PT" sz="2000" dirty="0"/>
              <a:t> </a:t>
            </a:r>
            <a:r>
              <a:rPr lang="pt-PT" sz="2000" dirty="0" err="1"/>
              <a:t>quantified</a:t>
            </a:r>
            <a:r>
              <a:rPr lang="pt-PT" sz="2000" dirty="0"/>
              <a:t> modal </a:t>
            </a:r>
            <a:r>
              <a:rPr lang="pt-PT" sz="2000" dirty="0" err="1"/>
              <a:t>logic</a:t>
            </a:r>
            <a:r>
              <a:rPr lang="pt-PT" sz="2000" dirty="0"/>
              <a:t> </a:t>
            </a:r>
            <a:r>
              <a:rPr lang="pt-PT" sz="2000" dirty="0" err="1"/>
              <a:t>due</a:t>
            </a:r>
            <a:r>
              <a:rPr lang="pt-PT" sz="2000" dirty="0"/>
              <a:t> to </a:t>
            </a:r>
            <a:r>
              <a:rPr lang="pt-PT" sz="2000" dirty="0" err="1"/>
              <a:t>him</a:t>
            </a:r>
            <a:r>
              <a:rPr lang="pt-PT" sz="2000" dirty="0"/>
              <a:t> </a:t>
            </a:r>
            <a:r>
              <a:rPr lang="pt-PT" sz="2000" dirty="0" err="1"/>
              <a:t>and</a:t>
            </a:r>
            <a:r>
              <a:rPr lang="pt-PT" sz="2000" dirty="0"/>
              <a:t> </a:t>
            </a:r>
            <a:r>
              <a:rPr lang="pt-PT" sz="2000" dirty="0" err="1"/>
              <a:t>others</a:t>
            </a:r>
            <a:r>
              <a:rPr lang="pt-PT" sz="2000" dirty="0"/>
              <a:t>, </a:t>
            </a:r>
            <a:r>
              <a:rPr lang="pt-PT" sz="2000" dirty="0" err="1"/>
              <a:t>such</a:t>
            </a:r>
            <a:r>
              <a:rPr lang="pt-PT" sz="2000" dirty="0"/>
              <a:t> a </a:t>
            </a:r>
            <a:r>
              <a:rPr lang="pt-PT" sz="2000" dirty="0" err="1"/>
              <a:t>view</a:t>
            </a:r>
            <a:r>
              <a:rPr lang="pt-PT" sz="2000" dirty="0"/>
              <a:t> </a:t>
            </a:r>
            <a:r>
              <a:rPr lang="pt-PT" sz="2000" dirty="0" err="1" smtClean="0"/>
              <a:t>became</a:t>
            </a:r>
            <a:r>
              <a:rPr lang="pt-PT" sz="2000" dirty="0"/>
              <a:t> </a:t>
            </a:r>
            <a:r>
              <a:rPr lang="pt-PT" sz="2000" dirty="0" err="1" smtClean="0"/>
              <a:t>much</a:t>
            </a:r>
            <a:r>
              <a:rPr lang="pt-PT" sz="2000" dirty="0" smtClean="0"/>
              <a:t> </a:t>
            </a:r>
            <a:r>
              <a:rPr lang="pt-PT" sz="2000" dirty="0" err="1" smtClean="0"/>
              <a:t>harder</a:t>
            </a:r>
            <a:r>
              <a:rPr lang="pt-PT" sz="2000" dirty="0" smtClean="0"/>
              <a:t> to </a:t>
            </a:r>
            <a:r>
              <a:rPr lang="pt-PT" sz="2000" dirty="0" err="1" smtClean="0"/>
              <a:t>sustain</a:t>
            </a:r>
            <a:r>
              <a:rPr lang="pt-PT" sz="2000" dirty="0" smtClean="0"/>
              <a:t>, </a:t>
            </a:r>
            <a:r>
              <a:rPr lang="pt-PT" sz="2000" dirty="0" err="1" smtClean="0"/>
              <a:t>not</a:t>
            </a:r>
            <a:r>
              <a:rPr lang="pt-PT" sz="2000" dirty="0" smtClean="0"/>
              <a:t> </a:t>
            </a:r>
            <a:r>
              <a:rPr lang="pt-PT" sz="2000" dirty="0" err="1" smtClean="0"/>
              <a:t>only</a:t>
            </a:r>
            <a:r>
              <a:rPr lang="pt-PT" sz="2000" dirty="0" smtClean="0"/>
              <a:t> </a:t>
            </a:r>
            <a:r>
              <a:rPr lang="pt-PT" sz="2000" dirty="0" err="1" smtClean="0"/>
              <a:t>with</a:t>
            </a:r>
            <a:r>
              <a:rPr lang="pt-PT" sz="2000" dirty="0" smtClean="0"/>
              <a:t> </a:t>
            </a:r>
            <a:r>
              <a:rPr lang="pt-PT" sz="2000" dirty="0" err="1"/>
              <a:t>respect</a:t>
            </a:r>
            <a:r>
              <a:rPr lang="pt-PT" sz="2000" dirty="0"/>
              <a:t> </a:t>
            </a:r>
            <a:r>
              <a:rPr lang="pt-PT" sz="2000" dirty="0" smtClean="0"/>
              <a:t>to </a:t>
            </a:r>
            <a:r>
              <a:rPr lang="pt-PT" sz="2000" dirty="0" err="1" smtClean="0"/>
              <a:t>psychophysical</a:t>
            </a:r>
            <a:r>
              <a:rPr lang="pt-PT" sz="2000" dirty="0" smtClean="0"/>
              <a:t> </a:t>
            </a:r>
            <a:r>
              <a:rPr lang="pt-PT" sz="2000" dirty="0" err="1"/>
              <a:t>identities</a:t>
            </a:r>
            <a:r>
              <a:rPr lang="pt-PT" sz="2000" dirty="0"/>
              <a:t> </a:t>
            </a:r>
            <a:r>
              <a:rPr lang="pt-PT" sz="2000" dirty="0" err="1"/>
              <a:t>but</a:t>
            </a:r>
            <a:r>
              <a:rPr lang="pt-PT" sz="2000" dirty="0"/>
              <a:t> </a:t>
            </a:r>
            <a:r>
              <a:rPr lang="pt-PT" sz="2000" dirty="0" err="1"/>
              <a:t>also</a:t>
            </a:r>
            <a:r>
              <a:rPr lang="pt-PT" sz="2000" dirty="0"/>
              <a:t> </a:t>
            </a:r>
            <a:r>
              <a:rPr lang="pt-PT" sz="2000" dirty="0" err="1" smtClean="0"/>
              <a:t>with</a:t>
            </a:r>
            <a:r>
              <a:rPr lang="pt-PT" sz="2000" dirty="0" smtClean="0"/>
              <a:t> </a:t>
            </a:r>
            <a:r>
              <a:rPr lang="pt-PT" sz="2000" dirty="0" err="1" smtClean="0"/>
              <a:t>respect</a:t>
            </a:r>
            <a:r>
              <a:rPr lang="pt-PT" sz="2000" dirty="0" smtClean="0"/>
              <a:t> to </a:t>
            </a:r>
            <a:r>
              <a:rPr lang="pt-PT" sz="2000" dirty="0" err="1"/>
              <a:t>theoretical</a:t>
            </a:r>
            <a:r>
              <a:rPr lang="pt-PT" sz="2000" dirty="0"/>
              <a:t> </a:t>
            </a:r>
            <a:r>
              <a:rPr lang="pt-PT" sz="2000" dirty="0" err="1"/>
              <a:t>identities</a:t>
            </a:r>
            <a:endParaRPr lang="pt-PT" sz="2000" dirty="0"/>
          </a:p>
          <a:p>
            <a:pPr marL="365760" indent="-283464" eaLnBrk="1" fontAlgn="auto" hangingPunct="1">
              <a:spcAft>
                <a:spcPts val="0"/>
              </a:spcAft>
              <a:buFont typeface="Wingdings 2"/>
              <a:buChar char=""/>
              <a:defRPr/>
            </a:pPr>
            <a:r>
              <a:rPr lang="pt-PT" sz="2000" dirty="0" err="1"/>
              <a:t>However</a:t>
            </a:r>
            <a:r>
              <a:rPr lang="pt-PT" sz="2000" dirty="0"/>
              <a:t>, </a:t>
            </a:r>
            <a:r>
              <a:rPr lang="pt-PT" sz="2000" dirty="0" err="1"/>
              <a:t>one</a:t>
            </a:r>
            <a:r>
              <a:rPr lang="pt-PT" sz="2000" dirty="0"/>
              <a:t> </a:t>
            </a:r>
            <a:r>
              <a:rPr lang="pt-PT" sz="2000" dirty="0" err="1"/>
              <a:t>should</a:t>
            </a:r>
            <a:r>
              <a:rPr lang="pt-PT" sz="2000" dirty="0"/>
              <a:t> note </a:t>
            </a:r>
            <a:r>
              <a:rPr lang="pt-PT" sz="2000" dirty="0" err="1"/>
              <a:t>that</a:t>
            </a:r>
            <a:r>
              <a:rPr lang="pt-PT" sz="2000" dirty="0"/>
              <a:t> </a:t>
            </a:r>
            <a:r>
              <a:rPr lang="pt-PT" sz="2000" b="1" dirty="0" err="1"/>
              <a:t>even</a:t>
            </a:r>
            <a:r>
              <a:rPr lang="pt-PT" sz="2000" b="1" dirty="0"/>
              <a:t> logical </a:t>
            </a:r>
            <a:r>
              <a:rPr lang="pt-PT" sz="2000" b="1" dirty="0" err="1"/>
              <a:t>truths</a:t>
            </a:r>
            <a:r>
              <a:rPr lang="pt-PT" sz="2000" b="1" dirty="0"/>
              <a:t> are </a:t>
            </a:r>
            <a:r>
              <a:rPr lang="pt-PT" sz="2000" b="1" dirty="0" err="1"/>
              <a:t>not</a:t>
            </a:r>
            <a:r>
              <a:rPr lang="pt-PT" sz="2000" b="1" dirty="0"/>
              <a:t> </a:t>
            </a:r>
            <a:r>
              <a:rPr lang="pt-PT" sz="2000" b="1" dirty="0" err="1"/>
              <a:t>beyond</a:t>
            </a:r>
            <a:r>
              <a:rPr lang="pt-PT" sz="2000" b="1" dirty="0"/>
              <a:t> </a:t>
            </a:r>
            <a:r>
              <a:rPr lang="pt-PT" sz="2000" b="1" dirty="0" err="1"/>
              <a:t>rational</a:t>
            </a:r>
            <a:r>
              <a:rPr lang="pt-PT" sz="2000" b="1" dirty="0"/>
              <a:t> dispute</a:t>
            </a:r>
            <a:r>
              <a:rPr lang="pt-PT" sz="2000" dirty="0"/>
              <a:t>, for </a:t>
            </a:r>
            <a:r>
              <a:rPr lang="pt-PT" sz="2000" dirty="0" err="1"/>
              <a:t>such</a:t>
            </a:r>
            <a:r>
              <a:rPr lang="pt-PT" sz="2000" dirty="0"/>
              <a:t> a status </a:t>
            </a:r>
            <a:r>
              <a:rPr lang="pt-PT" sz="2000" dirty="0" err="1"/>
              <a:t>is</a:t>
            </a:r>
            <a:r>
              <a:rPr lang="pt-PT" sz="2000" dirty="0"/>
              <a:t> </a:t>
            </a:r>
            <a:r>
              <a:rPr lang="pt-PT" sz="2000" dirty="0" err="1"/>
              <a:t>not</a:t>
            </a:r>
            <a:r>
              <a:rPr lang="pt-PT" sz="2000" dirty="0"/>
              <a:t> </a:t>
            </a:r>
            <a:r>
              <a:rPr lang="pt-PT" sz="2000" dirty="0" err="1"/>
              <a:t>absolute</a:t>
            </a:r>
            <a:r>
              <a:rPr lang="pt-PT" sz="2000" dirty="0"/>
              <a:t> </a:t>
            </a:r>
            <a:r>
              <a:rPr lang="pt-PT" sz="2000" dirty="0" err="1"/>
              <a:t>and</a:t>
            </a:r>
            <a:r>
              <a:rPr lang="pt-PT" sz="2000" dirty="0"/>
              <a:t> can </a:t>
            </a:r>
            <a:r>
              <a:rPr lang="pt-PT" sz="2000" dirty="0" err="1"/>
              <a:t>always</a:t>
            </a:r>
            <a:r>
              <a:rPr lang="pt-PT" sz="2000" dirty="0"/>
              <a:t> </a:t>
            </a:r>
            <a:r>
              <a:rPr lang="pt-PT" sz="2000" dirty="0" err="1"/>
              <a:t>be</a:t>
            </a:r>
            <a:r>
              <a:rPr lang="pt-PT" sz="2000" dirty="0"/>
              <a:t> </a:t>
            </a:r>
            <a:r>
              <a:rPr lang="pt-PT" sz="2000" dirty="0" err="1"/>
              <a:t>challenged</a:t>
            </a:r>
            <a:r>
              <a:rPr lang="pt-PT" sz="2000" dirty="0"/>
              <a:t> by </a:t>
            </a:r>
            <a:r>
              <a:rPr lang="pt-PT" sz="2000" dirty="0" err="1"/>
              <a:t>advocates</a:t>
            </a:r>
            <a:r>
              <a:rPr lang="pt-PT" sz="2000" dirty="0"/>
              <a:t> </a:t>
            </a:r>
            <a:r>
              <a:rPr lang="pt-PT" sz="2000" dirty="0" err="1"/>
              <a:t>of</a:t>
            </a:r>
            <a:r>
              <a:rPr lang="pt-PT" sz="2000" dirty="0"/>
              <a:t> </a:t>
            </a:r>
            <a:r>
              <a:rPr lang="pt-PT" sz="2000" dirty="0" err="1"/>
              <a:t>alternative</a:t>
            </a:r>
            <a:r>
              <a:rPr lang="pt-PT" sz="2000" dirty="0"/>
              <a:t>, non standard, </a:t>
            </a:r>
            <a:r>
              <a:rPr lang="pt-PT" sz="2000" dirty="0" err="1"/>
              <a:t>logics</a:t>
            </a:r>
            <a:endParaRPr lang="pt-PT" sz="2000" dirty="0"/>
          </a:p>
          <a:p>
            <a:pPr marL="365760" indent="-283464" eaLnBrk="1" fontAlgn="auto" hangingPunct="1">
              <a:spcAft>
                <a:spcPts val="0"/>
              </a:spcAft>
              <a:buFont typeface="Wingdings 2"/>
              <a:buChar char=""/>
              <a:defRPr/>
            </a:pPr>
            <a:r>
              <a:rPr lang="pt-PT" sz="2000" dirty="0"/>
              <a:t>For </a:t>
            </a:r>
            <a:r>
              <a:rPr lang="pt-PT" sz="2000" dirty="0" err="1"/>
              <a:t>instance</a:t>
            </a:r>
            <a:r>
              <a:rPr lang="pt-PT" sz="2000" dirty="0"/>
              <a:t>, </a:t>
            </a:r>
            <a:r>
              <a:rPr lang="pt-PT" sz="2000" dirty="0" err="1"/>
              <a:t>the</a:t>
            </a:r>
            <a:r>
              <a:rPr lang="pt-PT" sz="2000" dirty="0"/>
              <a:t> </a:t>
            </a:r>
            <a:r>
              <a:rPr lang="pt-PT" sz="2000" dirty="0" err="1"/>
              <a:t>necessity</a:t>
            </a:r>
            <a:r>
              <a:rPr lang="pt-PT" sz="2000" dirty="0"/>
              <a:t> </a:t>
            </a:r>
            <a:r>
              <a:rPr lang="pt-PT" sz="2000" dirty="0" err="1"/>
              <a:t>of</a:t>
            </a:r>
            <a:r>
              <a:rPr lang="pt-PT" sz="2000" dirty="0"/>
              <a:t> </a:t>
            </a:r>
            <a:r>
              <a:rPr lang="pt-PT" sz="2000" dirty="0" err="1"/>
              <a:t>identity</a:t>
            </a:r>
            <a:r>
              <a:rPr lang="pt-PT" sz="2000" dirty="0"/>
              <a:t> </a:t>
            </a:r>
            <a:r>
              <a:rPr lang="pt-PT" sz="2000" dirty="0" err="1"/>
              <a:t>is</a:t>
            </a:r>
            <a:r>
              <a:rPr lang="pt-PT" sz="2000" dirty="0"/>
              <a:t> </a:t>
            </a:r>
            <a:r>
              <a:rPr lang="pt-PT" sz="2000" dirty="0" err="1"/>
              <a:t>not</a:t>
            </a:r>
            <a:r>
              <a:rPr lang="pt-PT" sz="2000" dirty="0"/>
              <a:t> a </a:t>
            </a:r>
            <a:r>
              <a:rPr lang="pt-PT" sz="2000" dirty="0" err="1"/>
              <a:t>validity</a:t>
            </a:r>
            <a:r>
              <a:rPr lang="pt-PT" sz="2000" dirty="0"/>
              <a:t> in </a:t>
            </a:r>
            <a:r>
              <a:rPr lang="pt-PT" sz="2000" dirty="0" err="1"/>
              <a:t>the</a:t>
            </a:r>
            <a:r>
              <a:rPr lang="pt-PT" sz="2000" dirty="0"/>
              <a:t> </a:t>
            </a:r>
            <a:r>
              <a:rPr lang="pt-PT" sz="2000" dirty="0" err="1"/>
              <a:t>counterpart</a:t>
            </a:r>
            <a:r>
              <a:rPr lang="pt-PT" sz="2000" dirty="0"/>
              <a:t> </a:t>
            </a:r>
            <a:r>
              <a:rPr lang="pt-PT" sz="2000" dirty="0" err="1"/>
              <a:t>theory</a:t>
            </a:r>
            <a:r>
              <a:rPr lang="pt-PT" sz="2000" dirty="0"/>
              <a:t> for </a:t>
            </a:r>
            <a:r>
              <a:rPr lang="pt-PT" sz="2000" dirty="0" err="1"/>
              <a:t>quantified</a:t>
            </a:r>
            <a:r>
              <a:rPr lang="pt-PT" sz="2000" dirty="0"/>
              <a:t> modal </a:t>
            </a:r>
            <a:r>
              <a:rPr lang="pt-PT" sz="2000" dirty="0" err="1"/>
              <a:t>logic</a:t>
            </a:r>
            <a:r>
              <a:rPr lang="pt-PT" sz="2000" dirty="0"/>
              <a:t> </a:t>
            </a:r>
            <a:r>
              <a:rPr lang="pt-PT" sz="2000" dirty="0" err="1"/>
              <a:t>developed</a:t>
            </a:r>
            <a:r>
              <a:rPr lang="pt-PT" sz="2000" dirty="0"/>
              <a:t> by David Lewis</a:t>
            </a:r>
          </a:p>
          <a:p>
            <a:pPr eaLnBrk="1" hangingPunct="1">
              <a:defRPr/>
            </a:pPr>
            <a:endParaRPr lang="en-GB" altLang="pt-PT" sz="2000" dirty="0" smtClean="0"/>
          </a:p>
          <a:p>
            <a:pPr eaLnBrk="1" hangingPunct="1">
              <a:defRPr/>
            </a:pPr>
            <a:endParaRPr lang="pt-PT" altLang="pt-PT" sz="2000" dirty="0" smtClean="0"/>
          </a:p>
          <a:p>
            <a:pPr eaLnBrk="1" hangingPunct="1">
              <a:defRPr/>
            </a:pPr>
            <a:endParaRPr lang="pt-PT" altLang="pt-PT" sz="2000" dirty="0" smtClean="0"/>
          </a:p>
        </p:txBody>
      </p:sp>
    </p:spTree>
    <p:extLst>
      <p:ext uri="{BB962C8B-B14F-4D97-AF65-F5344CB8AC3E}">
        <p14:creationId xmlns:p14="http://schemas.microsoft.com/office/powerpoint/2010/main" val="152607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smtClean="0"/>
              <a:t>Luminosity</a:t>
            </a:r>
            <a:endParaRPr lang="pt-PT" dirty="0">
              <a:solidFill>
                <a:schemeClr val="tx2">
                  <a:satMod val="130000"/>
                </a:schemeClr>
              </a:solidFill>
            </a:endParaRPr>
          </a:p>
        </p:txBody>
      </p:sp>
      <p:sp>
        <p:nvSpPr>
          <p:cNvPr id="3" name="Marcador de Posição de Conteúdo 2"/>
          <p:cNvSpPr>
            <a:spLocks noGrp="1"/>
          </p:cNvSpPr>
          <p:nvPr>
            <p:ph idx="1"/>
          </p:nvPr>
        </p:nvSpPr>
        <p:spPr/>
        <p:txBody>
          <a:bodyPr>
            <a:normAutofit fontScale="92500" lnSpcReduction="10000"/>
          </a:bodyPr>
          <a:lstStyle/>
          <a:p>
            <a:pPr marL="365760" indent="-283464" eaLnBrk="1" fontAlgn="auto" hangingPunct="1">
              <a:spcAft>
                <a:spcPts val="0"/>
              </a:spcAft>
              <a:buFont typeface="Wingdings 2"/>
              <a:buChar char=""/>
              <a:defRPr/>
            </a:pPr>
            <a:r>
              <a:rPr lang="pt-PT" sz="2000" dirty="0" err="1" smtClean="0"/>
              <a:t>On</a:t>
            </a:r>
            <a:r>
              <a:rPr lang="pt-PT" sz="2000" dirty="0" smtClean="0"/>
              <a:t> </a:t>
            </a:r>
            <a:r>
              <a:rPr lang="pt-PT" sz="2000" dirty="0" err="1"/>
              <a:t>Lewis’s</a:t>
            </a:r>
            <a:r>
              <a:rPr lang="pt-PT" sz="2000" dirty="0"/>
              <a:t> </a:t>
            </a:r>
            <a:r>
              <a:rPr lang="pt-PT" sz="2000" dirty="0" err="1" smtClean="0"/>
              <a:t>approach</a:t>
            </a:r>
            <a:r>
              <a:rPr lang="pt-PT" sz="2000" dirty="0" smtClean="0"/>
              <a:t> to </a:t>
            </a:r>
            <a:r>
              <a:rPr lang="pt-PT" sz="2000" dirty="0" err="1" smtClean="0"/>
              <a:t>the</a:t>
            </a:r>
            <a:r>
              <a:rPr lang="pt-PT" sz="2000" dirty="0" smtClean="0"/>
              <a:t> </a:t>
            </a:r>
            <a:r>
              <a:rPr lang="pt-PT" sz="2000" dirty="0" err="1" smtClean="0"/>
              <a:t>mind</a:t>
            </a:r>
            <a:r>
              <a:rPr lang="pt-PT" sz="2000" dirty="0" smtClean="0"/>
              <a:t>-body </a:t>
            </a:r>
            <a:r>
              <a:rPr lang="pt-PT" sz="2000" dirty="0" err="1" smtClean="0"/>
              <a:t>problem</a:t>
            </a:r>
            <a:r>
              <a:rPr lang="pt-PT" sz="2000" dirty="0" smtClean="0"/>
              <a:t>, </a:t>
            </a:r>
            <a:r>
              <a:rPr lang="pt-PT" sz="2000" dirty="0" err="1" smtClean="0"/>
              <a:t>which</a:t>
            </a:r>
            <a:r>
              <a:rPr lang="pt-PT" sz="2000" dirty="0" smtClean="0"/>
              <a:t> combines </a:t>
            </a:r>
            <a:r>
              <a:rPr lang="pt-PT" sz="2000" dirty="0" err="1"/>
              <a:t>type</a:t>
            </a:r>
            <a:r>
              <a:rPr lang="pt-PT" sz="2000" dirty="0"/>
              <a:t> </a:t>
            </a:r>
            <a:r>
              <a:rPr lang="pt-PT" sz="2000" dirty="0" err="1"/>
              <a:t>physicalism</a:t>
            </a:r>
            <a:r>
              <a:rPr lang="pt-PT" sz="2000" dirty="0"/>
              <a:t> </a:t>
            </a:r>
            <a:r>
              <a:rPr lang="pt-PT" sz="2000" dirty="0" err="1"/>
              <a:t>and</a:t>
            </a:r>
            <a:r>
              <a:rPr lang="pt-PT" sz="2000" dirty="0"/>
              <a:t> </a:t>
            </a:r>
            <a:r>
              <a:rPr lang="pt-PT" sz="2000" dirty="0" err="1"/>
              <a:t>analytical</a:t>
            </a:r>
            <a:r>
              <a:rPr lang="pt-PT" sz="2000" dirty="0"/>
              <a:t> </a:t>
            </a:r>
            <a:r>
              <a:rPr lang="pt-PT" sz="2000" dirty="0" err="1"/>
              <a:t>functionalism</a:t>
            </a:r>
            <a:r>
              <a:rPr lang="pt-PT" sz="2000" dirty="0"/>
              <a:t>, </a:t>
            </a:r>
            <a:r>
              <a:rPr lang="pt-PT" sz="2000" dirty="0" err="1"/>
              <a:t>psychophysical</a:t>
            </a:r>
            <a:r>
              <a:rPr lang="pt-PT" sz="2000" dirty="0"/>
              <a:t> </a:t>
            </a:r>
            <a:r>
              <a:rPr lang="pt-PT" sz="2000" dirty="0" err="1"/>
              <a:t>identities</a:t>
            </a:r>
            <a:r>
              <a:rPr lang="pt-PT" sz="2000" dirty="0"/>
              <a:t> </a:t>
            </a:r>
            <a:r>
              <a:rPr lang="pt-PT" sz="2000" dirty="0" err="1"/>
              <a:t>such</a:t>
            </a:r>
            <a:r>
              <a:rPr lang="pt-PT" sz="2000" dirty="0"/>
              <a:t> as </a:t>
            </a:r>
            <a:r>
              <a:rPr lang="pt-PT" sz="2000" b="1" dirty="0" err="1"/>
              <a:t>Pain</a:t>
            </a:r>
            <a:r>
              <a:rPr lang="pt-PT" sz="2000" b="1" dirty="0"/>
              <a:t> </a:t>
            </a:r>
            <a:r>
              <a:rPr lang="pt-PT" sz="2000" b="1" dirty="0" err="1"/>
              <a:t>is</a:t>
            </a:r>
            <a:r>
              <a:rPr lang="pt-PT" sz="2000" b="1" dirty="0"/>
              <a:t> </a:t>
            </a:r>
            <a:r>
              <a:rPr lang="pt-PT" sz="2000" b="1" dirty="0" smtClean="0"/>
              <a:t>C-</a:t>
            </a:r>
            <a:r>
              <a:rPr lang="pt-PT" sz="2000" b="1" dirty="0" err="1" smtClean="0"/>
              <a:t>fiber</a:t>
            </a:r>
            <a:r>
              <a:rPr lang="pt-PT" sz="2000" b="1" dirty="0" smtClean="0"/>
              <a:t> </a:t>
            </a:r>
            <a:r>
              <a:rPr lang="pt-PT" sz="2000" b="1" dirty="0" err="1" smtClean="0"/>
              <a:t>firing</a:t>
            </a:r>
            <a:r>
              <a:rPr lang="pt-PT" sz="2000" b="1" dirty="0" smtClean="0"/>
              <a:t> </a:t>
            </a:r>
            <a:r>
              <a:rPr lang="pt-PT" sz="2000" dirty="0"/>
              <a:t>are </a:t>
            </a:r>
            <a:r>
              <a:rPr lang="pt-PT" sz="2000" dirty="0" err="1"/>
              <a:t>only</a:t>
            </a:r>
            <a:r>
              <a:rPr lang="pt-PT" sz="2000" dirty="0"/>
              <a:t> </a:t>
            </a:r>
            <a:r>
              <a:rPr lang="pt-PT" sz="2000" b="1" dirty="0" err="1"/>
              <a:t>contingently</a:t>
            </a:r>
            <a:r>
              <a:rPr lang="pt-PT" sz="2000" b="1" dirty="0"/>
              <a:t> </a:t>
            </a:r>
            <a:r>
              <a:rPr lang="pt-PT" sz="2000" b="1" dirty="0" err="1" smtClean="0"/>
              <a:t>true</a:t>
            </a:r>
            <a:endParaRPr lang="en-GB" altLang="pt-PT" sz="2000" b="1" dirty="0" smtClean="0"/>
          </a:p>
          <a:p>
            <a:pPr eaLnBrk="1" hangingPunct="1">
              <a:defRPr/>
            </a:pPr>
            <a:r>
              <a:rPr lang="en-GB" altLang="pt-PT" sz="2000" b="1" dirty="0" smtClean="0"/>
              <a:t>Premise </a:t>
            </a:r>
            <a:r>
              <a:rPr lang="en-GB" altLang="pt-PT" sz="2000" b="1" dirty="0"/>
              <a:t>3</a:t>
            </a:r>
            <a:r>
              <a:rPr lang="en-GB" altLang="pt-PT" sz="2000" dirty="0"/>
              <a:t> is the </a:t>
            </a:r>
            <a:r>
              <a:rPr lang="en-GB" altLang="pt-PT" sz="2000" b="1" dirty="0"/>
              <a:t>crux of the modal argument</a:t>
            </a:r>
            <a:r>
              <a:rPr lang="en-GB" altLang="pt-PT" sz="2000" dirty="0"/>
              <a:t>, a</a:t>
            </a:r>
            <a:r>
              <a:rPr lang="en-GB" altLang="pt-PT" sz="2000" dirty="0" smtClean="0"/>
              <a:t>t </a:t>
            </a:r>
            <a:r>
              <a:rPr lang="en-GB" altLang="pt-PT" sz="2000" dirty="0"/>
              <a:t>least to the extent that it </a:t>
            </a:r>
            <a:r>
              <a:rPr lang="en-GB" altLang="pt-PT" sz="2000" dirty="0" smtClean="0"/>
              <a:t>relies on allegedly controversial Cartesian intuitions </a:t>
            </a:r>
            <a:r>
              <a:rPr lang="en-GB" altLang="pt-PT" sz="2000" dirty="0"/>
              <a:t>about the conceivability and possibility of certain scenarios</a:t>
            </a:r>
          </a:p>
          <a:p>
            <a:pPr eaLnBrk="1" hangingPunct="1">
              <a:defRPr/>
            </a:pPr>
            <a:r>
              <a:rPr lang="en-GB" altLang="pt-PT" sz="2000" dirty="0" smtClean="0"/>
              <a:t>I want to show that a </a:t>
            </a:r>
            <a:r>
              <a:rPr lang="en-GB" altLang="pt-PT" sz="2000" b="1" dirty="0" smtClean="0"/>
              <a:t>usual way of arguing for Premise 3 </a:t>
            </a:r>
            <a:r>
              <a:rPr lang="en-GB" altLang="pt-PT" sz="2000" dirty="0" smtClean="0"/>
              <a:t>on the basis of such intuitions, a line of reasoning clearly employed by </a:t>
            </a:r>
            <a:r>
              <a:rPr lang="en-GB" altLang="pt-PT" sz="2000" dirty="0" err="1" smtClean="0"/>
              <a:t>Kripke</a:t>
            </a:r>
            <a:r>
              <a:rPr lang="en-GB" altLang="pt-PT" sz="2000" dirty="0" smtClean="0"/>
              <a:t> and also endorsed by Chalmers, seems to be implicitly </a:t>
            </a:r>
            <a:r>
              <a:rPr lang="en-GB" altLang="pt-PT" sz="2000" b="1" dirty="0" smtClean="0"/>
              <a:t>committed to the luminosity of consciousness</a:t>
            </a:r>
            <a:r>
              <a:rPr lang="en-GB" altLang="pt-PT" sz="2000" dirty="0" smtClean="0"/>
              <a:t>, to the idea that phenomenal states are luminous </a:t>
            </a:r>
          </a:p>
          <a:p>
            <a:pPr eaLnBrk="1" hangingPunct="1">
              <a:defRPr/>
            </a:pPr>
            <a:r>
              <a:rPr lang="en-US" sz="2000" dirty="0" smtClean="0"/>
              <a:t>As </a:t>
            </a:r>
            <a:r>
              <a:rPr lang="en-US" sz="2000" dirty="0"/>
              <a:t>introduced by Timothy </a:t>
            </a:r>
            <a:r>
              <a:rPr lang="en-US" sz="2000" b="1" dirty="0"/>
              <a:t>Williamson </a:t>
            </a:r>
            <a:r>
              <a:rPr lang="en-US" sz="2000" dirty="0" smtClean="0"/>
              <a:t>(</a:t>
            </a:r>
            <a:r>
              <a:rPr lang="en-US" sz="2000" i="1" dirty="0" smtClean="0"/>
              <a:t>Knowledge </a:t>
            </a:r>
            <a:r>
              <a:rPr lang="en-US" sz="2000" i="1" dirty="0"/>
              <a:t>and Its </a:t>
            </a:r>
            <a:r>
              <a:rPr lang="en-US" sz="2000" i="1" dirty="0" smtClean="0"/>
              <a:t>Limits. </a:t>
            </a:r>
            <a:r>
              <a:rPr lang="en-US" sz="2000" dirty="0" smtClean="0"/>
              <a:t>Oxford: OUP, 2000, Chapter 4</a:t>
            </a:r>
            <a:r>
              <a:rPr lang="en-US" sz="2000" i="1" dirty="0" smtClean="0"/>
              <a:t>)</a:t>
            </a:r>
            <a:r>
              <a:rPr lang="en-US" sz="2000" dirty="0" smtClean="0"/>
              <a:t>, </a:t>
            </a:r>
            <a:r>
              <a:rPr lang="en-US" sz="2000" dirty="0"/>
              <a:t>the notion of luminosity applied to phenomenal states boils down to the </a:t>
            </a:r>
            <a:r>
              <a:rPr lang="en-US" sz="2000" b="1" dirty="0"/>
              <a:t>following </a:t>
            </a:r>
            <a:r>
              <a:rPr lang="en-US" sz="2000" b="1" dirty="0" smtClean="0"/>
              <a:t>claims</a:t>
            </a:r>
            <a:endParaRPr lang="en-US" sz="2000" b="1" dirty="0"/>
          </a:p>
          <a:p>
            <a:pPr eaLnBrk="1" hangingPunct="1">
              <a:defRPr/>
            </a:pPr>
            <a:endParaRPr lang="en-GB" altLang="pt-PT" sz="2000" dirty="0" smtClean="0"/>
          </a:p>
          <a:p>
            <a:pPr eaLnBrk="1" hangingPunct="1">
              <a:defRPr/>
            </a:pPr>
            <a:endParaRPr lang="pt-PT" altLang="pt-PT" sz="2000" dirty="0" smtClean="0"/>
          </a:p>
          <a:p>
            <a:pPr eaLnBrk="1" hangingPunct="1">
              <a:defRPr/>
            </a:pPr>
            <a:endParaRPr lang="pt-PT" altLang="pt-PT" sz="2000" dirty="0" smtClean="0"/>
          </a:p>
        </p:txBody>
      </p:sp>
    </p:spTree>
    <p:extLst>
      <p:ext uri="{BB962C8B-B14F-4D97-AF65-F5344CB8AC3E}">
        <p14:creationId xmlns:p14="http://schemas.microsoft.com/office/powerpoint/2010/main" val="38861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smtClean="0"/>
              <a:t>Luminosity</a:t>
            </a:r>
            <a:endParaRPr lang="pt-PT" dirty="0">
              <a:solidFill>
                <a:schemeClr val="tx2">
                  <a:satMod val="130000"/>
                </a:schemeClr>
              </a:solidFill>
            </a:endParaRPr>
          </a:p>
        </p:txBody>
      </p:sp>
      <p:sp>
        <p:nvSpPr>
          <p:cNvPr id="3" name="Marcador de Posição de Conteúdo 2"/>
          <p:cNvSpPr>
            <a:spLocks noGrp="1"/>
          </p:cNvSpPr>
          <p:nvPr>
            <p:ph idx="1"/>
          </p:nvPr>
        </p:nvSpPr>
        <p:spPr/>
        <p:txBody>
          <a:bodyPr>
            <a:normAutofit/>
          </a:bodyPr>
          <a:lstStyle/>
          <a:p>
            <a:pPr>
              <a:defRPr/>
            </a:pPr>
            <a:r>
              <a:rPr lang="en-US" sz="2000" b="1" dirty="0" smtClean="0"/>
              <a:t>Luminosity (a):</a:t>
            </a:r>
            <a:r>
              <a:rPr lang="en-US" sz="2000" dirty="0" smtClean="0"/>
              <a:t> </a:t>
            </a:r>
            <a:r>
              <a:rPr lang="en-US" sz="2000" dirty="0"/>
              <a:t>if a subject </a:t>
            </a:r>
            <a:r>
              <a:rPr lang="en-US" sz="2000" b="1" dirty="0"/>
              <a:t>s</a:t>
            </a:r>
            <a:r>
              <a:rPr lang="en-US" sz="2000" dirty="0"/>
              <a:t> is in a phenomenal state </a:t>
            </a:r>
            <a:r>
              <a:rPr lang="en-US" sz="2000" b="1" dirty="0" smtClean="0"/>
              <a:t>M</a:t>
            </a:r>
            <a:r>
              <a:rPr lang="en-US" sz="2000" dirty="0" smtClean="0"/>
              <a:t> </a:t>
            </a:r>
            <a:r>
              <a:rPr lang="en-US" sz="2000" dirty="0"/>
              <a:t>at a time </a:t>
            </a:r>
            <a:r>
              <a:rPr lang="en-US" sz="2000" b="1" dirty="0"/>
              <a:t>t</a:t>
            </a:r>
            <a:r>
              <a:rPr lang="en-US" sz="2000" dirty="0"/>
              <a:t>, then </a:t>
            </a:r>
            <a:r>
              <a:rPr lang="en-US" sz="2000" b="1" dirty="0"/>
              <a:t>s</a:t>
            </a:r>
            <a:r>
              <a:rPr lang="en-US" sz="2000" dirty="0"/>
              <a:t> is in a position to know at </a:t>
            </a:r>
            <a:r>
              <a:rPr lang="en-US" sz="2000" b="1" dirty="0"/>
              <a:t>t</a:t>
            </a:r>
            <a:r>
              <a:rPr lang="en-US" sz="2000" dirty="0"/>
              <a:t> that </a:t>
            </a:r>
            <a:r>
              <a:rPr lang="en-US" sz="2000" b="1" dirty="0"/>
              <a:t>s</a:t>
            </a:r>
            <a:r>
              <a:rPr lang="en-US" sz="2000" dirty="0"/>
              <a:t> is in </a:t>
            </a:r>
            <a:r>
              <a:rPr lang="en-US" sz="2000" b="1" dirty="0" smtClean="0"/>
              <a:t>M</a:t>
            </a:r>
            <a:r>
              <a:rPr lang="en-US" sz="2000" dirty="0" smtClean="0"/>
              <a:t> </a:t>
            </a:r>
          </a:p>
          <a:p>
            <a:pPr>
              <a:defRPr/>
            </a:pPr>
            <a:r>
              <a:rPr lang="en-US" sz="2000" dirty="0" smtClean="0"/>
              <a:t>If </a:t>
            </a:r>
            <a:r>
              <a:rPr lang="en-US" sz="2000" dirty="0"/>
              <a:t>someone is in pain on a given occasion, then she is in a position to know on the occasion that she is in </a:t>
            </a:r>
            <a:r>
              <a:rPr lang="en-US" sz="2000" dirty="0" smtClean="0"/>
              <a:t>pain</a:t>
            </a:r>
            <a:endParaRPr lang="en-US" sz="2000" dirty="0"/>
          </a:p>
          <a:p>
            <a:pPr>
              <a:defRPr/>
            </a:pPr>
            <a:r>
              <a:rPr lang="en-US" sz="2000" b="1" dirty="0" smtClean="0"/>
              <a:t>Luminosity (b):</a:t>
            </a:r>
            <a:r>
              <a:rPr lang="en-US" sz="2000" dirty="0" smtClean="0"/>
              <a:t> </a:t>
            </a:r>
            <a:r>
              <a:rPr lang="en-US" sz="2000" dirty="0"/>
              <a:t>if a subject </a:t>
            </a:r>
            <a:r>
              <a:rPr lang="en-US" sz="2000" b="1" dirty="0"/>
              <a:t>s</a:t>
            </a:r>
            <a:r>
              <a:rPr lang="en-US" sz="2000" dirty="0"/>
              <a:t> is not in a phenomenal state </a:t>
            </a:r>
            <a:r>
              <a:rPr lang="en-US" sz="2000" b="1" dirty="0" smtClean="0"/>
              <a:t>M</a:t>
            </a:r>
            <a:r>
              <a:rPr lang="en-US" sz="2000" dirty="0" smtClean="0"/>
              <a:t> </a:t>
            </a:r>
            <a:r>
              <a:rPr lang="en-US" sz="2000" dirty="0"/>
              <a:t>at a time </a:t>
            </a:r>
            <a:r>
              <a:rPr lang="en-US" sz="2000" b="1" dirty="0"/>
              <a:t>t</a:t>
            </a:r>
            <a:r>
              <a:rPr lang="en-US" sz="2000" dirty="0"/>
              <a:t>, then </a:t>
            </a:r>
            <a:r>
              <a:rPr lang="en-US" sz="2000" b="1" dirty="0"/>
              <a:t>s</a:t>
            </a:r>
            <a:r>
              <a:rPr lang="en-US" sz="2000" dirty="0"/>
              <a:t> is in a position to know at </a:t>
            </a:r>
            <a:r>
              <a:rPr lang="en-US" sz="2000" b="1" dirty="0"/>
              <a:t>t</a:t>
            </a:r>
            <a:r>
              <a:rPr lang="en-US" sz="2000" dirty="0"/>
              <a:t> that </a:t>
            </a:r>
            <a:r>
              <a:rPr lang="en-US" sz="2000" b="1" dirty="0"/>
              <a:t>s</a:t>
            </a:r>
            <a:r>
              <a:rPr lang="en-US" sz="2000" dirty="0"/>
              <a:t> is not in </a:t>
            </a:r>
            <a:r>
              <a:rPr lang="en-US" sz="2000" b="1" dirty="0" smtClean="0"/>
              <a:t>M</a:t>
            </a:r>
            <a:r>
              <a:rPr lang="en-US" sz="2000" dirty="0" smtClean="0"/>
              <a:t> </a:t>
            </a:r>
          </a:p>
          <a:p>
            <a:pPr>
              <a:defRPr/>
            </a:pPr>
            <a:r>
              <a:rPr lang="en-US" sz="2000" dirty="0" smtClean="0"/>
              <a:t>If </a:t>
            </a:r>
            <a:r>
              <a:rPr lang="en-US" sz="2000" dirty="0"/>
              <a:t>someone is not in pain on a given occasion, then she is  in a position to know on the occasion that she is not in </a:t>
            </a:r>
            <a:r>
              <a:rPr lang="en-US" sz="2000" dirty="0" smtClean="0"/>
              <a:t>pain</a:t>
            </a:r>
          </a:p>
          <a:p>
            <a:pPr>
              <a:defRPr/>
            </a:pPr>
            <a:endParaRPr lang="en-US" sz="2000" dirty="0"/>
          </a:p>
          <a:p>
            <a:pPr eaLnBrk="1" hangingPunct="1">
              <a:defRPr/>
            </a:pPr>
            <a:endParaRPr lang="pt-PT" altLang="pt-PT" sz="2000" dirty="0" smtClean="0"/>
          </a:p>
          <a:p>
            <a:pPr eaLnBrk="1" hangingPunct="1">
              <a:defRPr/>
            </a:pPr>
            <a:endParaRPr lang="pt-PT" altLang="pt-PT"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smtClean="0"/>
              <a:t>Luminosity</a:t>
            </a:r>
            <a:endParaRPr lang="pt-PT" dirty="0">
              <a:solidFill>
                <a:schemeClr val="tx2">
                  <a:satMod val="130000"/>
                </a:schemeClr>
              </a:solidFill>
            </a:endParaRPr>
          </a:p>
        </p:txBody>
      </p:sp>
      <p:sp>
        <p:nvSpPr>
          <p:cNvPr id="3" name="Marcador de Posição de Conteúdo 2"/>
          <p:cNvSpPr>
            <a:spLocks noGrp="1"/>
          </p:cNvSpPr>
          <p:nvPr>
            <p:ph idx="1"/>
          </p:nvPr>
        </p:nvSpPr>
        <p:spPr/>
        <p:txBody>
          <a:bodyPr>
            <a:normAutofit/>
          </a:bodyPr>
          <a:lstStyle/>
          <a:p>
            <a:pPr>
              <a:defRPr/>
            </a:pPr>
            <a:r>
              <a:rPr lang="en-US" sz="2000" dirty="0"/>
              <a:t>Luminosity goes </a:t>
            </a:r>
            <a:r>
              <a:rPr lang="en-US" sz="2000" b="1" dirty="0"/>
              <a:t>from metaphysics</a:t>
            </a:r>
            <a:r>
              <a:rPr lang="en-US" sz="2000" dirty="0"/>
              <a:t>, from the obtaining or failing to obtain of given conditions in the world, </a:t>
            </a:r>
            <a:r>
              <a:rPr lang="en-US" sz="2000" b="1" dirty="0"/>
              <a:t>to epistemology</a:t>
            </a:r>
            <a:r>
              <a:rPr lang="en-US" sz="2000" dirty="0"/>
              <a:t>, the knowledge of their obtaining or failing to obtain</a:t>
            </a:r>
          </a:p>
          <a:p>
            <a:pPr>
              <a:defRPr/>
            </a:pPr>
            <a:r>
              <a:rPr lang="en-US" sz="2000" dirty="0" smtClean="0"/>
              <a:t>Luminosity gives thus expression to the idea that </a:t>
            </a:r>
            <a:r>
              <a:rPr lang="en-US" sz="2000" b="1" dirty="0" smtClean="0"/>
              <a:t>the realm of the conscious</a:t>
            </a:r>
            <a:r>
              <a:rPr lang="en-US" sz="2000" dirty="0" smtClean="0"/>
              <a:t>, or the phenomenal, is </a:t>
            </a:r>
            <a:r>
              <a:rPr lang="en-US" sz="2000" b="1" dirty="0" smtClean="0"/>
              <a:t>epistemically transparent </a:t>
            </a:r>
            <a:r>
              <a:rPr lang="en-US" sz="2000" dirty="0" smtClean="0"/>
              <a:t>to the subject</a:t>
            </a:r>
          </a:p>
          <a:p>
            <a:pPr>
              <a:defRPr/>
            </a:pPr>
            <a:r>
              <a:rPr lang="en-US" sz="2000" dirty="0" smtClean="0"/>
              <a:t>Now we have reasons to suspect that, at least as usually developed, the </a:t>
            </a:r>
            <a:r>
              <a:rPr lang="en-US" sz="2000" dirty="0" err="1" smtClean="0"/>
              <a:t>Kripke</a:t>
            </a:r>
            <a:r>
              <a:rPr lang="en-US" sz="2000" dirty="0" smtClean="0"/>
              <a:t>-Chalmers modal argument is committed to the luminosity of consciousness, being thus </a:t>
            </a:r>
            <a:r>
              <a:rPr lang="en-US" sz="2000" b="1" dirty="0" smtClean="0"/>
              <a:t>at bottom an epistemic argument</a:t>
            </a:r>
          </a:p>
          <a:p>
            <a:pPr>
              <a:defRPr/>
            </a:pPr>
            <a:r>
              <a:rPr lang="en-GB" altLang="pt-PT" sz="2000" dirty="0"/>
              <a:t>Here is </a:t>
            </a:r>
            <a:r>
              <a:rPr lang="en-GB" altLang="pt-PT" sz="2000" dirty="0" smtClean="0"/>
              <a:t>then the </a:t>
            </a:r>
            <a:r>
              <a:rPr lang="en-GB" altLang="pt-PT" sz="2000" b="1" dirty="0" smtClean="0"/>
              <a:t>supporting argument </a:t>
            </a:r>
            <a:r>
              <a:rPr lang="en-GB" altLang="pt-PT" sz="2000" b="1" dirty="0"/>
              <a:t>for </a:t>
            </a:r>
            <a:r>
              <a:rPr lang="en-GB" altLang="pt-PT" sz="2000" b="1" dirty="0" smtClean="0"/>
              <a:t>Premise </a:t>
            </a:r>
            <a:r>
              <a:rPr lang="en-GB" altLang="pt-PT" sz="2000" b="1" dirty="0"/>
              <a:t>3 </a:t>
            </a:r>
            <a:r>
              <a:rPr lang="en-GB" altLang="pt-PT" sz="2000" b="1" dirty="0" smtClean="0"/>
              <a:t>where Luminosity seems to be involved</a:t>
            </a:r>
            <a:endParaRPr lang="en-US" sz="2000" dirty="0"/>
          </a:p>
          <a:p>
            <a:pPr eaLnBrk="1" hangingPunct="1">
              <a:defRPr/>
            </a:pPr>
            <a:endParaRPr lang="pt-PT" altLang="pt-PT" sz="2000" dirty="0" smtClean="0"/>
          </a:p>
          <a:p>
            <a:pPr eaLnBrk="1" hangingPunct="1">
              <a:defRPr/>
            </a:pPr>
            <a:endParaRPr lang="pt-PT" altLang="pt-PT" sz="2000" dirty="0" smtClean="0"/>
          </a:p>
        </p:txBody>
      </p:sp>
    </p:spTree>
    <p:extLst>
      <p:ext uri="{BB962C8B-B14F-4D97-AF65-F5344CB8AC3E}">
        <p14:creationId xmlns:p14="http://schemas.microsoft.com/office/powerpoint/2010/main" val="155236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Premise</a:t>
            </a:r>
            <a:r>
              <a:rPr lang="pt-PT" sz="2000" dirty="0" smtClean="0">
                <a:solidFill>
                  <a:srgbClr val="475A8D">
                    <a:lumMod val="75000"/>
                  </a:srgbClr>
                </a:solidFill>
              </a:rPr>
              <a:t> 3</a:t>
            </a:r>
            <a:endParaRPr lang="pt-PT" dirty="0"/>
          </a:p>
        </p:txBody>
      </p:sp>
      <p:sp>
        <p:nvSpPr>
          <p:cNvPr id="3" name="Marcador de Posição de Conteúdo 2"/>
          <p:cNvSpPr>
            <a:spLocks noGrp="1"/>
          </p:cNvSpPr>
          <p:nvPr>
            <p:ph idx="1"/>
          </p:nvPr>
        </p:nvSpPr>
        <p:spPr/>
        <p:txBody>
          <a:bodyPr>
            <a:normAutofit/>
          </a:bodyPr>
          <a:lstStyle/>
          <a:p>
            <a:pPr marL="365760" indent="-283464" eaLnBrk="1" fontAlgn="auto" hangingPunct="1">
              <a:spcAft>
                <a:spcPts val="0"/>
              </a:spcAft>
              <a:buClr>
                <a:srgbClr val="3891A7"/>
              </a:buClr>
              <a:buFont typeface="Wingdings 2"/>
              <a:buChar char=""/>
              <a:defRPr/>
            </a:pPr>
            <a:r>
              <a:rPr lang="en-GB" sz="2000" b="1" dirty="0" smtClean="0">
                <a:solidFill>
                  <a:prstClr val="black"/>
                </a:solidFill>
              </a:rPr>
              <a:t>Premise A</a:t>
            </a:r>
            <a:r>
              <a:rPr lang="en-GB" sz="2000" dirty="0" smtClean="0">
                <a:solidFill>
                  <a:prstClr val="black"/>
                </a:solidFill>
              </a:rPr>
              <a:t>: It is not conceivable that a conscious state </a:t>
            </a:r>
            <a:r>
              <a:rPr lang="en-GB" sz="2000" b="1" dirty="0" smtClean="0">
                <a:solidFill>
                  <a:prstClr val="black"/>
                </a:solidFill>
              </a:rPr>
              <a:t>M</a:t>
            </a:r>
            <a:r>
              <a:rPr lang="en-GB" sz="2000" dirty="0" smtClean="0">
                <a:solidFill>
                  <a:prstClr val="black"/>
                </a:solidFill>
              </a:rPr>
              <a:t>, pain, occurs in a creature, without the characteristic phenomenology of </a:t>
            </a:r>
            <a:r>
              <a:rPr lang="en-GB" sz="2000" b="1" dirty="0" smtClean="0">
                <a:solidFill>
                  <a:prstClr val="black"/>
                </a:solidFill>
              </a:rPr>
              <a:t>M</a:t>
            </a:r>
            <a:r>
              <a:rPr lang="en-GB" sz="2000" dirty="0" smtClean="0">
                <a:solidFill>
                  <a:prstClr val="black"/>
                </a:solidFill>
              </a:rPr>
              <a:t>, the way pain is felt (the-what-is-like-to-be-in-pain), occurring in that creature</a:t>
            </a:r>
          </a:p>
          <a:p>
            <a:pPr marL="365760" indent="-283464" eaLnBrk="1" fontAlgn="auto" hangingPunct="1">
              <a:spcAft>
                <a:spcPts val="0"/>
              </a:spcAft>
              <a:buClr>
                <a:srgbClr val="3891A7"/>
              </a:buClr>
              <a:buFont typeface="Wingdings 2"/>
              <a:buChar char=""/>
              <a:defRPr/>
            </a:pPr>
            <a:r>
              <a:rPr lang="en-GB" sz="2000" dirty="0" smtClean="0">
                <a:solidFill>
                  <a:prstClr val="black"/>
                </a:solidFill>
              </a:rPr>
              <a:t>It is not conceivable that what actually is a pain is not felt as pain, that it lacks the phenomenology of pain</a:t>
            </a:r>
          </a:p>
          <a:p>
            <a:pPr marL="365760" indent="-283464" eaLnBrk="1" fontAlgn="auto" hangingPunct="1">
              <a:spcAft>
                <a:spcPts val="0"/>
              </a:spcAft>
              <a:buClr>
                <a:srgbClr val="3891A7"/>
              </a:buClr>
              <a:buFont typeface="Wingdings 2"/>
              <a:buChar char=""/>
              <a:defRPr/>
            </a:pPr>
            <a:r>
              <a:rPr lang="en-GB" sz="2000" b="1" dirty="0" smtClean="0">
                <a:solidFill>
                  <a:prstClr val="black"/>
                </a:solidFill>
              </a:rPr>
              <a:t>Premise B</a:t>
            </a:r>
            <a:r>
              <a:rPr lang="en-GB" sz="2000" dirty="0" smtClean="0">
                <a:solidFill>
                  <a:prstClr val="black"/>
                </a:solidFill>
              </a:rPr>
              <a:t>: It is conceivable that a brain state </a:t>
            </a:r>
            <a:r>
              <a:rPr lang="en-GB" sz="2000" b="1" dirty="0" smtClean="0">
                <a:solidFill>
                  <a:prstClr val="black"/>
                </a:solidFill>
              </a:rPr>
              <a:t>F</a:t>
            </a:r>
            <a:r>
              <a:rPr lang="en-GB" sz="2000" dirty="0" smtClean="0">
                <a:solidFill>
                  <a:prstClr val="black"/>
                </a:solidFill>
              </a:rPr>
              <a:t>, C-</a:t>
            </a:r>
            <a:r>
              <a:rPr lang="en-GB" sz="2000" dirty="0" err="1" smtClean="0">
                <a:solidFill>
                  <a:prstClr val="black"/>
                </a:solidFill>
              </a:rPr>
              <a:t>fiber</a:t>
            </a:r>
            <a:r>
              <a:rPr lang="en-GB" sz="2000" dirty="0" smtClean="0">
                <a:solidFill>
                  <a:prstClr val="black"/>
                </a:solidFill>
              </a:rPr>
              <a:t> firing, occurs in a creature without being accompanied by the phenomenology of the correlated conscious state </a:t>
            </a:r>
            <a:r>
              <a:rPr lang="en-GB" sz="2000" b="1" dirty="0" smtClean="0">
                <a:solidFill>
                  <a:prstClr val="black"/>
                </a:solidFill>
              </a:rPr>
              <a:t>M</a:t>
            </a:r>
            <a:r>
              <a:rPr lang="en-GB" sz="2000" dirty="0" smtClean="0">
                <a:solidFill>
                  <a:prstClr val="black"/>
                </a:solidFill>
              </a:rPr>
              <a:t> (or by any phenomenology at all, for that matter), that is to say, without being felt as pain by the creature</a:t>
            </a:r>
          </a:p>
          <a:p>
            <a:pPr marL="365760" indent="-283464" eaLnBrk="1" fontAlgn="auto" hangingPunct="1">
              <a:spcAft>
                <a:spcPts val="0"/>
              </a:spcAft>
              <a:buClr>
                <a:srgbClr val="3891A7"/>
              </a:buClr>
              <a:buFont typeface="Wingdings 2"/>
              <a:buChar char=""/>
              <a:defRPr/>
            </a:pPr>
            <a:r>
              <a:rPr lang="en-GB" sz="2000" b="1" dirty="0" smtClean="0">
                <a:solidFill>
                  <a:prstClr val="black"/>
                </a:solidFill>
              </a:rPr>
              <a:t>Conclusion</a:t>
            </a:r>
            <a:r>
              <a:rPr lang="en-GB" sz="2000" dirty="0" smtClean="0">
                <a:solidFill>
                  <a:prstClr val="black"/>
                </a:solidFill>
              </a:rPr>
              <a:t>: It is conceivable that brain state </a:t>
            </a:r>
            <a:r>
              <a:rPr lang="en-GB" sz="2000" b="1" dirty="0" smtClean="0">
                <a:solidFill>
                  <a:prstClr val="black"/>
                </a:solidFill>
              </a:rPr>
              <a:t>F</a:t>
            </a:r>
            <a:r>
              <a:rPr lang="en-GB" sz="2000" dirty="0" smtClean="0">
                <a:solidFill>
                  <a:prstClr val="black"/>
                </a:solidFill>
              </a:rPr>
              <a:t>, C-</a:t>
            </a:r>
            <a:r>
              <a:rPr lang="en-GB" sz="2000" dirty="0" err="1" smtClean="0">
                <a:solidFill>
                  <a:prstClr val="black"/>
                </a:solidFill>
              </a:rPr>
              <a:t>fiber</a:t>
            </a:r>
            <a:r>
              <a:rPr lang="en-GB" sz="2000" dirty="0" smtClean="0">
                <a:solidFill>
                  <a:prstClr val="black"/>
                </a:solidFill>
              </a:rPr>
              <a:t> firing, occurs without phenomenal state </a:t>
            </a:r>
            <a:r>
              <a:rPr lang="en-GB" sz="2000" b="1" dirty="0" smtClean="0">
                <a:solidFill>
                  <a:prstClr val="black"/>
                </a:solidFill>
              </a:rPr>
              <a:t>M</a:t>
            </a:r>
            <a:r>
              <a:rPr lang="en-GB" sz="2000" dirty="0" smtClean="0">
                <a:solidFill>
                  <a:prstClr val="black"/>
                </a:solidFill>
              </a:rPr>
              <a:t>, pain, occurring (= Premise 3)</a:t>
            </a:r>
          </a:p>
          <a:p>
            <a:pPr marL="82296" indent="0" eaLnBrk="1" fontAlgn="auto" hangingPunct="1">
              <a:spcAft>
                <a:spcPts val="0"/>
              </a:spcAft>
              <a:buClr>
                <a:srgbClr val="3891A7"/>
              </a:buClr>
              <a:buFont typeface="Wingdings 2" panose="05020102010507070707" pitchFamily="18" charset="2"/>
              <a:buNone/>
              <a:defRPr/>
            </a:pPr>
            <a:endParaRPr lang="en-GB" sz="2000" dirty="0" smtClean="0">
              <a:solidFill>
                <a:prstClr val="black"/>
              </a:solidFill>
            </a:endParaRPr>
          </a:p>
          <a:p>
            <a:pPr>
              <a:defRPr/>
            </a:pPr>
            <a:endParaRPr lang="en-GB"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Premise</a:t>
            </a:r>
            <a:r>
              <a:rPr lang="pt-PT" sz="2000" dirty="0" smtClean="0">
                <a:solidFill>
                  <a:srgbClr val="475A8D">
                    <a:lumMod val="75000"/>
                  </a:srgbClr>
                </a:solidFill>
              </a:rPr>
              <a:t> 3</a:t>
            </a:r>
            <a:endParaRPr lang="pt-PT" dirty="0"/>
          </a:p>
        </p:txBody>
      </p:sp>
      <p:sp>
        <p:nvSpPr>
          <p:cNvPr id="3" name="Marcador de Posição de Conteúdo 2"/>
          <p:cNvSpPr>
            <a:spLocks noGrp="1"/>
          </p:cNvSpPr>
          <p:nvPr>
            <p:ph idx="1"/>
          </p:nvPr>
        </p:nvSpPr>
        <p:spPr/>
        <p:txBody>
          <a:bodyPr>
            <a:normAutofit lnSpcReduction="10000"/>
          </a:bodyPr>
          <a:lstStyle/>
          <a:p>
            <a:pPr marL="365760" indent="-283464" eaLnBrk="1" fontAlgn="auto" hangingPunct="1">
              <a:spcAft>
                <a:spcPts val="0"/>
              </a:spcAft>
              <a:buClr>
                <a:srgbClr val="3891A7"/>
              </a:buClr>
              <a:buFont typeface="Wingdings 2"/>
              <a:buChar char=""/>
              <a:defRPr/>
            </a:pPr>
            <a:r>
              <a:rPr lang="en-GB" sz="2000" b="1" dirty="0" err="1"/>
              <a:t>Kripke</a:t>
            </a:r>
            <a:r>
              <a:rPr lang="en-GB" sz="2000" b="1" dirty="0"/>
              <a:t> </a:t>
            </a:r>
            <a:r>
              <a:rPr lang="en-GB" sz="2000" dirty="0" smtClean="0"/>
              <a:t>famously introduced </a:t>
            </a:r>
            <a:r>
              <a:rPr lang="en-GB" sz="2000" dirty="0"/>
              <a:t>the following </a:t>
            </a:r>
            <a:r>
              <a:rPr lang="en-GB" sz="2000" b="1" dirty="0"/>
              <a:t>thought experiment </a:t>
            </a:r>
            <a:r>
              <a:rPr lang="en-GB" sz="2000" dirty="0" smtClean="0"/>
              <a:t>(</a:t>
            </a:r>
            <a:r>
              <a:rPr lang="en-GB" sz="2000" dirty="0" err="1" smtClean="0"/>
              <a:t>Kripke</a:t>
            </a:r>
            <a:r>
              <a:rPr lang="en-GB" sz="2000" dirty="0" smtClean="0"/>
              <a:t> 1980: 153-4) in </a:t>
            </a:r>
            <a:r>
              <a:rPr lang="en-GB" sz="2000" b="1" dirty="0"/>
              <a:t>defence of </a:t>
            </a:r>
            <a:r>
              <a:rPr lang="en-GB" sz="2000" b="1" dirty="0" err="1"/>
              <a:t>Premiss</a:t>
            </a:r>
            <a:r>
              <a:rPr lang="en-GB" sz="2000" b="1" dirty="0"/>
              <a:t> </a:t>
            </a:r>
            <a:r>
              <a:rPr lang="en-GB" sz="2000" b="1" dirty="0" smtClean="0"/>
              <a:t>B </a:t>
            </a:r>
            <a:r>
              <a:rPr lang="en-GB" sz="2000" dirty="0" smtClean="0"/>
              <a:t>(the conceivability of the physical without the phenomenal)</a:t>
            </a:r>
            <a:endParaRPr lang="en-GB" sz="2000" dirty="0"/>
          </a:p>
          <a:p>
            <a:pPr marL="365760" indent="-283464" eaLnBrk="1" fontAlgn="auto" hangingPunct="1">
              <a:spcAft>
                <a:spcPts val="0"/>
              </a:spcAft>
              <a:buClr>
                <a:srgbClr val="3891A7"/>
              </a:buClr>
              <a:buFont typeface="Wingdings 2"/>
              <a:buChar char=""/>
              <a:defRPr/>
            </a:pPr>
            <a:r>
              <a:rPr lang="en-GB" sz="2000" dirty="0" smtClean="0"/>
              <a:t>And Chalmers </a:t>
            </a:r>
            <a:r>
              <a:rPr lang="en-GB" sz="2000" dirty="0"/>
              <a:t>seems to share </a:t>
            </a:r>
            <a:r>
              <a:rPr lang="en-GB" sz="2000" dirty="0" err="1"/>
              <a:t>Kripke’s</a:t>
            </a:r>
            <a:r>
              <a:rPr lang="en-GB" sz="2000" dirty="0"/>
              <a:t> intuitions </a:t>
            </a:r>
            <a:r>
              <a:rPr lang="en-GB" sz="2000" dirty="0" smtClean="0"/>
              <a:t>here (Chalmers 1996: 124, 148-9) </a:t>
            </a:r>
          </a:p>
          <a:p>
            <a:pPr>
              <a:defRPr/>
            </a:pPr>
            <a:r>
              <a:rPr lang="en-GB" sz="2000" dirty="0"/>
              <a:t>Suppose God created the entire universe with a single stroke</a:t>
            </a:r>
          </a:p>
          <a:p>
            <a:pPr>
              <a:buClr>
                <a:srgbClr val="3891A7"/>
              </a:buClr>
              <a:defRPr/>
            </a:pPr>
            <a:r>
              <a:rPr lang="en-GB" sz="2000" dirty="0"/>
              <a:t>In order to </a:t>
            </a:r>
            <a:r>
              <a:rPr lang="en-GB" sz="2000" b="1" dirty="0"/>
              <a:t>create heat</a:t>
            </a:r>
            <a:r>
              <a:rPr lang="en-GB" sz="2000" dirty="0"/>
              <a:t>, would it be sufficient for God to create the motion of molecules?</a:t>
            </a:r>
          </a:p>
          <a:p>
            <a:pPr>
              <a:buClr>
                <a:srgbClr val="3891A7"/>
              </a:buClr>
              <a:defRPr/>
            </a:pPr>
            <a:r>
              <a:rPr lang="en-GB" sz="2000" dirty="0"/>
              <a:t>A </a:t>
            </a:r>
            <a:r>
              <a:rPr lang="en-GB" sz="2000" b="1" dirty="0"/>
              <a:t>positive</a:t>
            </a:r>
            <a:r>
              <a:rPr lang="en-GB" sz="2000" dirty="0"/>
              <a:t> answer is expected</a:t>
            </a:r>
          </a:p>
          <a:p>
            <a:pPr>
              <a:buClr>
                <a:srgbClr val="3891A7"/>
              </a:buClr>
              <a:defRPr/>
            </a:pPr>
            <a:r>
              <a:rPr lang="en-GB" sz="2000" dirty="0"/>
              <a:t>Contrast with the </a:t>
            </a:r>
            <a:r>
              <a:rPr lang="en-GB" sz="2000" b="1" dirty="0"/>
              <a:t>psychophysical case</a:t>
            </a:r>
          </a:p>
          <a:p>
            <a:pPr>
              <a:buClr>
                <a:srgbClr val="3891A7"/>
              </a:buClr>
              <a:defRPr/>
            </a:pPr>
            <a:r>
              <a:rPr lang="en-GB" sz="2000" dirty="0"/>
              <a:t>In order to </a:t>
            </a:r>
            <a:r>
              <a:rPr lang="en-GB" sz="2000" b="1" dirty="0"/>
              <a:t>create pain</a:t>
            </a:r>
            <a:r>
              <a:rPr lang="en-GB" sz="2000" dirty="0"/>
              <a:t>, would it be sufficient for God to create </a:t>
            </a:r>
            <a:r>
              <a:rPr lang="en-GB" sz="2000" dirty="0" smtClean="0"/>
              <a:t>beings with C-</a:t>
            </a:r>
            <a:r>
              <a:rPr lang="en-GB" sz="2000" dirty="0" err="1" smtClean="0"/>
              <a:t>fibers</a:t>
            </a:r>
            <a:r>
              <a:rPr lang="en-GB" sz="2000" dirty="0" smtClean="0"/>
              <a:t> firing in their brains (or </a:t>
            </a:r>
            <a:r>
              <a:rPr lang="en-GB" sz="2000" dirty="0"/>
              <a:t>any of the phenomena identified by the best neuroscience as the neural correlate of pain)?</a:t>
            </a:r>
          </a:p>
          <a:p>
            <a:pPr marL="365760" indent="-283464" eaLnBrk="1" fontAlgn="auto" hangingPunct="1">
              <a:spcAft>
                <a:spcPts val="0"/>
              </a:spcAft>
              <a:buClr>
                <a:srgbClr val="3891A7"/>
              </a:buClr>
              <a:buFont typeface="Wingdings 2"/>
              <a:buChar char=""/>
              <a:defRPr/>
            </a:pPr>
            <a:endParaRPr lang="en-GB" sz="2000" dirty="0"/>
          </a:p>
          <a:p>
            <a:pPr marL="82296" indent="0" eaLnBrk="1" fontAlgn="auto" hangingPunct="1">
              <a:spcAft>
                <a:spcPts val="0"/>
              </a:spcAft>
              <a:buClr>
                <a:srgbClr val="3891A7"/>
              </a:buClr>
              <a:buFont typeface="Wingdings 2" panose="05020102010507070707" pitchFamily="18" charset="2"/>
              <a:buNone/>
              <a:defRPr/>
            </a:pPr>
            <a:endParaRPr lang="en-GB" sz="2000" dirty="0" smtClean="0">
              <a:solidFill>
                <a:prstClr val="black"/>
              </a:solidFill>
            </a:endParaRPr>
          </a:p>
          <a:p>
            <a:pPr>
              <a:defRPr/>
            </a:pPr>
            <a:endParaRPr lang="en-GB" sz="1800" dirty="0"/>
          </a:p>
        </p:txBody>
      </p:sp>
    </p:spTree>
    <p:extLst>
      <p:ext uri="{BB962C8B-B14F-4D97-AF65-F5344CB8AC3E}">
        <p14:creationId xmlns:p14="http://schemas.microsoft.com/office/powerpoint/2010/main" val="153728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Premise</a:t>
            </a:r>
            <a:r>
              <a:rPr lang="pt-PT" sz="2000" dirty="0" smtClean="0">
                <a:solidFill>
                  <a:srgbClr val="475A8D">
                    <a:lumMod val="75000"/>
                  </a:srgbClr>
                </a:solidFill>
              </a:rPr>
              <a:t> 3</a:t>
            </a:r>
            <a:endParaRPr lang="pt-PT" dirty="0"/>
          </a:p>
        </p:txBody>
      </p:sp>
      <p:sp>
        <p:nvSpPr>
          <p:cNvPr id="3" name="Marcador de Posição de Conteúdo 2"/>
          <p:cNvSpPr>
            <a:spLocks noGrp="1"/>
          </p:cNvSpPr>
          <p:nvPr>
            <p:ph idx="1"/>
          </p:nvPr>
        </p:nvSpPr>
        <p:spPr/>
        <p:txBody>
          <a:bodyPr>
            <a:normAutofit/>
          </a:bodyPr>
          <a:lstStyle/>
          <a:p>
            <a:pPr>
              <a:buClr>
                <a:srgbClr val="3891A7"/>
              </a:buClr>
              <a:defRPr/>
            </a:pPr>
            <a:r>
              <a:rPr lang="en-GB" sz="2000" dirty="0" smtClean="0"/>
              <a:t>The </a:t>
            </a:r>
            <a:r>
              <a:rPr lang="en-GB" sz="2000" dirty="0"/>
              <a:t>intuitions of </a:t>
            </a:r>
            <a:r>
              <a:rPr lang="en-GB" sz="2000" dirty="0" err="1"/>
              <a:t>Kripke</a:t>
            </a:r>
            <a:r>
              <a:rPr lang="en-GB" sz="2000" dirty="0"/>
              <a:t> and Chalmers favour a </a:t>
            </a:r>
            <a:r>
              <a:rPr lang="en-GB" sz="2000" b="1" dirty="0"/>
              <a:t>negative </a:t>
            </a:r>
            <a:r>
              <a:rPr lang="en-GB" sz="2000" dirty="0"/>
              <a:t>answer</a:t>
            </a:r>
          </a:p>
          <a:p>
            <a:pPr>
              <a:buClr>
                <a:srgbClr val="3891A7"/>
              </a:buClr>
              <a:defRPr/>
            </a:pPr>
            <a:r>
              <a:rPr lang="en-GB" sz="2000" dirty="0"/>
              <a:t>God would still have to do something else to generate pain: to arrange things so that </a:t>
            </a:r>
            <a:r>
              <a:rPr lang="en-GB" sz="2000" dirty="0" smtClean="0"/>
              <a:t>C-</a:t>
            </a:r>
            <a:r>
              <a:rPr lang="en-GB" sz="2000" dirty="0" err="1" smtClean="0"/>
              <a:t>fiber</a:t>
            </a:r>
            <a:r>
              <a:rPr lang="en-GB" sz="2000" dirty="0" smtClean="0"/>
              <a:t> firing be </a:t>
            </a:r>
            <a:r>
              <a:rPr lang="en-GB" sz="2000" b="1" dirty="0"/>
              <a:t>felt as pain</a:t>
            </a:r>
          </a:p>
          <a:p>
            <a:pPr>
              <a:buClr>
                <a:srgbClr val="3891A7"/>
              </a:buClr>
              <a:defRPr/>
            </a:pPr>
            <a:r>
              <a:rPr lang="en-GB" sz="2000" dirty="0"/>
              <a:t>Likewise, just by creating the motion of molecules, God would not have thereby created the sensation of </a:t>
            </a:r>
            <a:r>
              <a:rPr lang="en-GB" sz="2000" dirty="0" smtClean="0"/>
              <a:t>heat (in contrast with heat itself)</a:t>
            </a:r>
            <a:endParaRPr lang="en-GB" sz="2000" dirty="0"/>
          </a:p>
          <a:p>
            <a:pPr>
              <a:buClr>
                <a:srgbClr val="3891A7"/>
              </a:buClr>
              <a:defRPr/>
            </a:pPr>
            <a:r>
              <a:rPr lang="en-GB" sz="2000" dirty="0"/>
              <a:t>God would have to further arrange things so that the motion of molecules be felt as </a:t>
            </a:r>
            <a:r>
              <a:rPr lang="en-GB" sz="2000" dirty="0" smtClean="0"/>
              <a:t>heat</a:t>
            </a:r>
          </a:p>
          <a:p>
            <a:pPr>
              <a:buClr>
                <a:srgbClr val="3891A7"/>
              </a:buClr>
              <a:defRPr/>
            </a:pPr>
            <a:r>
              <a:rPr lang="en-GB" altLang="pt-PT" sz="2000" dirty="0"/>
              <a:t>Now the </a:t>
            </a:r>
            <a:r>
              <a:rPr lang="en-GB" altLang="pt-PT" sz="2000" b="1" dirty="0"/>
              <a:t>luminosity </a:t>
            </a:r>
            <a:r>
              <a:rPr lang="en-GB" altLang="pt-PT" sz="2000" dirty="0"/>
              <a:t>of phenomenal states, at least in the sense  of Luminosity (a), seems to be assumed in a natural reading of </a:t>
            </a:r>
            <a:r>
              <a:rPr lang="en-GB" altLang="pt-PT" sz="2000" b="1" dirty="0"/>
              <a:t>Premise A </a:t>
            </a:r>
            <a:endParaRPr lang="en-GB" sz="2000" b="1" dirty="0"/>
          </a:p>
          <a:p>
            <a:pPr marL="365760" indent="-283464" eaLnBrk="1" fontAlgn="auto" hangingPunct="1">
              <a:spcAft>
                <a:spcPts val="0"/>
              </a:spcAft>
              <a:buClr>
                <a:srgbClr val="3891A7"/>
              </a:buClr>
              <a:buFont typeface="Wingdings 2"/>
              <a:buChar char=""/>
              <a:defRPr/>
            </a:pPr>
            <a:endParaRPr lang="en-GB" sz="2000" dirty="0"/>
          </a:p>
          <a:p>
            <a:pPr marL="82296" indent="0" eaLnBrk="1" fontAlgn="auto" hangingPunct="1">
              <a:spcAft>
                <a:spcPts val="0"/>
              </a:spcAft>
              <a:buClr>
                <a:srgbClr val="3891A7"/>
              </a:buClr>
              <a:buFont typeface="Wingdings 2" panose="05020102010507070707" pitchFamily="18" charset="2"/>
              <a:buNone/>
              <a:defRPr/>
            </a:pPr>
            <a:endParaRPr lang="en-GB" sz="2000" dirty="0" smtClean="0">
              <a:solidFill>
                <a:prstClr val="black"/>
              </a:solidFill>
            </a:endParaRPr>
          </a:p>
          <a:p>
            <a:pPr>
              <a:defRPr/>
            </a:pPr>
            <a:endParaRPr lang="en-GB" sz="1800" dirty="0"/>
          </a:p>
        </p:txBody>
      </p:sp>
    </p:spTree>
    <p:extLst>
      <p:ext uri="{BB962C8B-B14F-4D97-AF65-F5344CB8AC3E}">
        <p14:creationId xmlns:p14="http://schemas.microsoft.com/office/powerpoint/2010/main" val="77671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Luminosity</a:t>
            </a:r>
            <a:r>
              <a:rPr lang="pt-PT" sz="2000" dirty="0" smtClean="0">
                <a:solidFill>
                  <a:srgbClr val="475A8D">
                    <a:lumMod val="75000"/>
                  </a:srgbClr>
                </a:solidFill>
              </a:rPr>
              <a:t> in </a:t>
            </a:r>
            <a:r>
              <a:rPr lang="pt-PT" sz="2000" dirty="0" err="1" smtClean="0">
                <a:solidFill>
                  <a:srgbClr val="475A8D">
                    <a:lumMod val="75000"/>
                  </a:srgbClr>
                </a:solidFill>
              </a:rPr>
              <a:t>the</a:t>
            </a:r>
            <a:r>
              <a:rPr lang="pt-PT" sz="2000" dirty="0" smtClean="0">
                <a:solidFill>
                  <a:srgbClr val="475A8D">
                    <a:lumMod val="75000"/>
                  </a:srgbClr>
                </a:solidFill>
              </a:rPr>
              <a:t> Modal </a:t>
            </a:r>
            <a:r>
              <a:rPr lang="pt-PT" sz="2000" dirty="0" err="1" smtClean="0">
                <a:solidFill>
                  <a:srgbClr val="475A8D">
                    <a:lumMod val="75000"/>
                  </a:srgbClr>
                </a:solidFill>
              </a:rPr>
              <a:t>Argument</a:t>
            </a:r>
            <a:r>
              <a:rPr lang="pt-PT" sz="2000" dirty="0" smtClean="0">
                <a:solidFill>
                  <a:srgbClr val="475A8D">
                    <a:lumMod val="75000"/>
                  </a:srgbClr>
                </a:solidFill>
              </a:rPr>
              <a:t> (a)</a:t>
            </a:r>
            <a:r>
              <a:rPr lang="pt-PT" sz="3200" dirty="0">
                <a:solidFill>
                  <a:prstClr val="black"/>
                </a:solidFill>
                <a:effectLst/>
              </a:rPr>
              <a:t/>
            </a:r>
            <a:br>
              <a:rPr lang="pt-PT" sz="3200" dirty="0">
                <a:solidFill>
                  <a:prstClr val="black"/>
                </a:solidFill>
                <a:effectLst/>
              </a:rPr>
            </a:br>
            <a:endParaRPr lang="pt-PT" dirty="0"/>
          </a:p>
        </p:txBody>
      </p:sp>
      <p:sp>
        <p:nvSpPr>
          <p:cNvPr id="3" name="Marcador de Posição de Conteúdo 2"/>
          <p:cNvSpPr>
            <a:spLocks noGrp="1"/>
          </p:cNvSpPr>
          <p:nvPr>
            <p:ph idx="1"/>
          </p:nvPr>
        </p:nvSpPr>
        <p:spPr>
          <a:xfrm>
            <a:off x="1435100" y="1447800"/>
            <a:ext cx="7499350" cy="5149850"/>
          </a:xfrm>
        </p:spPr>
        <p:txBody>
          <a:bodyPr>
            <a:normAutofit fontScale="92500" lnSpcReduction="10000"/>
          </a:bodyPr>
          <a:lstStyle/>
          <a:p>
            <a:pPr>
              <a:defRPr/>
            </a:pPr>
            <a:r>
              <a:rPr lang="en-GB" altLang="pt-PT" sz="2400" dirty="0" smtClean="0"/>
              <a:t>The underlying </a:t>
            </a:r>
            <a:r>
              <a:rPr lang="en-GB" altLang="pt-PT" sz="2400" dirty="0" err="1" smtClean="0"/>
              <a:t>Kripkean</a:t>
            </a:r>
            <a:r>
              <a:rPr lang="en-GB" altLang="pt-PT" sz="2400" dirty="0" smtClean="0"/>
              <a:t> claim, that </a:t>
            </a:r>
            <a:r>
              <a:rPr lang="en-GB" altLang="pt-PT" sz="2400" b="1" dirty="0" smtClean="0"/>
              <a:t>there are no unfelt pains</a:t>
            </a:r>
            <a:r>
              <a:rPr lang="en-GB" altLang="pt-PT" sz="2400" dirty="0" smtClean="0"/>
              <a:t>, has a non-trivial, </a:t>
            </a:r>
            <a:r>
              <a:rPr lang="en-GB" altLang="pt-PT" sz="2400" b="1" dirty="0" smtClean="0"/>
              <a:t>epistemic</a:t>
            </a:r>
            <a:r>
              <a:rPr lang="en-GB" altLang="pt-PT" sz="2400" dirty="0" smtClean="0"/>
              <a:t> reading on which if someone is in pain, then her pain should be felt as such, as pain, i.e. with the pain phenomenology, with the distinctive phenomenological quality of pain</a:t>
            </a:r>
          </a:p>
          <a:p>
            <a:pPr>
              <a:defRPr/>
            </a:pPr>
            <a:r>
              <a:rPr lang="en-GB" altLang="pt-PT" sz="2400" dirty="0" smtClean="0"/>
              <a:t>On that reading, a pain being felt as pain by a subject in pain entails that </a:t>
            </a:r>
            <a:r>
              <a:rPr lang="en-GB" altLang="pt-PT" sz="2400" b="1" dirty="0" smtClean="0"/>
              <a:t>it seems to the subject that she is in pain</a:t>
            </a:r>
          </a:p>
          <a:p>
            <a:pPr>
              <a:defRPr/>
            </a:pPr>
            <a:r>
              <a:rPr lang="en-GB" altLang="pt-PT" sz="2400" dirty="0" smtClean="0"/>
              <a:t>Thus, whenever someone is in pain, it must seem to her that she is in pain, and then she </a:t>
            </a:r>
            <a:r>
              <a:rPr lang="en-GB" altLang="pt-PT" sz="2400" dirty="0"/>
              <a:t>is bound to be aware that she is in </a:t>
            </a:r>
            <a:r>
              <a:rPr lang="en-GB" altLang="pt-PT" sz="2400" dirty="0" smtClean="0"/>
              <a:t>pain</a:t>
            </a:r>
          </a:p>
          <a:p>
            <a:pPr>
              <a:defRPr/>
            </a:pPr>
            <a:r>
              <a:rPr lang="en-GB" altLang="pt-PT" sz="2400" dirty="0"/>
              <a:t>Hence, someone in pain is at least </a:t>
            </a:r>
            <a:r>
              <a:rPr lang="en-GB" altLang="pt-PT" sz="2400" b="1" dirty="0"/>
              <a:t>in a position to know that she is in pain </a:t>
            </a:r>
            <a:r>
              <a:rPr lang="en-GB" altLang="pt-PT" sz="2400" dirty="0"/>
              <a:t>(if she possesses the concept of pain and reflects upon her experience, she actually knows that she is in pain)</a:t>
            </a:r>
          </a:p>
          <a:p>
            <a:pPr>
              <a:defRPr/>
            </a:pPr>
            <a:endParaRPr lang="en-GB" altLang="pt-PT"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a:xfrm>
            <a:off x="1435100" y="1447800"/>
            <a:ext cx="7499350" cy="4933528"/>
          </a:xfrm>
        </p:spPr>
        <p:txBody>
          <a:bodyPr>
            <a:normAutofit fontScale="92500" lnSpcReduction="10000"/>
          </a:bodyPr>
          <a:lstStyle/>
          <a:p>
            <a:pPr eaLnBrk="1" hangingPunct="1">
              <a:defRPr/>
            </a:pPr>
            <a:r>
              <a:rPr lang="en-GB" altLang="pt-PT" sz="2000" dirty="0" smtClean="0"/>
              <a:t>The issue of the relation between </a:t>
            </a:r>
            <a:r>
              <a:rPr lang="en-GB" altLang="pt-PT" sz="2000" b="1" dirty="0" smtClean="0"/>
              <a:t>human mind </a:t>
            </a:r>
            <a:r>
              <a:rPr lang="en-GB" altLang="pt-PT" sz="2000" dirty="0" smtClean="0"/>
              <a:t>and </a:t>
            </a:r>
            <a:r>
              <a:rPr lang="en-GB" altLang="pt-PT" sz="2000" b="1" dirty="0" smtClean="0"/>
              <a:t>human body</a:t>
            </a:r>
            <a:r>
              <a:rPr lang="en-GB" altLang="pt-PT" sz="2000" dirty="0" smtClean="0"/>
              <a:t> – or, more relevant to our present concerns, between </a:t>
            </a:r>
            <a:r>
              <a:rPr lang="en-GB" altLang="pt-PT" sz="2000" b="1" dirty="0" smtClean="0">
                <a:hlinkClick r:id="rId3" action="ppaction://hlinksldjump"/>
              </a:rPr>
              <a:t>conscious or phenomenal states </a:t>
            </a:r>
            <a:r>
              <a:rPr lang="en-GB" altLang="pt-PT" sz="2000" dirty="0" smtClean="0"/>
              <a:t>(pains, colour sensations, orgasms) and the </a:t>
            </a:r>
            <a:r>
              <a:rPr lang="en-GB" altLang="pt-PT" sz="2000" b="1" dirty="0" smtClean="0"/>
              <a:t>brain states </a:t>
            </a:r>
            <a:r>
              <a:rPr lang="en-GB" altLang="pt-PT" sz="2000" dirty="0" smtClean="0"/>
              <a:t>that are (according to the best neuroscience) their neural correlates – is perennial and continues to receive a lot of attention in contemporary philosophical thinking </a:t>
            </a:r>
          </a:p>
          <a:p>
            <a:pPr eaLnBrk="1" hangingPunct="1">
              <a:defRPr/>
            </a:pPr>
            <a:r>
              <a:rPr lang="en-GB" altLang="pt-PT" sz="2000" dirty="0" smtClean="0"/>
              <a:t>We discuss </a:t>
            </a:r>
            <a:r>
              <a:rPr lang="en-GB" altLang="pt-PT" sz="2000" b="1" dirty="0" smtClean="0"/>
              <a:t>some aspects of the issue </a:t>
            </a:r>
            <a:r>
              <a:rPr lang="en-GB" altLang="pt-PT" sz="2000" dirty="0" smtClean="0"/>
              <a:t>having in mind recent developments in the philosophy of mind and consciousness</a:t>
            </a:r>
          </a:p>
          <a:p>
            <a:pPr eaLnBrk="1" hangingPunct="1">
              <a:defRPr/>
            </a:pPr>
            <a:r>
              <a:rPr lang="en-GB" altLang="pt-PT" sz="2000" dirty="0" smtClean="0"/>
              <a:t>The view on the mind-brain problem known as </a:t>
            </a:r>
            <a:r>
              <a:rPr lang="en-GB" altLang="pt-PT" sz="2000" b="1" dirty="0" smtClean="0"/>
              <a:t>Type Physicalism</a:t>
            </a:r>
            <a:r>
              <a:rPr lang="en-GB" altLang="pt-PT" sz="2000" dirty="0" smtClean="0"/>
              <a:t>, or </a:t>
            </a:r>
            <a:r>
              <a:rPr lang="en-GB" altLang="pt-PT" sz="2000" b="1" dirty="0" smtClean="0"/>
              <a:t>Central State Materialism</a:t>
            </a:r>
            <a:r>
              <a:rPr lang="en-GB" altLang="pt-PT" sz="2000" dirty="0" smtClean="0"/>
              <a:t>, is the view that every type of instantiated mental state is strictly identical to some type of brain state – or, better, some state of the central nervous system</a:t>
            </a:r>
          </a:p>
          <a:p>
            <a:pPr eaLnBrk="1" hangingPunct="1"/>
            <a:r>
              <a:rPr lang="en-GB" altLang="pt-PT" sz="2000" dirty="0" smtClean="0"/>
              <a:t>One natural way to construe </a:t>
            </a:r>
            <a:r>
              <a:rPr lang="en-GB" altLang="pt-PT" sz="2000" b="1" dirty="0" smtClean="0"/>
              <a:t>mental types </a:t>
            </a:r>
            <a:r>
              <a:rPr lang="en-GB" altLang="pt-PT" sz="2000" dirty="0" smtClean="0"/>
              <a:t>is to regard them as </a:t>
            </a:r>
            <a:r>
              <a:rPr lang="en-GB" altLang="pt-PT" sz="2000" b="1" dirty="0" smtClean="0"/>
              <a:t>mental properties </a:t>
            </a:r>
            <a:r>
              <a:rPr lang="en-GB" altLang="pt-PT" sz="2000" dirty="0" smtClean="0"/>
              <a:t>or features</a:t>
            </a:r>
          </a:p>
          <a:p>
            <a:pPr eaLnBrk="1" hangingPunct="1"/>
            <a:r>
              <a:rPr lang="en-GB" altLang="pt-PT" sz="2000" dirty="0"/>
              <a:t>But mental properties may be conceived in </a:t>
            </a:r>
            <a:r>
              <a:rPr lang="en-GB" altLang="pt-PT" sz="2000" b="1" dirty="0"/>
              <a:t>two different ways</a:t>
            </a:r>
          </a:p>
          <a:p>
            <a:pPr eaLnBrk="1" hangingPunct="1"/>
            <a:endParaRPr lang="en-GB" altLang="pt-PT" sz="2000" dirty="0" smtClean="0"/>
          </a:p>
          <a:p>
            <a:pPr eaLnBrk="1" hangingPunct="1">
              <a:defRPr/>
            </a:pPr>
            <a:endParaRPr lang="en-GB" altLang="pt-PT" sz="2000" dirty="0" smtClean="0"/>
          </a:p>
          <a:p>
            <a:pPr eaLnBrk="1" hangingPunct="1">
              <a:defRPr/>
            </a:pPr>
            <a:endParaRPr lang="en-GB" altLang="pt-PT" sz="2000" dirty="0" smtClean="0"/>
          </a:p>
          <a:p>
            <a:pPr eaLnBrk="1" hangingPunct="1">
              <a:buClr>
                <a:srgbClr val="3891A7"/>
              </a:buClr>
              <a:defRPr/>
            </a:pPr>
            <a:endParaRPr lang="pt-PT" altLang="pt-PT"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Luminosity</a:t>
            </a:r>
            <a:r>
              <a:rPr lang="pt-PT" sz="2000" dirty="0" smtClean="0">
                <a:solidFill>
                  <a:srgbClr val="475A8D">
                    <a:lumMod val="75000"/>
                  </a:srgbClr>
                </a:solidFill>
              </a:rPr>
              <a:t> in </a:t>
            </a:r>
            <a:r>
              <a:rPr lang="pt-PT" sz="2000" dirty="0" err="1" smtClean="0">
                <a:solidFill>
                  <a:srgbClr val="475A8D">
                    <a:lumMod val="75000"/>
                  </a:srgbClr>
                </a:solidFill>
              </a:rPr>
              <a:t>the</a:t>
            </a:r>
            <a:r>
              <a:rPr lang="pt-PT" sz="2000" dirty="0" smtClean="0">
                <a:solidFill>
                  <a:srgbClr val="475A8D">
                    <a:lumMod val="75000"/>
                  </a:srgbClr>
                </a:solidFill>
              </a:rPr>
              <a:t> Modal </a:t>
            </a:r>
            <a:r>
              <a:rPr lang="pt-PT" sz="2000" dirty="0" err="1" smtClean="0">
                <a:solidFill>
                  <a:srgbClr val="475A8D">
                    <a:lumMod val="75000"/>
                  </a:srgbClr>
                </a:solidFill>
              </a:rPr>
              <a:t>Argument</a:t>
            </a:r>
            <a:r>
              <a:rPr lang="pt-PT" sz="2000" dirty="0" smtClean="0">
                <a:solidFill>
                  <a:srgbClr val="475A8D">
                    <a:lumMod val="75000"/>
                  </a:srgbClr>
                </a:solidFill>
              </a:rPr>
              <a:t> (a)</a:t>
            </a:r>
            <a:r>
              <a:rPr lang="pt-PT" sz="3200" dirty="0">
                <a:solidFill>
                  <a:prstClr val="black"/>
                </a:solidFill>
                <a:effectLst/>
              </a:rPr>
              <a:t/>
            </a:r>
            <a:br>
              <a:rPr lang="pt-PT" sz="3200" dirty="0">
                <a:solidFill>
                  <a:prstClr val="black"/>
                </a:solidFill>
                <a:effectLst/>
              </a:rPr>
            </a:br>
            <a:endParaRPr lang="pt-PT" dirty="0"/>
          </a:p>
        </p:txBody>
      </p:sp>
      <p:sp>
        <p:nvSpPr>
          <p:cNvPr id="3" name="Marcador de Posição de Conteúdo 2"/>
          <p:cNvSpPr>
            <a:spLocks noGrp="1"/>
          </p:cNvSpPr>
          <p:nvPr>
            <p:ph idx="1"/>
          </p:nvPr>
        </p:nvSpPr>
        <p:spPr>
          <a:xfrm>
            <a:off x="1435100" y="1447800"/>
            <a:ext cx="7499350" cy="5149850"/>
          </a:xfrm>
        </p:spPr>
        <p:txBody>
          <a:bodyPr>
            <a:normAutofit fontScale="92500" lnSpcReduction="10000"/>
          </a:bodyPr>
          <a:lstStyle/>
          <a:p>
            <a:pPr>
              <a:defRPr/>
            </a:pPr>
            <a:r>
              <a:rPr lang="en-GB" altLang="pt-PT" sz="2400" dirty="0" smtClean="0">
                <a:solidFill>
                  <a:srgbClr val="000000"/>
                </a:solidFill>
              </a:rPr>
              <a:t>Therefore</a:t>
            </a:r>
            <a:r>
              <a:rPr lang="en-GB" altLang="pt-PT" sz="2400" dirty="0">
                <a:solidFill>
                  <a:srgbClr val="000000"/>
                </a:solidFill>
              </a:rPr>
              <a:t>, upon the epistemic reading </a:t>
            </a:r>
            <a:r>
              <a:rPr lang="en-US" altLang="pt-PT" sz="2400" dirty="0">
                <a:solidFill>
                  <a:srgbClr val="000000"/>
                </a:solidFill>
              </a:rPr>
              <a:t>of the </a:t>
            </a:r>
            <a:r>
              <a:rPr lang="en-US" altLang="pt-PT" sz="2400" dirty="0" err="1" smtClean="0">
                <a:solidFill>
                  <a:srgbClr val="000000"/>
                </a:solidFill>
              </a:rPr>
              <a:t>Kripkean</a:t>
            </a:r>
            <a:r>
              <a:rPr lang="en-US" altLang="pt-PT" sz="2400" dirty="0" smtClean="0">
                <a:solidFill>
                  <a:srgbClr val="000000"/>
                </a:solidFill>
              </a:rPr>
              <a:t> claim that </a:t>
            </a:r>
            <a:r>
              <a:rPr lang="en-US" altLang="pt-PT" sz="2400" b="1" dirty="0" smtClean="0">
                <a:solidFill>
                  <a:srgbClr val="000000"/>
                </a:solidFill>
              </a:rPr>
              <a:t>there </a:t>
            </a:r>
            <a:r>
              <a:rPr lang="en-US" altLang="pt-PT" sz="2400" b="1" dirty="0">
                <a:solidFill>
                  <a:srgbClr val="000000"/>
                </a:solidFill>
              </a:rPr>
              <a:t>are no unfelt </a:t>
            </a:r>
            <a:r>
              <a:rPr lang="en-US" altLang="pt-PT" sz="2400" b="1" dirty="0" smtClean="0">
                <a:solidFill>
                  <a:srgbClr val="000000"/>
                </a:solidFill>
              </a:rPr>
              <a:t>pains</a:t>
            </a:r>
            <a:r>
              <a:rPr lang="en-GB" altLang="pt-PT" sz="2400" dirty="0" smtClean="0">
                <a:solidFill>
                  <a:srgbClr val="000000"/>
                </a:solidFill>
              </a:rPr>
              <a:t>, </a:t>
            </a:r>
            <a:r>
              <a:rPr lang="en-GB" altLang="pt-PT" sz="2400" dirty="0">
                <a:solidFill>
                  <a:srgbClr val="000000"/>
                </a:solidFill>
              </a:rPr>
              <a:t>which seems to be the required one, the above way of arguing for Premise 3 of the modal argument commits it to Luminosity (a)</a:t>
            </a:r>
            <a:endParaRPr lang="en-GB" altLang="pt-PT" sz="2400" dirty="0"/>
          </a:p>
          <a:p>
            <a:pPr>
              <a:defRPr/>
            </a:pPr>
            <a:r>
              <a:rPr lang="en-GB" altLang="pt-PT" sz="2400" dirty="0" smtClean="0"/>
              <a:t>The </a:t>
            </a:r>
            <a:r>
              <a:rPr lang="en-GB" altLang="pt-PT" sz="2400" dirty="0" err="1" smtClean="0"/>
              <a:t>Kripkean</a:t>
            </a:r>
            <a:r>
              <a:rPr lang="en-GB" altLang="pt-PT" sz="2400" dirty="0" smtClean="0"/>
              <a:t> claim, taken on that reading, is also endorsed by Chalmers</a:t>
            </a:r>
          </a:p>
          <a:p>
            <a:pPr>
              <a:defRPr/>
            </a:pPr>
            <a:r>
              <a:rPr lang="en-GB" altLang="pt-PT" sz="2400" dirty="0" smtClean="0"/>
              <a:t>Here are two passages taken from </a:t>
            </a:r>
            <a:r>
              <a:rPr lang="en-GB" altLang="pt-PT" sz="2400" b="1" dirty="0" smtClean="0"/>
              <a:t>The Conscious Mind </a:t>
            </a:r>
            <a:r>
              <a:rPr lang="en-GB" altLang="pt-PT" sz="2400" dirty="0"/>
              <a:t>(Chalmers 1996:149) </a:t>
            </a:r>
            <a:r>
              <a:rPr lang="en-GB" altLang="pt-PT" sz="2400" dirty="0" smtClean="0"/>
              <a:t>that clearly illustrate that (especially the second)</a:t>
            </a:r>
          </a:p>
          <a:p>
            <a:pPr>
              <a:defRPr/>
            </a:pPr>
            <a:r>
              <a:rPr lang="en-GB" altLang="pt-PT" sz="2400" b="1" dirty="0" smtClean="0"/>
              <a:t>… to be a pain is to feel like pain in every possible world. (That is, the secondary inte</a:t>
            </a:r>
            <a:r>
              <a:rPr lang="en-GB" altLang="pt-PT" sz="2400" b="1" dirty="0"/>
              <a:t>n</a:t>
            </a:r>
            <a:r>
              <a:rPr lang="en-GB" altLang="pt-PT" sz="2400" b="1" dirty="0" smtClean="0"/>
              <a:t>sion and the primary intension of “pain” coincide.)</a:t>
            </a:r>
            <a:endParaRPr lang="en-GB" altLang="pt-PT" sz="2400" dirty="0" smtClean="0"/>
          </a:p>
          <a:p>
            <a:pPr>
              <a:defRPr/>
            </a:pPr>
            <a:r>
              <a:rPr lang="en-GB" altLang="pt-PT" sz="2400" b="1" dirty="0" smtClean="0"/>
              <a:t>The feel of pain is essential to pain as a type – but that is just a fact about what “pain” </a:t>
            </a:r>
            <a:r>
              <a:rPr lang="en-GB" altLang="pt-PT" sz="2400" b="1" i="1" dirty="0" smtClean="0"/>
              <a:t>means</a:t>
            </a:r>
          </a:p>
        </p:txBody>
      </p:sp>
    </p:spTree>
    <p:extLst>
      <p:ext uri="{BB962C8B-B14F-4D97-AF65-F5344CB8AC3E}">
        <p14:creationId xmlns:p14="http://schemas.microsoft.com/office/powerpoint/2010/main" val="184615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Luminosity</a:t>
            </a:r>
            <a:r>
              <a:rPr lang="pt-PT" sz="2000" dirty="0" smtClean="0">
                <a:solidFill>
                  <a:srgbClr val="475A8D">
                    <a:lumMod val="75000"/>
                  </a:srgbClr>
                </a:solidFill>
              </a:rPr>
              <a:t> in </a:t>
            </a:r>
            <a:r>
              <a:rPr lang="pt-PT" sz="2000" dirty="0" err="1" smtClean="0">
                <a:solidFill>
                  <a:srgbClr val="475A8D">
                    <a:lumMod val="75000"/>
                  </a:srgbClr>
                </a:solidFill>
              </a:rPr>
              <a:t>the</a:t>
            </a:r>
            <a:r>
              <a:rPr lang="pt-PT" sz="2000" dirty="0" smtClean="0">
                <a:solidFill>
                  <a:srgbClr val="475A8D">
                    <a:lumMod val="75000"/>
                  </a:srgbClr>
                </a:solidFill>
              </a:rPr>
              <a:t> Modal </a:t>
            </a:r>
            <a:r>
              <a:rPr lang="pt-PT" sz="2000" dirty="0" err="1" smtClean="0">
                <a:solidFill>
                  <a:srgbClr val="475A8D">
                    <a:lumMod val="75000"/>
                  </a:srgbClr>
                </a:solidFill>
              </a:rPr>
              <a:t>Argument</a:t>
            </a:r>
            <a:r>
              <a:rPr lang="pt-PT" sz="2000" dirty="0" smtClean="0">
                <a:solidFill>
                  <a:srgbClr val="475A8D">
                    <a:lumMod val="75000"/>
                  </a:srgbClr>
                </a:solidFill>
              </a:rPr>
              <a:t> (a)</a:t>
            </a:r>
            <a:r>
              <a:rPr lang="pt-PT" sz="3200" dirty="0">
                <a:solidFill>
                  <a:prstClr val="black"/>
                </a:solidFill>
                <a:effectLst/>
              </a:rPr>
              <a:t/>
            </a:r>
            <a:br>
              <a:rPr lang="pt-PT" sz="3200" dirty="0">
                <a:solidFill>
                  <a:prstClr val="black"/>
                </a:solidFill>
                <a:effectLst/>
              </a:rPr>
            </a:br>
            <a:endParaRPr lang="pt-PT" dirty="0"/>
          </a:p>
        </p:txBody>
      </p:sp>
      <p:sp>
        <p:nvSpPr>
          <p:cNvPr id="3" name="Marcador de Posição de Conteúdo 2"/>
          <p:cNvSpPr>
            <a:spLocks noGrp="1"/>
          </p:cNvSpPr>
          <p:nvPr>
            <p:ph idx="1"/>
          </p:nvPr>
        </p:nvSpPr>
        <p:spPr>
          <a:xfrm>
            <a:off x="1435100" y="1447800"/>
            <a:ext cx="7499350" cy="5149850"/>
          </a:xfrm>
        </p:spPr>
        <p:txBody>
          <a:bodyPr>
            <a:normAutofit/>
          </a:bodyPr>
          <a:lstStyle/>
          <a:p>
            <a:pPr>
              <a:defRPr/>
            </a:pPr>
            <a:r>
              <a:rPr lang="en-GB" altLang="pt-PT" sz="2400" dirty="0"/>
              <a:t>Before proceeding to Premise 4, and to the </a:t>
            </a:r>
            <a:r>
              <a:rPr lang="en-GB" altLang="pt-PT" sz="2400" dirty="0" smtClean="0"/>
              <a:t>Luminosity </a:t>
            </a:r>
            <a:r>
              <a:rPr lang="en-GB" altLang="pt-PT" sz="2400" dirty="0"/>
              <a:t>also </a:t>
            </a:r>
            <a:r>
              <a:rPr lang="en-GB" altLang="pt-PT" sz="2400" dirty="0" smtClean="0"/>
              <a:t>present therein</a:t>
            </a:r>
            <a:r>
              <a:rPr lang="en-GB" altLang="pt-PT" sz="2400" dirty="0"/>
              <a:t>, let me expand on what I have called the </a:t>
            </a:r>
            <a:r>
              <a:rPr lang="en-GB" altLang="pt-PT" sz="2400" b="1" dirty="0"/>
              <a:t>epistemic reading </a:t>
            </a:r>
            <a:r>
              <a:rPr lang="en-GB" altLang="pt-PT" sz="2400" dirty="0"/>
              <a:t>of the claim that there are no unfelt pains, that is to say, the claim</a:t>
            </a:r>
          </a:p>
          <a:p>
            <a:pPr>
              <a:defRPr/>
            </a:pPr>
            <a:r>
              <a:rPr lang="en-GB" altLang="pt-PT" sz="2400" b="1" dirty="0"/>
              <a:t>Necessarily, if x is in pain, then x feels pain</a:t>
            </a:r>
          </a:p>
          <a:p>
            <a:pPr>
              <a:defRPr/>
            </a:pPr>
            <a:r>
              <a:rPr lang="en-GB" altLang="pt-PT" sz="2400" b="1" dirty="0" smtClean="0"/>
              <a:t>Necessarily</a:t>
            </a:r>
            <a:r>
              <a:rPr lang="en-GB" altLang="pt-PT" sz="2400" b="1" dirty="0"/>
              <a:t>, if y is a pain had by x, then y is felt like pain by x</a:t>
            </a:r>
          </a:p>
          <a:p>
            <a:pPr>
              <a:defRPr/>
            </a:pPr>
            <a:r>
              <a:rPr lang="en-GB" altLang="pt-PT" sz="2400" dirty="0" smtClean="0"/>
              <a:t>Now there </a:t>
            </a:r>
            <a:r>
              <a:rPr lang="en-GB" altLang="pt-PT" sz="2400" dirty="0"/>
              <a:t>presumably is a “trivial</a:t>
            </a:r>
            <a:r>
              <a:rPr lang="en-GB" altLang="pt-PT" sz="2400" dirty="0" smtClean="0"/>
              <a:t>”, non-epistemic </a:t>
            </a:r>
            <a:r>
              <a:rPr lang="en-GB" altLang="pt-PT" sz="2400" dirty="0"/>
              <a:t>reading of this claim, where just the pain sensation </a:t>
            </a:r>
            <a:r>
              <a:rPr lang="en-GB" altLang="pt-PT" sz="2400" dirty="0" smtClean="0"/>
              <a:t>– the phenomenological quality, the feel of pain – is </a:t>
            </a:r>
            <a:r>
              <a:rPr lang="en-GB" altLang="pt-PT" sz="2400" dirty="0"/>
              <a:t>involved, where a pain is felt as pain </a:t>
            </a:r>
            <a:r>
              <a:rPr lang="en-GB" altLang="pt-PT" sz="2400" i="1" dirty="0"/>
              <a:t>simpliciter</a:t>
            </a:r>
            <a:r>
              <a:rPr lang="en-GB" altLang="pt-PT" sz="2400" dirty="0"/>
              <a:t> (so as to speak</a:t>
            </a:r>
            <a:r>
              <a:rPr lang="en-GB" altLang="pt-PT" sz="2400" dirty="0" smtClean="0"/>
              <a:t>)</a:t>
            </a:r>
            <a:endParaRPr lang="en-GB" altLang="pt-PT" sz="2400" dirty="0"/>
          </a:p>
        </p:txBody>
      </p:sp>
    </p:spTree>
    <p:extLst>
      <p:ext uri="{BB962C8B-B14F-4D97-AF65-F5344CB8AC3E}">
        <p14:creationId xmlns:p14="http://schemas.microsoft.com/office/powerpoint/2010/main" val="289852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Luminosity</a:t>
            </a:r>
            <a:r>
              <a:rPr lang="pt-PT" sz="2000" dirty="0" smtClean="0">
                <a:solidFill>
                  <a:srgbClr val="475A8D">
                    <a:lumMod val="75000"/>
                  </a:srgbClr>
                </a:solidFill>
              </a:rPr>
              <a:t> in </a:t>
            </a:r>
            <a:r>
              <a:rPr lang="pt-PT" sz="2000" dirty="0" err="1" smtClean="0">
                <a:solidFill>
                  <a:srgbClr val="475A8D">
                    <a:lumMod val="75000"/>
                  </a:srgbClr>
                </a:solidFill>
              </a:rPr>
              <a:t>the</a:t>
            </a:r>
            <a:r>
              <a:rPr lang="pt-PT" sz="2000" dirty="0" smtClean="0">
                <a:solidFill>
                  <a:srgbClr val="475A8D">
                    <a:lumMod val="75000"/>
                  </a:srgbClr>
                </a:solidFill>
              </a:rPr>
              <a:t> Modal </a:t>
            </a:r>
            <a:r>
              <a:rPr lang="pt-PT" sz="2000" dirty="0" err="1" smtClean="0">
                <a:solidFill>
                  <a:srgbClr val="475A8D">
                    <a:lumMod val="75000"/>
                  </a:srgbClr>
                </a:solidFill>
              </a:rPr>
              <a:t>Argument</a:t>
            </a:r>
            <a:r>
              <a:rPr lang="pt-PT" sz="2000" dirty="0" smtClean="0">
                <a:solidFill>
                  <a:srgbClr val="475A8D">
                    <a:lumMod val="75000"/>
                  </a:srgbClr>
                </a:solidFill>
              </a:rPr>
              <a:t> (a)</a:t>
            </a:r>
            <a:r>
              <a:rPr lang="pt-PT" sz="3200" dirty="0">
                <a:solidFill>
                  <a:prstClr val="black"/>
                </a:solidFill>
                <a:effectLst/>
              </a:rPr>
              <a:t/>
            </a:r>
            <a:br>
              <a:rPr lang="pt-PT" sz="3200" dirty="0">
                <a:solidFill>
                  <a:prstClr val="black"/>
                </a:solidFill>
                <a:effectLst/>
              </a:rPr>
            </a:br>
            <a:endParaRPr lang="pt-PT" dirty="0"/>
          </a:p>
        </p:txBody>
      </p:sp>
      <p:sp>
        <p:nvSpPr>
          <p:cNvPr id="3" name="Marcador de Posição de Conteúdo 2"/>
          <p:cNvSpPr>
            <a:spLocks noGrp="1"/>
          </p:cNvSpPr>
          <p:nvPr>
            <p:ph idx="1"/>
          </p:nvPr>
        </p:nvSpPr>
        <p:spPr>
          <a:xfrm>
            <a:off x="1435100" y="1447800"/>
            <a:ext cx="7499350" cy="5149850"/>
          </a:xfrm>
        </p:spPr>
        <p:txBody>
          <a:bodyPr>
            <a:normAutofit/>
          </a:bodyPr>
          <a:lstStyle/>
          <a:p>
            <a:pPr>
              <a:defRPr/>
            </a:pPr>
            <a:r>
              <a:rPr lang="en-GB" altLang="pt-PT" sz="2400" dirty="0"/>
              <a:t>But there is also a </a:t>
            </a:r>
            <a:r>
              <a:rPr lang="en-GB" altLang="pt-PT" sz="2400" dirty="0" smtClean="0"/>
              <a:t>markedly epistemic </a:t>
            </a:r>
            <a:r>
              <a:rPr lang="en-GB" altLang="pt-PT" sz="2400" dirty="0"/>
              <a:t>reading of the claim, </a:t>
            </a:r>
            <a:r>
              <a:rPr lang="en-GB" altLang="pt-PT" sz="2400" dirty="0" smtClean="0"/>
              <a:t>a reading on which </a:t>
            </a:r>
            <a:r>
              <a:rPr lang="en-GB" altLang="pt-PT" sz="2400" b="1" dirty="0" smtClean="0"/>
              <a:t>the </a:t>
            </a:r>
            <a:r>
              <a:rPr lang="en-GB" altLang="pt-PT" sz="2400" b="1" dirty="0"/>
              <a:t>pain sensation </a:t>
            </a:r>
            <a:r>
              <a:rPr lang="en-GB" altLang="pt-PT" sz="2400" dirty="0"/>
              <a:t>is </a:t>
            </a:r>
            <a:r>
              <a:rPr lang="en-GB" altLang="pt-PT" sz="2400" dirty="0" smtClean="0"/>
              <a:t>taken together with its </a:t>
            </a:r>
            <a:r>
              <a:rPr lang="en-GB" altLang="pt-PT" sz="2400" b="1" dirty="0"/>
              <a:t>categorization</a:t>
            </a:r>
            <a:r>
              <a:rPr lang="en-GB" altLang="pt-PT" sz="2400" dirty="0"/>
              <a:t> as such by the </a:t>
            </a:r>
            <a:r>
              <a:rPr lang="en-GB" altLang="pt-PT" sz="2400" dirty="0" smtClean="0"/>
              <a:t>subject, a reading on which a pain </a:t>
            </a:r>
            <a:r>
              <a:rPr lang="en-GB" altLang="pt-PT" sz="2400" dirty="0"/>
              <a:t>is felt as </a:t>
            </a:r>
            <a:r>
              <a:rPr lang="en-GB" altLang="pt-PT" sz="2400" dirty="0" smtClean="0"/>
              <a:t>pain in the sense of its being brought by the subject under the </a:t>
            </a:r>
            <a:r>
              <a:rPr lang="en-GB" altLang="pt-PT" sz="2400" dirty="0"/>
              <a:t>phenomenal concept of </a:t>
            </a:r>
            <a:r>
              <a:rPr lang="en-GB" altLang="pt-PT" sz="2400" dirty="0" smtClean="0"/>
              <a:t>pain</a:t>
            </a:r>
          </a:p>
          <a:p>
            <a:pPr>
              <a:defRPr/>
            </a:pPr>
            <a:r>
              <a:rPr lang="en-GB" altLang="pt-PT" sz="2400" dirty="0" smtClean="0"/>
              <a:t>I shall come back to the “trivial” reading later on</a:t>
            </a:r>
          </a:p>
          <a:p>
            <a:pPr>
              <a:defRPr/>
            </a:pPr>
            <a:r>
              <a:rPr lang="en-GB" altLang="pt-PT" sz="2400" dirty="0" smtClean="0"/>
              <a:t>What I would like to emphasise now is that the </a:t>
            </a:r>
            <a:r>
              <a:rPr lang="en-GB" altLang="pt-PT" sz="2400" b="1" dirty="0" smtClean="0"/>
              <a:t>epistemic reading </a:t>
            </a:r>
            <a:r>
              <a:rPr lang="en-GB" altLang="pt-PT" sz="2400" dirty="0" smtClean="0"/>
              <a:t>seems to be the one underlying </a:t>
            </a:r>
            <a:r>
              <a:rPr lang="en-GB" altLang="pt-PT" sz="2400" b="1" dirty="0" err="1" smtClean="0"/>
              <a:t>Kripke’s</a:t>
            </a:r>
            <a:r>
              <a:rPr lang="en-GB" altLang="pt-PT" sz="2400" b="1" dirty="0" smtClean="0"/>
              <a:t> and Chalmers’s considerations </a:t>
            </a:r>
            <a:endParaRPr lang="en-GB" altLang="pt-PT" sz="2400" b="1" dirty="0"/>
          </a:p>
          <a:p>
            <a:pPr>
              <a:defRPr/>
            </a:pPr>
            <a:endParaRPr lang="en-GB" altLang="pt-PT" sz="2400" dirty="0" smtClean="0"/>
          </a:p>
        </p:txBody>
      </p:sp>
    </p:spTree>
    <p:extLst>
      <p:ext uri="{BB962C8B-B14F-4D97-AF65-F5344CB8AC3E}">
        <p14:creationId xmlns:p14="http://schemas.microsoft.com/office/powerpoint/2010/main" val="345114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fontAlgn="auto" hangingPunct="1">
              <a:spcAft>
                <a:spcPts val="0"/>
              </a:spcAft>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Premise</a:t>
            </a:r>
            <a:r>
              <a:rPr lang="pt-PT" sz="2000" dirty="0" smtClean="0">
                <a:solidFill>
                  <a:srgbClr val="475A8D">
                    <a:lumMod val="75000"/>
                  </a:srgbClr>
                </a:solidFill>
              </a:rPr>
              <a:t> 4</a:t>
            </a:r>
            <a:endParaRPr lang="pt-PT" dirty="0">
              <a:solidFill>
                <a:schemeClr val="tx2">
                  <a:satMod val="130000"/>
                </a:schemeClr>
              </a:solidFill>
            </a:endParaRPr>
          </a:p>
        </p:txBody>
      </p:sp>
      <p:sp>
        <p:nvSpPr>
          <p:cNvPr id="3" name="Marcador de Posição de Conteúdo 2"/>
          <p:cNvSpPr>
            <a:spLocks noGrp="1"/>
          </p:cNvSpPr>
          <p:nvPr>
            <p:ph idx="1"/>
          </p:nvPr>
        </p:nvSpPr>
        <p:spPr/>
        <p:txBody>
          <a:bodyPr>
            <a:normAutofit lnSpcReduction="10000"/>
          </a:bodyPr>
          <a:lstStyle/>
          <a:p>
            <a:pPr eaLnBrk="1" hangingPunct="1">
              <a:defRPr/>
            </a:pPr>
            <a:r>
              <a:rPr lang="en-GB" altLang="pt-PT" sz="2000" b="1" dirty="0" smtClean="0"/>
              <a:t>Premise 4 </a:t>
            </a:r>
            <a:r>
              <a:rPr lang="en-GB" altLang="pt-PT" sz="2000" dirty="0" smtClean="0"/>
              <a:t>has been the object of intense discussion </a:t>
            </a:r>
            <a:r>
              <a:rPr lang="en-GB" altLang="pt-PT" sz="2000" dirty="0"/>
              <a:t>and has been </a:t>
            </a:r>
            <a:r>
              <a:rPr lang="en-GB" altLang="pt-PT" sz="2000" b="1" dirty="0"/>
              <a:t>challenged very often</a:t>
            </a:r>
          </a:p>
          <a:p>
            <a:pPr eaLnBrk="1" hangingPunct="1">
              <a:defRPr/>
            </a:pPr>
            <a:r>
              <a:rPr lang="en-GB" altLang="pt-PT" sz="2000" dirty="0" smtClean="0"/>
              <a:t>A lot depends on the </a:t>
            </a:r>
            <a:r>
              <a:rPr lang="en-GB" altLang="pt-PT" sz="2000" b="1" dirty="0" smtClean="0"/>
              <a:t>intended notion of possibility</a:t>
            </a:r>
            <a:r>
              <a:rPr lang="en-GB" altLang="pt-PT" sz="2000" dirty="0" smtClean="0"/>
              <a:t>, which for Chalmers is logical possibility, the most inclusive kind of possibility</a:t>
            </a:r>
          </a:p>
          <a:p>
            <a:pPr eaLnBrk="1" hangingPunct="1">
              <a:defRPr/>
            </a:pPr>
            <a:r>
              <a:rPr lang="en-GB" altLang="pt-PT" sz="2000" dirty="0" smtClean="0"/>
              <a:t>However, our </a:t>
            </a:r>
            <a:r>
              <a:rPr lang="en-GB" altLang="pt-PT" sz="2000" b="1" dirty="0" smtClean="0"/>
              <a:t>only concern </a:t>
            </a:r>
            <a:r>
              <a:rPr lang="en-GB" altLang="pt-PT" sz="2000" dirty="0" smtClean="0"/>
              <a:t>with Premise 4 is that there is a </a:t>
            </a:r>
            <a:r>
              <a:rPr lang="en-GB" altLang="pt-PT" sz="2000" b="1" dirty="0" smtClean="0"/>
              <a:t>way of arguing </a:t>
            </a:r>
            <a:r>
              <a:rPr lang="en-GB" altLang="pt-PT" sz="2000" dirty="0" smtClean="0"/>
              <a:t>for it, clearly employed by </a:t>
            </a:r>
            <a:r>
              <a:rPr lang="en-GB" altLang="pt-PT" sz="2000" dirty="0" err="1" smtClean="0"/>
              <a:t>Kripke</a:t>
            </a:r>
            <a:r>
              <a:rPr lang="en-GB" altLang="pt-PT" sz="2000" dirty="0" smtClean="0"/>
              <a:t> and also endorsed by Chalmers, that also seems </a:t>
            </a:r>
            <a:r>
              <a:rPr lang="en-GB" altLang="pt-PT" sz="2000" b="1" dirty="0" smtClean="0"/>
              <a:t>to commit the modal argument to the luminosity of consciousness</a:t>
            </a:r>
            <a:endParaRPr lang="en-GB" altLang="pt-PT" sz="2000" b="1" dirty="0"/>
          </a:p>
          <a:p>
            <a:pPr eaLnBrk="1" hangingPunct="1">
              <a:defRPr/>
            </a:pPr>
            <a:r>
              <a:rPr lang="en-GB" altLang="pt-PT" sz="2000" dirty="0" smtClean="0"/>
              <a:t>Indeed, </a:t>
            </a:r>
            <a:r>
              <a:rPr lang="en-GB" altLang="pt-PT" sz="2000" b="1" dirty="0" smtClean="0"/>
              <a:t>the way putative counter-examples to Premise 4 are dismissed</a:t>
            </a:r>
            <a:r>
              <a:rPr lang="en-GB" altLang="pt-PT" sz="2000" dirty="0" smtClean="0"/>
              <a:t>, especially by </a:t>
            </a:r>
            <a:r>
              <a:rPr lang="en-GB" altLang="pt-PT" sz="2000" dirty="0" err="1" smtClean="0"/>
              <a:t>Kripke</a:t>
            </a:r>
            <a:r>
              <a:rPr lang="en-GB" altLang="pt-PT" sz="2000" dirty="0" smtClean="0"/>
              <a:t>, seems to bring about such commitment</a:t>
            </a:r>
          </a:p>
          <a:p>
            <a:pPr marL="365760" indent="-283464" eaLnBrk="1" fontAlgn="auto" hangingPunct="1">
              <a:spcAft>
                <a:spcPts val="0"/>
              </a:spcAft>
              <a:buFont typeface="Wingdings 2"/>
              <a:buChar char=""/>
              <a:defRPr/>
            </a:pPr>
            <a:r>
              <a:rPr lang="en-GB" sz="2000" dirty="0" smtClean="0"/>
              <a:t>To block putative counter-examples, alleged cases where one conceives the impossible or imagines impossible propositions, </a:t>
            </a:r>
            <a:r>
              <a:rPr lang="en-GB" sz="2000" dirty="0" err="1" smtClean="0"/>
              <a:t>Kripke</a:t>
            </a:r>
            <a:r>
              <a:rPr lang="en-GB" sz="2000" dirty="0" smtClean="0"/>
              <a:t> introduces the idea of an </a:t>
            </a:r>
            <a:r>
              <a:rPr lang="en-GB" sz="2000" b="1" dirty="0" smtClean="0"/>
              <a:t>illusion of conceivability or contingency</a:t>
            </a:r>
          </a:p>
          <a:p>
            <a:pPr eaLnBrk="1" hangingPunct="1">
              <a:defRPr/>
            </a:pPr>
            <a:endParaRPr lang="pt-PT" altLang="pt-PT" sz="2000" dirty="0" smtClean="0"/>
          </a:p>
          <a:p>
            <a:pPr eaLnBrk="1" hangingPunct="1">
              <a:defRPr/>
            </a:pPr>
            <a:endParaRPr lang="pt-PT" altLang="pt-PT" sz="20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82550" algn="ctr">
              <a:spcBef>
                <a:spcPts val="600"/>
              </a:spcBef>
              <a:buClr>
                <a:srgbClr val="3891A7"/>
              </a:buClr>
              <a:buSzPct val="80000"/>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Premiss</a:t>
            </a:r>
            <a:r>
              <a:rPr lang="pt-PT" sz="2000" dirty="0" smtClean="0">
                <a:solidFill>
                  <a:srgbClr val="475A8D">
                    <a:lumMod val="75000"/>
                  </a:srgbClr>
                </a:solidFill>
              </a:rPr>
              <a:t> 4</a:t>
            </a:r>
            <a:endParaRPr lang="pt-PT" sz="3200" dirty="0">
              <a:solidFill>
                <a:prstClr val="black"/>
              </a:solidFill>
              <a:effectLst/>
              <a:ea typeface="+mn-ea"/>
              <a:cs typeface="+mn-cs"/>
            </a:endParaRPr>
          </a:p>
        </p:txBody>
      </p:sp>
      <p:sp>
        <p:nvSpPr>
          <p:cNvPr id="3" name="Marcador de Posição de Conteúdo 2"/>
          <p:cNvSpPr>
            <a:spLocks noGrp="1"/>
          </p:cNvSpPr>
          <p:nvPr>
            <p:ph idx="1"/>
          </p:nvPr>
        </p:nvSpPr>
        <p:spPr/>
        <p:txBody>
          <a:bodyPr>
            <a:normAutofit fontScale="62500" lnSpcReduction="20000"/>
          </a:bodyPr>
          <a:lstStyle/>
          <a:p>
            <a:pPr>
              <a:defRPr/>
            </a:pPr>
            <a:r>
              <a:rPr lang="en-GB" dirty="0" smtClean="0"/>
              <a:t>There </a:t>
            </a:r>
            <a:r>
              <a:rPr lang="en-GB" dirty="0"/>
              <a:t>is </a:t>
            </a:r>
            <a:r>
              <a:rPr lang="en-GB" dirty="0" smtClean="0"/>
              <a:t>sometimes the </a:t>
            </a:r>
            <a:r>
              <a:rPr lang="en-GB" dirty="0"/>
              <a:t>illusion that an act of conceiving a proposition </a:t>
            </a:r>
            <a:r>
              <a:rPr lang="en-GB" dirty="0" smtClean="0"/>
              <a:t>is </a:t>
            </a:r>
            <a:r>
              <a:rPr lang="en-GB" dirty="0"/>
              <a:t>taking place, whereas what actually is taking place is an act of </a:t>
            </a:r>
            <a:r>
              <a:rPr lang="en-GB" b="1" dirty="0"/>
              <a:t>conceiving a different </a:t>
            </a:r>
            <a:r>
              <a:rPr lang="en-GB" b="1" dirty="0" smtClean="0"/>
              <a:t>but </a:t>
            </a:r>
            <a:r>
              <a:rPr lang="en-GB" b="1" dirty="0" err="1" smtClean="0"/>
              <a:t>epistemically</a:t>
            </a:r>
            <a:r>
              <a:rPr lang="en-GB" b="1" dirty="0" smtClean="0"/>
              <a:t> identical proposition</a:t>
            </a:r>
            <a:r>
              <a:rPr lang="en-GB" dirty="0" smtClean="0"/>
              <a:t>, i.e.  the same proposition as </a:t>
            </a:r>
            <a:r>
              <a:rPr lang="en-GB" dirty="0" smtClean="0">
                <a:solidFill>
                  <a:prstClr val="black"/>
                </a:solidFill>
              </a:rPr>
              <a:t>viewed “from the inside”, on the basis of phenomenology only</a:t>
            </a:r>
          </a:p>
          <a:p>
            <a:pPr>
              <a:defRPr/>
            </a:pPr>
            <a:r>
              <a:rPr lang="en-GB" dirty="0">
                <a:solidFill>
                  <a:prstClr val="black"/>
                </a:solidFill>
              </a:rPr>
              <a:t>The proposition actually </a:t>
            </a:r>
            <a:r>
              <a:rPr lang="en-GB" dirty="0" smtClean="0">
                <a:solidFill>
                  <a:prstClr val="black"/>
                </a:solidFill>
              </a:rPr>
              <a:t>conceived </a:t>
            </a:r>
            <a:r>
              <a:rPr lang="en-GB" dirty="0">
                <a:solidFill>
                  <a:prstClr val="black"/>
                </a:solidFill>
              </a:rPr>
              <a:t>is a proposition epistemically </a:t>
            </a:r>
            <a:r>
              <a:rPr lang="en-GB" dirty="0" smtClean="0">
                <a:solidFill>
                  <a:prstClr val="black"/>
                </a:solidFill>
              </a:rPr>
              <a:t>indistinguishable </a:t>
            </a:r>
            <a:r>
              <a:rPr lang="en-GB" dirty="0">
                <a:solidFill>
                  <a:prstClr val="black"/>
                </a:solidFill>
              </a:rPr>
              <a:t>from the proposition seemingly conceived </a:t>
            </a:r>
            <a:r>
              <a:rPr lang="en-GB" dirty="0" smtClean="0">
                <a:solidFill>
                  <a:prstClr val="black"/>
                </a:solidFill>
              </a:rPr>
              <a:t>in </a:t>
            </a:r>
            <a:r>
              <a:rPr lang="en-GB" dirty="0">
                <a:solidFill>
                  <a:prstClr val="black"/>
                </a:solidFill>
              </a:rPr>
              <a:t>the following sense</a:t>
            </a:r>
          </a:p>
          <a:p>
            <a:pPr>
              <a:defRPr/>
            </a:pPr>
            <a:r>
              <a:rPr lang="en-GB" dirty="0">
                <a:solidFill>
                  <a:prstClr val="black"/>
                </a:solidFill>
              </a:rPr>
              <a:t>It seems to be the same proposition on the basis of phenomenology, on the basis of the way the world appears to us</a:t>
            </a:r>
          </a:p>
          <a:p>
            <a:pPr>
              <a:defRPr/>
            </a:pPr>
            <a:r>
              <a:rPr lang="en-GB" dirty="0" smtClean="0">
                <a:solidFill>
                  <a:prstClr val="black"/>
                </a:solidFill>
              </a:rPr>
              <a:t>What we imagine when we think we imagine that water is not H20 is not a situation where water itself lacks its actual chemical composition, but a situation where some other liquid phenomenologically indiscernible from water (tasteless, transparent, etc</a:t>
            </a:r>
            <a:r>
              <a:rPr lang="en-GB" dirty="0">
                <a:solidFill>
                  <a:prstClr val="black"/>
                </a:solidFill>
              </a:rPr>
              <a:t>.), experienced by us as if it were </a:t>
            </a:r>
            <a:r>
              <a:rPr lang="en-GB" dirty="0" smtClean="0">
                <a:solidFill>
                  <a:prstClr val="black"/>
                </a:solidFill>
              </a:rPr>
              <a:t>water, is not H20</a:t>
            </a:r>
          </a:p>
          <a:p>
            <a:pPr>
              <a:defRPr/>
            </a:pPr>
            <a:endParaRPr lang="en-GB" dirty="0" smtClean="0">
              <a:solidFill>
                <a:prstClr val="black"/>
              </a:solidFill>
            </a:endParaRPr>
          </a:p>
          <a:p>
            <a:pPr>
              <a:defRPr/>
            </a:pPr>
            <a:endParaRPr lang="en-GB" b="1" dirty="0"/>
          </a:p>
          <a:p>
            <a:pPr>
              <a:defRPr/>
            </a:pPr>
            <a:endParaRPr lang="en-GB" dirty="0" smtClean="0">
              <a:solidFill>
                <a:prstClr val="black"/>
              </a:solidFill>
            </a:endParaRPr>
          </a:p>
          <a:p>
            <a:pPr>
              <a:defRPr/>
            </a:pPr>
            <a:endParaRPr lang="en-GB" dirty="0" smtClean="0">
              <a:solidFill>
                <a:prstClr val="black"/>
              </a:solidFill>
            </a:endParaRPr>
          </a:p>
          <a:p>
            <a:pPr marL="365760" indent="-283464" eaLnBrk="1" fontAlgn="auto" hangingPunct="1">
              <a:spcAft>
                <a:spcPts val="0"/>
              </a:spcAft>
              <a:buFont typeface="Wingdings 2"/>
              <a:buChar char=""/>
              <a:defRPr/>
            </a:pPr>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82550" algn="ctr">
              <a:spcBef>
                <a:spcPts val="600"/>
              </a:spcBef>
              <a:buClr>
                <a:srgbClr val="3891A7"/>
              </a:buClr>
              <a:buSzPct val="80000"/>
              <a:defRPr/>
            </a:pPr>
            <a:r>
              <a:rPr lang="pt-PT" sz="2000" dirty="0" err="1" smtClean="0">
                <a:solidFill>
                  <a:srgbClr val="475A8D">
                    <a:lumMod val="75000"/>
                  </a:srgbClr>
                </a:solidFill>
              </a:rPr>
              <a:t>The</a:t>
            </a:r>
            <a:r>
              <a:rPr lang="pt-PT" sz="2000" dirty="0" smtClean="0">
                <a:solidFill>
                  <a:srgbClr val="475A8D">
                    <a:lumMod val="75000"/>
                  </a:srgbClr>
                </a:solidFill>
              </a:rPr>
              <a:t> Case for </a:t>
            </a:r>
            <a:r>
              <a:rPr lang="pt-PT" sz="2000" dirty="0" err="1" smtClean="0">
                <a:solidFill>
                  <a:srgbClr val="475A8D">
                    <a:lumMod val="75000"/>
                  </a:srgbClr>
                </a:solidFill>
              </a:rPr>
              <a:t>Premiss</a:t>
            </a:r>
            <a:r>
              <a:rPr lang="pt-PT" sz="2000" dirty="0" smtClean="0">
                <a:solidFill>
                  <a:srgbClr val="475A8D">
                    <a:lumMod val="75000"/>
                  </a:srgbClr>
                </a:solidFill>
              </a:rPr>
              <a:t> 4</a:t>
            </a:r>
            <a:endParaRPr lang="pt-PT" sz="3200" dirty="0">
              <a:solidFill>
                <a:prstClr val="black"/>
              </a:solidFill>
              <a:effectLst/>
              <a:ea typeface="+mn-ea"/>
              <a:cs typeface="+mn-cs"/>
            </a:endParaRPr>
          </a:p>
        </p:txBody>
      </p:sp>
      <p:sp>
        <p:nvSpPr>
          <p:cNvPr id="3" name="Marcador de Posição de Conteúdo 2"/>
          <p:cNvSpPr>
            <a:spLocks noGrp="1"/>
          </p:cNvSpPr>
          <p:nvPr>
            <p:ph idx="1"/>
          </p:nvPr>
        </p:nvSpPr>
        <p:spPr/>
        <p:txBody>
          <a:bodyPr>
            <a:normAutofit fontScale="70000" lnSpcReduction="20000"/>
          </a:bodyPr>
          <a:lstStyle/>
          <a:p>
            <a:pPr>
              <a:defRPr/>
            </a:pPr>
            <a:r>
              <a:rPr lang="en-GB" dirty="0" smtClean="0"/>
              <a:t>However</a:t>
            </a:r>
            <a:r>
              <a:rPr lang="en-GB" dirty="0"/>
              <a:t>, this </a:t>
            </a:r>
            <a:r>
              <a:rPr lang="en-GB" b="1" dirty="0"/>
              <a:t>gap </a:t>
            </a:r>
            <a:r>
              <a:rPr lang="en-GB" dirty="0"/>
              <a:t>between reality </a:t>
            </a:r>
            <a:r>
              <a:rPr lang="en-GB" dirty="0" smtClean="0"/>
              <a:t>(what is the case) and </a:t>
            </a:r>
            <a:r>
              <a:rPr lang="en-GB" dirty="0"/>
              <a:t>appearance </a:t>
            </a:r>
            <a:r>
              <a:rPr lang="en-GB" dirty="0" smtClean="0"/>
              <a:t>(what seems to us to be the case) does </a:t>
            </a:r>
            <a:r>
              <a:rPr lang="en-GB" b="1" dirty="0"/>
              <a:t>not extend </a:t>
            </a:r>
            <a:r>
              <a:rPr lang="en-GB" b="1" dirty="0" smtClean="0"/>
              <a:t>to </a:t>
            </a:r>
            <a:r>
              <a:rPr lang="en-GB" b="1" dirty="0"/>
              <a:t>the </a:t>
            </a:r>
            <a:r>
              <a:rPr lang="en-GB" b="1" dirty="0" smtClean="0"/>
              <a:t>psychophysical case</a:t>
            </a:r>
            <a:r>
              <a:rPr lang="en-GB" dirty="0" smtClean="0"/>
              <a:t>, to the realm </a:t>
            </a:r>
            <a:r>
              <a:rPr lang="en-GB" dirty="0"/>
              <a:t>of the </a:t>
            </a:r>
            <a:r>
              <a:rPr lang="en-GB" dirty="0" smtClean="0"/>
              <a:t>conscious</a:t>
            </a:r>
          </a:p>
          <a:p>
            <a:pPr>
              <a:defRPr/>
            </a:pPr>
            <a:r>
              <a:rPr lang="en-GB" dirty="0"/>
              <a:t>Here there are </a:t>
            </a:r>
            <a:r>
              <a:rPr lang="en-GB" dirty="0" smtClean="0"/>
              <a:t>just </a:t>
            </a:r>
            <a:r>
              <a:rPr lang="en-GB" b="1" dirty="0" smtClean="0"/>
              <a:t>no </a:t>
            </a:r>
            <a:r>
              <a:rPr lang="en-GB" b="1" dirty="0"/>
              <a:t>illusions of conceivability </a:t>
            </a:r>
            <a:r>
              <a:rPr lang="en-GB" dirty="0"/>
              <a:t>and hence it is indeed conceivable, and therefore possible, that brain state </a:t>
            </a:r>
            <a:r>
              <a:rPr lang="en-GB" b="1" dirty="0"/>
              <a:t>F</a:t>
            </a:r>
            <a:r>
              <a:rPr lang="en-GB" dirty="0"/>
              <a:t> be instantiated without conscious state </a:t>
            </a:r>
            <a:r>
              <a:rPr lang="en-GB" b="1" dirty="0"/>
              <a:t>M</a:t>
            </a:r>
            <a:r>
              <a:rPr lang="en-GB" dirty="0"/>
              <a:t> being instantiated (</a:t>
            </a:r>
            <a:r>
              <a:rPr lang="en-GB" dirty="0" err="1"/>
              <a:t>Premiss</a:t>
            </a:r>
            <a:r>
              <a:rPr lang="en-GB" dirty="0"/>
              <a:t> 3</a:t>
            </a:r>
            <a:r>
              <a:rPr lang="en-GB" dirty="0" smtClean="0"/>
              <a:t>)</a:t>
            </a:r>
            <a:endParaRPr lang="en-GB" dirty="0"/>
          </a:p>
          <a:p>
            <a:pPr>
              <a:defRPr/>
            </a:pPr>
            <a:r>
              <a:rPr lang="en-GB" dirty="0"/>
              <a:t>An </a:t>
            </a:r>
            <a:r>
              <a:rPr lang="en-GB" b="1" dirty="0"/>
              <a:t>illusion of conceivability in the </a:t>
            </a:r>
            <a:r>
              <a:rPr lang="en-GB" b="1" dirty="0" smtClean="0"/>
              <a:t>psychophysical </a:t>
            </a:r>
            <a:r>
              <a:rPr lang="en-GB" b="1" dirty="0"/>
              <a:t>case </a:t>
            </a:r>
            <a:r>
              <a:rPr lang="en-GB" dirty="0"/>
              <a:t>would boil down to the </a:t>
            </a:r>
            <a:r>
              <a:rPr lang="en-GB" dirty="0" smtClean="0"/>
              <a:t>following</a:t>
            </a:r>
          </a:p>
          <a:p>
            <a:pPr>
              <a:defRPr/>
            </a:pPr>
            <a:r>
              <a:rPr lang="en-GB" dirty="0">
                <a:solidFill>
                  <a:prstClr val="black"/>
                </a:solidFill>
              </a:rPr>
              <a:t>What we imagine when we think we imagine that pain is not the firing of C-</a:t>
            </a:r>
            <a:r>
              <a:rPr lang="en-GB" dirty="0" err="1">
                <a:solidFill>
                  <a:prstClr val="black"/>
                </a:solidFill>
              </a:rPr>
              <a:t>fibers</a:t>
            </a:r>
            <a:r>
              <a:rPr lang="en-GB" dirty="0">
                <a:solidFill>
                  <a:prstClr val="black"/>
                </a:solidFill>
              </a:rPr>
              <a:t> is not a situation where pain itself is not such brain state, but some </a:t>
            </a:r>
            <a:r>
              <a:rPr lang="en-GB" dirty="0" err="1">
                <a:solidFill>
                  <a:prstClr val="black"/>
                </a:solidFill>
              </a:rPr>
              <a:t>epistemically</a:t>
            </a:r>
            <a:r>
              <a:rPr lang="en-GB" dirty="0">
                <a:solidFill>
                  <a:prstClr val="black"/>
                </a:solidFill>
              </a:rPr>
              <a:t> indistinguishable situation where some other experience which has the phenomenology of pain, which is felt by us as pain, is not a firing of C-</a:t>
            </a:r>
            <a:r>
              <a:rPr lang="en-GB" dirty="0" err="1">
                <a:solidFill>
                  <a:prstClr val="black"/>
                </a:solidFill>
              </a:rPr>
              <a:t>fibers</a:t>
            </a:r>
            <a:endParaRPr lang="en-GB" dirty="0">
              <a:solidFill>
                <a:prstClr val="black"/>
              </a:solidFill>
            </a:endParaRPr>
          </a:p>
          <a:p>
            <a:pPr>
              <a:defRPr/>
            </a:pPr>
            <a:endParaRPr lang="en-GB" dirty="0"/>
          </a:p>
          <a:p>
            <a:pPr>
              <a:defRPr/>
            </a:pPr>
            <a:endParaRPr lang="en-GB" dirty="0" smtClean="0">
              <a:solidFill>
                <a:prstClr val="black"/>
              </a:solidFill>
            </a:endParaRPr>
          </a:p>
          <a:p>
            <a:pPr>
              <a:defRPr/>
            </a:pPr>
            <a:endParaRPr lang="en-GB" b="1" dirty="0"/>
          </a:p>
          <a:p>
            <a:pPr>
              <a:defRPr/>
            </a:pPr>
            <a:endParaRPr lang="en-GB" dirty="0" smtClean="0">
              <a:solidFill>
                <a:prstClr val="black"/>
              </a:solidFill>
            </a:endParaRPr>
          </a:p>
          <a:p>
            <a:pPr>
              <a:defRPr/>
            </a:pPr>
            <a:endParaRPr lang="en-GB" dirty="0" smtClean="0">
              <a:solidFill>
                <a:prstClr val="black"/>
              </a:solidFill>
            </a:endParaRPr>
          </a:p>
          <a:p>
            <a:pPr marL="365760" indent="-283464" eaLnBrk="1" fontAlgn="auto" hangingPunct="1">
              <a:spcAft>
                <a:spcPts val="0"/>
              </a:spcAft>
              <a:buFont typeface="Wingdings 2"/>
              <a:buChar char=""/>
              <a:defRPr/>
            </a:pPr>
            <a:endParaRPr lang="pt-PT" dirty="0"/>
          </a:p>
        </p:txBody>
      </p:sp>
    </p:spTree>
    <p:extLst>
      <p:ext uri="{BB962C8B-B14F-4D97-AF65-F5344CB8AC3E}">
        <p14:creationId xmlns:p14="http://schemas.microsoft.com/office/powerpoint/2010/main" val="27146127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Luminosity</a:t>
            </a:r>
            <a:r>
              <a:rPr lang="pt-PT" sz="2000" dirty="0" smtClean="0">
                <a:solidFill>
                  <a:srgbClr val="475A8D">
                    <a:lumMod val="75000"/>
                  </a:srgbClr>
                </a:solidFill>
              </a:rPr>
              <a:t> in </a:t>
            </a:r>
            <a:r>
              <a:rPr lang="pt-PT" sz="2000" dirty="0" err="1" smtClean="0">
                <a:solidFill>
                  <a:srgbClr val="475A8D">
                    <a:lumMod val="75000"/>
                  </a:srgbClr>
                </a:solidFill>
              </a:rPr>
              <a:t>the</a:t>
            </a:r>
            <a:r>
              <a:rPr lang="pt-PT" sz="2000" dirty="0" smtClean="0">
                <a:solidFill>
                  <a:srgbClr val="475A8D">
                    <a:lumMod val="75000"/>
                  </a:srgbClr>
                </a:solidFill>
              </a:rPr>
              <a:t> modal </a:t>
            </a:r>
            <a:r>
              <a:rPr lang="pt-PT" sz="2000" dirty="0" err="1" smtClean="0">
                <a:solidFill>
                  <a:srgbClr val="475A8D">
                    <a:lumMod val="75000"/>
                  </a:srgbClr>
                </a:solidFill>
              </a:rPr>
              <a:t>argument</a:t>
            </a:r>
            <a:r>
              <a:rPr lang="pt-PT" sz="2000" dirty="0" smtClean="0">
                <a:solidFill>
                  <a:srgbClr val="475A8D">
                    <a:lumMod val="75000"/>
                  </a:srgbClr>
                </a:solidFill>
              </a:rPr>
              <a:t> (b)</a:t>
            </a:r>
            <a:endParaRPr lang="pt-PT" dirty="0"/>
          </a:p>
        </p:txBody>
      </p:sp>
      <p:sp>
        <p:nvSpPr>
          <p:cNvPr id="3" name="Marcador de Posição de Conteúdo 2"/>
          <p:cNvSpPr>
            <a:spLocks noGrp="1"/>
          </p:cNvSpPr>
          <p:nvPr>
            <p:ph idx="1"/>
          </p:nvPr>
        </p:nvSpPr>
        <p:spPr>
          <a:xfrm>
            <a:off x="1435100" y="1447800"/>
            <a:ext cx="7499350" cy="5221288"/>
          </a:xfrm>
        </p:spPr>
        <p:txBody>
          <a:bodyPr>
            <a:normAutofit fontScale="25000" lnSpcReduction="20000"/>
          </a:bodyPr>
          <a:lstStyle/>
          <a:p>
            <a:pPr>
              <a:defRPr/>
            </a:pPr>
            <a:r>
              <a:rPr lang="en-GB" sz="8000" dirty="0" smtClean="0">
                <a:solidFill>
                  <a:prstClr val="black"/>
                </a:solidFill>
              </a:rPr>
              <a:t>But </a:t>
            </a:r>
            <a:r>
              <a:rPr lang="en-GB" sz="8000" b="1" dirty="0" smtClean="0">
                <a:solidFill>
                  <a:prstClr val="black"/>
                </a:solidFill>
              </a:rPr>
              <a:t>this is absurd</a:t>
            </a:r>
            <a:r>
              <a:rPr lang="en-GB" sz="8000" dirty="0" smtClean="0">
                <a:solidFill>
                  <a:prstClr val="black"/>
                </a:solidFill>
              </a:rPr>
              <a:t>, for if an experience has the phenomenology of pain, if it is felt by us as pain, then it is bound to be a pain</a:t>
            </a:r>
          </a:p>
          <a:p>
            <a:pPr>
              <a:defRPr/>
            </a:pPr>
            <a:r>
              <a:rPr lang="en-GB" sz="8000" dirty="0" smtClean="0">
                <a:solidFill>
                  <a:prstClr val="black"/>
                </a:solidFill>
              </a:rPr>
              <a:t>Just as there can’t be unfelt pains, so </a:t>
            </a:r>
            <a:r>
              <a:rPr lang="en-GB" sz="8000" b="1" dirty="0" smtClean="0">
                <a:solidFill>
                  <a:prstClr val="black"/>
                </a:solidFill>
              </a:rPr>
              <a:t>there can’t be states felt as pains that are not pains</a:t>
            </a:r>
          </a:p>
          <a:p>
            <a:pPr>
              <a:defRPr/>
            </a:pPr>
            <a:r>
              <a:rPr lang="en-GB" sz="8000" dirty="0">
                <a:solidFill>
                  <a:prstClr val="black"/>
                </a:solidFill>
              </a:rPr>
              <a:t>In the realm of the conscious there is </a:t>
            </a:r>
            <a:r>
              <a:rPr lang="en-GB" sz="8000" b="1" dirty="0">
                <a:solidFill>
                  <a:prstClr val="black"/>
                </a:solidFill>
              </a:rPr>
              <a:t>no room for a gap between appearance and reality</a:t>
            </a:r>
          </a:p>
          <a:p>
            <a:pPr>
              <a:buClr>
                <a:srgbClr val="3891A7"/>
              </a:buClr>
              <a:defRPr/>
            </a:pPr>
            <a:r>
              <a:rPr lang="en-GB" sz="8000" dirty="0" smtClean="0">
                <a:solidFill>
                  <a:prstClr val="black"/>
                </a:solidFill>
              </a:rPr>
              <a:t>If </a:t>
            </a:r>
            <a:r>
              <a:rPr lang="en-GB" sz="8000" dirty="0">
                <a:solidFill>
                  <a:prstClr val="black"/>
                </a:solidFill>
              </a:rPr>
              <a:t>something I experience seems to me to be a pain, then it actually is a </a:t>
            </a:r>
            <a:r>
              <a:rPr lang="en-GB" sz="8000" dirty="0" smtClean="0">
                <a:solidFill>
                  <a:prstClr val="black"/>
                </a:solidFill>
              </a:rPr>
              <a:t>pain</a:t>
            </a:r>
          </a:p>
          <a:p>
            <a:pPr>
              <a:buClr>
                <a:srgbClr val="3891A7"/>
              </a:buClr>
              <a:defRPr/>
            </a:pPr>
            <a:r>
              <a:rPr lang="en-GB" altLang="pt-PT" sz="8000" b="1" dirty="0">
                <a:solidFill>
                  <a:prstClr val="black"/>
                </a:solidFill>
              </a:rPr>
              <a:t>Conversely</a:t>
            </a:r>
            <a:r>
              <a:rPr lang="en-GB" altLang="pt-PT" sz="8000" dirty="0">
                <a:solidFill>
                  <a:prstClr val="black"/>
                </a:solidFill>
              </a:rPr>
              <a:t>, whenever I am not in pain, the “feel” of pain is missing, nothing that is going on is felt as pain by me</a:t>
            </a:r>
          </a:p>
          <a:p>
            <a:pPr>
              <a:buClr>
                <a:srgbClr val="3891A7"/>
              </a:buClr>
              <a:defRPr/>
            </a:pPr>
            <a:r>
              <a:rPr lang="en-GB" altLang="pt-PT" sz="8000" dirty="0" smtClean="0">
                <a:solidFill>
                  <a:prstClr val="black"/>
                </a:solidFill>
              </a:rPr>
              <a:t>Thus, </a:t>
            </a:r>
            <a:r>
              <a:rPr lang="en-GB" altLang="pt-PT" sz="8000" b="1" dirty="0" smtClean="0">
                <a:solidFill>
                  <a:prstClr val="black"/>
                </a:solidFill>
              </a:rPr>
              <a:t>whenever I am not in pain, it must seem to me that I am not in pain</a:t>
            </a:r>
            <a:r>
              <a:rPr lang="en-GB" altLang="pt-PT" sz="8000" dirty="0" smtClean="0">
                <a:solidFill>
                  <a:prstClr val="black"/>
                </a:solidFill>
              </a:rPr>
              <a:t>, </a:t>
            </a:r>
            <a:r>
              <a:rPr lang="en-US" altLang="pt-PT" sz="8000" dirty="0" smtClean="0">
                <a:solidFill>
                  <a:prstClr val="black"/>
                </a:solidFill>
              </a:rPr>
              <a:t>and then I </a:t>
            </a:r>
            <a:r>
              <a:rPr lang="en-US" altLang="pt-PT" sz="8000" dirty="0">
                <a:solidFill>
                  <a:prstClr val="black"/>
                </a:solidFill>
              </a:rPr>
              <a:t>am bound to be aware that I don’t feel pain</a:t>
            </a:r>
          </a:p>
          <a:p>
            <a:pPr>
              <a:buClr>
                <a:srgbClr val="3891A7"/>
              </a:buClr>
              <a:defRPr/>
            </a:pPr>
            <a:endParaRPr lang="en-GB" altLang="pt-PT" sz="8000" dirty="0" smtClean="0">
              <a:solidFill>
                <a:prstClr val="black"/>
              </a:solidFill>
            </a:endParaRPr>
          </a:p>
          <a:p>
            <a:pPr>
              <a:buClr>
                <a:srgbClr val="3891A7"/>
              </a:buClr>
              <a:defRPr/>
            </a:pPr>
            <a:endParaRPr lang="en-GB" sz="8000" dirty="0" smtClean="0">
              <a:solidFill>
                <a:prstClr val="black"/>
              </a:solidFill>
            </a:endParaRPr>
          </a:p>
          <a:p>
            <a:pPr>
              <a:defRPr/>
            </a:pPr>
            <a:endParaRPr lang="en-GB" sz="5000" dirty="0" smtClean="0">
              <a:solidFill>
                <a:prstClr val="black"/>
              </a:solidFill>
            </a:endParaRPr>
          </a:p>
          <a:p>
            <a:pPr marL="82550" indent="0">
              <a:buFont typeface="Wingdings 2" panose="05020102010507070707" pitchFamily="18" charset="2"/>
              <a:buNone/>
              <a:defRPr/>
            </a:pPr>
            <a:endParaRPr lang="en-GB" sz="5500" dirty="0">
              <a:solidFill>
                <a:prstClr val="black"/>
              </a:solidFill>
            </a:endParaRPr>
          </a:p>
          <a:p>
            <a:pPr>
              <a:defRPr/>
            </a:pPr>
            <a:endParaRPr lang="en-GB" sz="4500" dirty="0" smtClean="0"/>
          </a:p>
          <a:p>
            <a:pPr>
              <a:defRPr/>
            </a:pPr>
            <a:endParaRPr lang="pt-PT" dirty="0" smtClean="0"/>
          </a:p>
          <a:p>
            <a:pPr>
              <a:defRPr/>
            </a:pPr>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Luminosity</a:t>
            </a:r>
            <a:r>
              <a:rPr lang="pt-PT" sz="2000" dirty="0" smtClean="0">
                <a:solidFill>
                  <a:srgbClr val="475A8D">
                    <a:lumMod val="75000"/>
                  </a:srgbClr>
                </a:solidFill>
                <a:ea typeface="+mn-ea"/>
                <a:cs typeface="+mn-cs"/>
              </a:rPr>
              <a:t> in </a:t>
            </a:r>
            <a:r>
              <a:rPr lang="pt-PT" sz="2000" dirty="0" err="1" smtClean="0">
                <a:solidFill>
                  <a:srgbClr val="475A8D">
                    <a:lumMod val="75000"/>
                  </a:srgbClr>
                </a:solidFill>
                <a:ea typeface="+mn-ea"/>
                <a:cs typeface="+mn-cs"/>
              </a:rPr>
              <a:t>the</a:t>
            </a:r>
            <a:r>
              <a:rPr lang="pt-PT" sz="2000" dirty="0" smtClean="0">
                <a:solidFill>
                  <a:srgbClr val="475A8D">
                    <a:lumMod val="75000"/>
                  </a:srgbClr>
                </a:solidFill>
                <a:ea typeface="+mn-ea"/>
                <a:cs typeface="+mn-cs"/>
              </a:rPr>
              <a:t> modal </a:t>
            </a:r>
            <a:r>
              <a:rPr lang="pt-PT" sz="2000" dirty="0" err="1" smtClean="0">
                <a:solidFill>
                  <a:srgbClr val="475A8D">
                    <a:lumMod val="75000"/>
                  </a:srgbClr>
                </a:solidFill>
                <a:ea typeface="+mn-ea"/>
                <a:cs typeface="+mn-cs"/>
              </a:rPr>
              <a:t>argument</a:t>
            </a:r>
            <a:r>
              <a:rPr lang="pt-PT" sz="2000" dirty="0" smtClean="0">
                <a:solidFill>
                  <a:srgbClr val="475A8D">
                    <a:lumMod val="75000"/>
                  </a:srgbClr>
                </a:solidFill>
                <a:ea typeface="+mn-ea"/>
                <a:cs typeface="+mn-cs"/>
              </a:rPr>
              <a:t> (2)</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p:txBody>
          <a:bodyPr>
            <a:normAutofit fontScale="25000" lnSpcReduction="20000"/>
          </a:bodyPr>
          <a:lstStyle/>
          <a:p>
            <a:pPr>
              <a:defRPr/>
            </a:pPr>
            <a:r>
              <a:rPr lang="en-GB" altLang="pt-PT" sz="7400" dirty="0">
                <a:solidFill>
                  <a:prstClr val="black"/>
                </a:solidFill>
              </a:rPr>
              <a:t>Hence, </a:t>
            </a:r>
            <a:r>
              <a:rPr lang="en-GB" altLang="pt-PT" sz="7400" b="1" dirty="0">
                <a:solidFill>
                  <a:prstClr val="black"/>
                </a:solidFill>
              </a:rPr>
              <a:t>if am not in pain, then I am at least in a position to know that I am not in </a:t>
            </a:r>
            <a:r>
              <a:rPr lang="en-GB" altLang="pt-PT" sz="7400" b="1" dirty="0" smtClean="0">
                <a:solidFill>
                  <a:prstClr val="black"/>
                </a:solidFill>
              </a:rPr>
              <a:t>pain</a:t>
            </a:r>
            <a:r>
              <a:rPr lang="en-GB" altLang="pt-PT" sz="7400" dirty="0" smtClean="0">
                <a:solidFill>
                  <a:prstClr val="black"/>
                </a:solidFill>
              </a:rPr>
              <a:t> (which is </a:t>
            </a:r>
            <a:r>
              <a:rPr lang="en-GB" altLang="pt-PT" sz="7400" dirty="0" smtClean="0"/>
              <a:t>Luminosity(b))</a:t>
            </a:r>
            <a:endParaRPr lang="en-GB" sz="7400" dirty="0" smtClean="0">
              <a:solidFill>
                <a:prstClr val="black"/>
              </a:solidFill>
            </a:endParaRPr>
          </a:p>
          <a:p>
            <a:pPr>
              <a:defRPr/>
            </a:pPr>
            <a:r>
              <a:rPr lang="en-GB" sz="7400" dirty="0" smtClean="0"/>
              <a:t>As </a:t>
            </a:r>
            <a:r>
              <a:rPr lang="en-GB" sz="7400" dirty="0" err="1" smtClean="0"/>
              <a:t>Kripke</a:t>
            </a:r>
            <a:r>
              <a:rPr lang="en-GB" sz="7400" dirty="0" smtClean="0"/>
              <a:t> puts it :</a:t>
            </a:r>
          </a:p>
          <a:p>
            <a:pPr>
              <a:defRPr/>
            </a:pPr>
            <a:r>
              <a:rPr lang="en-US" altLang="pt-PT" sz="7400" b="1" dirty="0"/>
              <a:t>“To be in the same epistemic situation that would obtain if one had a pain is to have a pain; to be in the same epistemic situation that would obtain in the absence of pain is not to have a pain…. Pain … is not picked out by one of its accidental properties; rather it is picked out by its immediate phenomenological quality…. If any phenomenon is picked out in exactly the same way that we pick out pain, then that phenomenon is pain</a:t>
            </a:r>
            <a:r>
              <a:rPr lang="en-US" altLang="pt-PT" sz="7400" b="1" dirty="0" smtClean="0"/>
              <a:t>.” </a:t>
            </a:r>
            <a:r>
              <a:rPr lang="en-US" altLang="pt-PT" sz="7400" dirty="0" smtClean="0"/>
              <a:t>(</a:t>
            </a:r>
            <a:r>
              <a:rPr lang="en-GB" sz="7400" dirty="0" smtClean="0"/>
              <a:t>1980</a:t>
            </a:r>
            <a:r>
              <a:rPr lang="en-GB" sz="7400" dirty="0"/>
              <a:t>: 152-3)</a:t>
            </a:r>
            <a:endParaRPr lang="en-US" altLang="pt-PT" sz="7400" b="1" dirty="0" smtClean="0"/>
          </a:p>
          <a:p>
            <a:pPr>
              <a:defRPr/>
            </a:pPr>
            <a:r>
              <a:rPr lang="en-US" altLang="pt-PT" sz="7400" b="1" dirty="0" smtClean="0"/>
              <a:t>“…in the case of mental phenomena there is no ‘appearance’ beyond the mental phenomenon itself” </a:t>
            </a:r>
            <a:r>
              <a:rPr lang="en-US" altLang="pt-PT" sz="7400" dirty="0"/>
              <a:t>(</a:t>
            </a:r>
            <a:r>
              <a:rPr lang="en-GB" sz="7400" dirty="0"/>
              <a:t>1980: </a:t>
            </a:r>
            <a:r>
              <a:rPr lang="en-GB" sz="7400" dirty="0" smtClean="0"/>
              <a:t>154)</a:t>
            </a:r>
            <a:r>
              <a:rPr lang="en-US" altLang="pt-PT" sz="7400" b="1" dirty="0" smtClean="0"/>
              <a:t> </a:t>
            </a:r>
          </a:p>
          <a:p>
            <a:pPr>
              <a:defRPr/>
            </a:pPr>
            <a:r>
              <a:rPr lang="en-GB" altLang="pt-PT" sz="8000" b="1" dirty="0"/>
              <a:t>To take stock</a:t>
            </a:r>
            <a:r>
              <a:rPr lang="en-GB" altLang="pt-PT" sz="8000" dirty="0"/>
              <a:t>: we have argued that the luminosity of consciousness is involved in the modal argument against type physicalism in </a:t>
            </a:r>
            <a:r>
              <a:rPr lang="en-GB" altLang="pt-PT" sz="8000" b="1" dirty="0"/>
              <a:t>two ways</a:t>
            </a:r>
          </a:p>
          <a:p>
            <a:pPr>
              <a:defRPr/>
            </a:pPr>
            <a:endParaRPr lang="en-US" altLang="pt-PT" sz="7400" b="1" dirty="0"/>
          </a:p>
          <a:p>
            <a:pPr>
              <a:defRPr/>
            </a:pPr>
            <a:endParaRPr lang="en-GB" sz="5500" dirty="0" smtClean="0"/>
          </a:p>
          <a:p>
            <a:pPr>
              <a:defRPr/>
            </a:pPr>
            <a:endParaRPr lang="pt-PT"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Anti-Luminosity</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a:xfrm>
            <a:off x="1435100" y="1447800"/>
            <a:ext cx="7499350" cy="5076825"/>
          </a:xfrm>
        </p:spPr>
        <p:txBody>
          <a:bodyPr>
            <a:normAutofit fontScale="92500" lnSpcReduction="20000"/>
          </a:bodyPr>
          <a:lstStyle/>
          <a:p>
            <a:pPr>
              <a:defRPr/>
            </a:pPr>
            <a:r>
              <a:rPr lang="en-GB" sz="2000" b="1" dirty="0" smtClean="0">
                <a:solidFill>
                  <a:prstClr val="black"/>
                </a:solidFill>
              </a:rPr>
              <a:t>(</a:t>
            </a:r>
            <a:r>
              <a:rPr lang="en-GB" sz="2000" b="1" dirty="0">
                <a:solidFill>
                  <a:prstClr val="black"/>
                </a:solidFill>
              </a:rPr>
              <a:t>a) </a:t>
            </a:r>
            <a:r>
              <a:rPr lang="en-GB" sz="2000" i="1" dirty="0">
                <a:solidFill>
                  <a:prstClr val="black"/>
                </a:solidFill>
              </a:rPr>
              <a:t>Via</a:t>
            </a:r>
            <a:r>
              <a:rPr lang="en-GB" sz="2000" dirty="0">
                <a:solidFill>
                  <a:prstClr val="black"/>
                </a:solidFill>
              </a:rPr>
              <a:t> a reasonable reading of a familiar direct argument for Premise 3, an argument resting upon Cartesian modal intuitions about the dissociation of the physical from the conscious</a:t>
            </a:r>
          </a:p>
          <a:p>
            <a:pPr>
              <a:defRPr/>
            </a:pPr>
            <a:r>
              <a:rPr lang="en-GB" sz="2000" b="1" dirty="0" smtClean="0">
                <a:solidFill>
                  <a:prstClr val="black"/>
                </a:solidFill>
              </a:rPr>
              <a:t>(</a:t>
            </a:r>
            <a:r>
              <a:rPr lang="en-GB" sz="2000" b="1" dirty="0">
                <a:solidFill>
                  <a:prstClr val="black"/>
                </a:solidFill>
              </a:rPr>
              <a:t>b) </a:t>
            </a:r>
            <a:r>
              <a:rPr lang="en-GB" sz="2000" i="1" dirty="0">
                <a:solidFill>
                  <a:prstClr val="black"/>
                </a:solidFill>
              </a:rPr>
              <a:t>Via</a:t>
            </a:r>
            <a:r>
              <a:rPr lang="en-GB" sz="2000" dirty="0">
                <a:solidFill>
                  <a:prstClr val="black"/>
                </a:solidFill>
              </a:rPr>
              <a:t> a reasonable reading of a familiar indirect argument for </a:t>
            </a:r>
            <a:r>
              <a:rPr lang="en-GB" sz="2000" dirty="0" smtClean="0">
                <a:solidFill>
                  <a:prstClr val="black"/>
                </a:solidFill>
              </a:rPr>
              <a:t>Premise </a:t>
            </a:r>
            <a:r>
              <a:rPr lang="en-GB" sz="2000" dirty="0">
                <a:solidFill>
                  <a:prstClr val="black"/>
                </a:solidFill>
              </a:rPr>
              <a:t>4, an argument resting upon the idea that there is no room for a reality/appearance </a:t>
            </a:r>
            <a:r>
              <a:rPr lang="en-GB" sz="2000" dirty="0" smtClean="0">
                <a:solidFill>
                  <a:prstClr val="black"/>
                </a:solidFill>
              </a:rPr>
              <a:t>distinction </a:t>
            </a:r>
            <a:r>
              <a:rPr lang="en-GB" sz="2000" dirty="0">
                <a:solidFill>
                  <a:prstClr val="black"/>
                </a:solidFill>
              </a:rPr>
              <a:t>in the realm of </a:t>
            </a:r>
            <a:r>
              <a:rPr lang="en-GB" sz="2000" dirty="0" smtClean="0">
                <a:solidFill>
                  <a:prstClr val="black"/>
                </a:solidFill>
              </a:rPr>
              <a:t>the conscious</a:t>
            </a:r>
            <a:endParaRPr lang="en-GB" sz="2000" dirty="0">
              <a:solidFill>
                <a:prstClr val="black"/>
              </a:solidFill>
            </a:endParaRPr>
          </a:p>
          <a:p>
            <a:pPr>
              <a:defRPr/>
            </a:pPr>
            <a:r>
              <a:rPr lang="en-GB" sz="2000" dirty="0" smtClean="0">
                <a:solidFill>
                  <a:prstClr val="black"/>
                </a:solidFill>
              </a:rPr>
              <a:t>Now the </a:t>
            </a:r>
            <a:r>
              <a:rPr lang="en-GB" sz="2000" b="1" dirty="0" smtClean="0">
                <a:solidFill>
                  <a:prstClr val="black"/>
                </a:solidFill>
              </a:rPr>
              <a:t>luminosity </a:t>
            </a:r>
            <a:r>
              <a:rPr lang="en-GB" sz="2000" dirty="0" smtClean="0">
                <a:solidFill>
                  <a:prstClr val="black"/>
                </a:solidFill>
              </a:rPr>
              <a:t>of the mental in general, and of the conscious in particular, has recently been </a:t>
            </a:r>
            <a:r>
              <a:rPr lang="en-GB" sz="2000" b="1" dirty="0" smtClean="0">
                <a:solidFill>
                  <a:prstClr val="black"/>
                </a:solidFill>
              </a:rPr>
              <a:t>attacked by Williamson</a:t>
            </a:r>
            <a:r>
              <a:rPr lang="en-GB" sz="2000" dirty="0" smtClean="0">
                <a:solidFill>
                  <a:prstClr val="black"/>
                </a:solidFill>
              </a:rPr>
              <a:t> (KAIL, Chapter 4)</a:t>
            </a:r>
          </a:p>
          <a:p>
            <a:pPr>
              <a:defRPr/>
            </a:pPr>
            <a:r>
              <a:rPr lang="en-GB" sz="2000" dirty="0" smtClean="0">
                <a:solidFill>
                  <a:prstClr val="black"/>
                </a:solidFill>
              </a:rPr>
              <a:t>I am inclined to think that Williamson’s Anti-Luminosity arguments are forceful</a:t>
            </a:r>
          </a:p>
          <a:p>
            <a:pPr>
              <a:defRPr/>
            </a:pPr>
            <a:r>
              <a:rPr lang="en-GB" sz="2000" dirty="0" smtClean="0">
                <a:solidFill>
                  <a:prstClr val="black"/>
                </a:solidFill>
              </a:rPr>
              <a:t>If one assumes Anti-Luminosity, one has good reasons to reject the </a:t>
            </a:r>
            <a:r>
              <a:rPr lang="en-GB" sz="2000" dirty="0" err="1" smtClean="0">
                <a:solidFill>
                  <a:prstClr val="black"/>
                </a:solidFill>
              </a:rPr>
              <a:t>Kripke</a:t>
            </a:r>
            <a:r>
              <a:rPr lang="en-GB" sz="2000" dirty="0" smtClean="0">
                <a:solidFill>
                  <a:prstClr val="black"/>
                </a:solidFill>
              </a:rPr>
              <a:t>-Chalmers modal argument against type physicalism, or at least the aforementioned construal of it</a:t>
            </a:r>
          </a:p>
          <a:p>
            <a:pPr>
              <a:defRPr/>
            </a:pPr>
            <a:r>
              <a:rPr lang="en-GB" altLang="pt-PT" sz="2000" dirty="0" smtClean="0">
                <a:solidFill>
                  <a:srgbClr val="000000"/>
                </a:solidFill>
              </a:rPr>
              <a:t>Although I will not go into the details of Williamson’s arguments, here is a </a:t>
            </a:r>
            <a:r>
              <a:rPr lang="en-GB" altLang="pt-PT" sz="2000" b="1" dirty="0" smtClean="0">
                <a:solidFill>
                  <a:srgbClr val="000000"/>
                </a:solidFill>
              </a:rPr>
              <a:t>simple case he introduces as a counter-example to the luminosity of pain</a:t>
            </a:r>
            <a:r>
              <a:rPr lang="en-GB" altLang="pt-PT" sz="2000" dirty="0" smtClean="0">
                <a:solidFill>
                  <a:srgbClr val="000000"/>
                </a:solidFill>
              </a:rPr>
              <a:t> (KAIL, pp. 24, 106)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Anti-Luminosity</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p:txBody>
          <a:bodyPr>
            <a:normAutofit fontScale="92500" lnSpcReduction="10000"/>
          </a:bodyPr>
          <a:lstStyle/>
          <a:p>
            <a:r>
              <a:rPr lang="en-GB" altLang="pt-PT" sz="2000" dirty="0">
                <a:solidFill>
                  <a:srgbClr val="000000"/>
                </a:solidFill>
              </a:rPr>
              <a:t>The target is only </a:t>
            </a:r>
            <a:r>
              <a:rPr lang="en-GB" altLang="pt-PT" sz="2000" b="1" dirty="0">
                <a:solidFill>
                  <a:srgbClr val="000000"/>
                </a:solidFill>
              </a:rPr>
              <a:t>Luminosity (a)</a:t>
            </a:r>
            <a:r>
              <a:rPr lang="en-GB" altLang="pt-PT" sz="2000" dirty="0">
                <a:solidFill>
                  <a:srgbClr val="000000"/>
                </a:solidFill>
              </a:rPr>
              <a:t>, but the case could be easily modified so as to undermine Luminosity (b)</a:t>
            </a:r>
            <a:r>
              <a:rPr lang="en-GB" sz="2000" dirty="0">
                <a:solidFill>
                  <a:prstClr val="black"/>
                </a:solidFill>
              </a:rPr>
              <a:t>   </a:t>
            </a:r>
            <a:endParaRPr lang="pt-PT" sz="2000" dirty="0">
              <a:solidFill>
                <a:prstClr val="black"/>
              </a:solidFill>
            </a:endParaRPr>
          </a:p>
          <a:p>
            <a:r>
              <a:rPr lang="en-GB" altLang="pt-PT" sz="2000" dirty="0" smtClean="0">
                <a:solidFill>
                  <a:srgbClr val="000000"/>
                </a:solidFill>
              </a:rPr>
              <a:t>First, notice that pain and other conscious states sometimes gradually subside, so that e.g. a state which starts to be a skin pain, a neuropathic pain, may subside, vanish and give rise to a state that is no longer a pain, but a strong skin rash or irritation</a:t>
            </a:r>
          </a:p>
          <a:p>
            <a:r>
              <a:rPr lang="en-GB" altLang="pt-PT" sz="2000" dirty="0" smtClean="0">
                <a:solidFill>
                  <a:srgbClr val="000000"/>
                </a:solidFill>
              </a:rPr>
              <a:t>Then consider </a:t>
            </a:r>
            <a:r>
              <a:rPr lang="en-GB" altLang="pt-PT" sz="2000" b="1" dirty="0" smtClean="0">
                <a:solidFill>
                  <a:srgbClr val="000000"/>
                </a:solidFill>
              </a:rPr>
              <a:t>someone with too little self-pity</a:t>
            </a:r>
            <a:r>
              <a:rPr lang="en-GB" altLang="pt-PT" sz="2000" dirty="0" smtClean="0">
                <a:solidFill>
                  <a:srgbClr val="000000"/>
                </a:solidFill>
              </a:rPr>
              <a:t>, someone who may come to mistake on a given occasion what is actually a skin pain for a skin rash</a:t>
            </a:r>
          </a:p>
          <a:p>
            <a:r>
              <a:rPr lang="en-GB" altLang="pt-PT" sz="2000" dirty="0" smtClean="0">
                <a:solidFill>
                  <a:srgbClr val="000000"/>
                </a:solidFill>
              </a:rPr>
              <a:t>The skin pain she has on the occasion is mild, it is a pain whose phenomenology is hardly discernible from the phenomenology of an aggressive skin irritation</a:t>
            </a:r>
          </a:p>
          <a:p>
            <a:r>
              <a:rPr lang="en-GB" altLang="pt-PT" sz="2000" dirty="0" smtClean="0">
                <a:solidFill>
                  <a:srgbClr val="000000"/>
                </a:solidFill>
              </a:rPr>
              <a:t>Hence, </a:t>
            </a:r>
            <a:r>
              <a:rPr lang="en-GB" altLang="pt-PT" sz="2000" b="1" dirty="0" smtClean="0">
                <a:solidFill>
                  <a:srgbClr val="000000"/>
                </a:solidFill>
              </a:rPr>
              <a:t>the subject is indeed in pain on the occasion, but she is not then in a position to know that she is in pain</a:t>
            </a:r>
          </a:p>
          <a:p>
            <a:r>
              <a:rPr lang="en-GB" altLang="pt-PT" sz="2000" dirty="0" smtClean="0">
                <a:solidFill>
                  <a:srgbClr val="000000"/>
                </a:solidFill>
              </a:rPr>
              <a:t>For it seems to her that she is not then in pain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lnSpcReduction="10000"/>
          </a:bodyPr>
          <a:lstStyle/>
          <a:p>
            <a:pPr eaLnBrk="1" hangingPunct="1"/>
            <a:r>
              <a:rPr lang="en-GB" altLang="pt-PT" sz="2000" dirty="0" smtClean="0"/>
              <a:t>(a) They may be taken as </a:t>
            </a:r>
            <a:r>
              <a:rPr lang="en-GB" altLang="pt-PT" sz="2000" b="1" dirty="0" smtClean="0"/>
              <a:t>features of mental particulars</a:t>
            </a:r>
            <a:r>
              <a:rPr lang="en-GB" altLang="pt-PT" sz="2000" dirty="0" smtClean="0"/>
              <a:t>, in the sense in which the property of being a pain can be instantiated by specific pain events or experiences had by persons or animals</a:t>
            </a:r>
          </a:p>
          <a:p>
            <a:pPr eaLnBrk="1" hangingPunct="1"/>
            <a:r>
              <a:rPr lang="en-GB" altLang="pt-PT" sz="2000" dirty="0" smtClean="0"/>
              <a:t>(b) Or they may be taken as </a:t>
            </a:r>
            <a:r>
              <a:rPr lang="en-GB" altLang="pt-PT" sz="2000" b="1" dirty="0" smtClean="0"/>
              <a:t>features of creatures</a:t>
            </a:r>
            <a:r>
              <a:rPr lang="en-GB" altLang="pt-PT" sz="2000" dirty="0" smtClean="0"/>
              <a:t>, in the sense in which the property of being in pain can be instantiated by a person or animal on a particular occasion</a:t>
            </a:r>
          </a:p>
          <a:p>
            <a:pPr eaLnBrk="1" hangingPunct="1"/>
            <a:r>
              <a:rPr lang="en-GB" altLang="pt-PT" sz="2000" dirty="0" smtClean="0"/>
              <a:t>There is thus a distinction between the property of </a:t>
            </a:r>
            <a:r>
              <a:rPr lang="en-GB" altLang="pt-PT" sz="2000" b="1" dirty="0" smtClean="0"/>
              <a:t>being a pain</a:t>
            </a:r>
            <a:r>
              <a:rPr lang="en-GB" altLang="pt-PT" sz="2000" dirty="0" smtClean="0"/>
              <a:t>, which is predicable to mental phenomena, and the property of </a:t>
            </a:r>
            <a:r>
              <a:rPr lang="en-GB" altLang="pt-PT" sz="2000" b="1" dirty="0" smtClean="0"/>
              <a:t>being in pain</a:t>
            </a:r>
            <a:r>
              <a:rPr lang="en-GB" altLang="pt-PT" sz="2000" dirty="0" smtClean="0"/>
              <a:t>, which is predicable to a certain set of organisms </a:t>
            </a:r>
          </a:p>
          <a:p>
            <a:pPr eaLnBrk="1" hangingPunct="1"/>
            <a:r>
              <a:rPr lang="en-GB" altLang="pt-PT" sz="2000" dirty="0" smtClean="0"/>
              <a:t>Although there are differences between these two ways of taking mental properties (one who is sceptical about the very idea of a token mental state would not adopt the former construal but might accept the later), the distinction is </a:t>
            </a:r>
            <a:r>
              <a:rPr lang="en-GB" altLang="pt-PT" sz="2000" b="1" dirty="0" smtClean="0"/>
              <a:t>relatively irrelevant</a:t>
            </a:r>
            <a:r>
              <a:rPr lang="en-GB" altLang="pt-PT" sz="2000" dirty="0" smtClean="0"/>
              <a:t> to our purposes</a:t>
            </a:r>
          </a:p>
          <a:p>
            <a:pPr marL="82550" indent="0" eaLnBrk="1" hangingPunct="1">
              <a:buNone/>
              <a:defRPr/>
            </a:pPr>
            <a:endParaRPr lang="en-GB" altLang="pt-PT" sz="2000" dirty="0" smtClean="0"/>
          </a:p>
          <a:p>
            <a:pPr eaLnBrk="1" hangingPunct="1">
              <a:defRPr/>
            </a:pPr>
            <a:endParaRPr lang="en-GB" altLang="pt-PT" sz="2000" dirty="0" smtClean="0"/>
          </a:p>
          <a:p>
            <a:pPr eaLnBrk="1" hangingPunct="1">
              <a:buClr>
                <a:srgbClr val="3891A7"/>
              </a:buClr>
              <a:defRPr/>
            </a:pPr>
            <a:endParaRPr lang="pt-PT" altLang="pt-P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Anti-Luminosity</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p:txBody>
          <a:bodyPr>
            <a:normAutofit lnSpcReduction="10000"/>
          </a:bodyPr>
          <a:lstStyle/>
          <a:p>
            <a:pPr>
              <a:defRPr/>
            </a:pPr>
            <a:r>
              <a:rPr lang="en-GB" altLang="pt-PT" sz="2000" dirty="0" smtClean="0">
                <a:solidFill>
                  <a:srgbClr val="000000"/>
                </a:solidFill>
              </a:rPr>
              <a:t>One might say that </a:t>
            </a:r>
            <a:r>
              <a:rPr lang="en-GB" altLang="pt-PT" sz="2000" b="1" dirty="0" smtClean="0">
                <a:solidFill>
                  <a:srgbClr val="000000"/>
                </a:solidFill>
              </a:rPr>
              <a:t>the subject´s actual pain is not felt as pain by her </a:t>
            </a:r>
            <a:r>
              <a:rPr lang="en-GB" altLang="pt-PT" sz="2000" dirty="0" smtClean="0">
                <a:solidFill>
                  <a:srgbClr val="000000"/>
                </a:solidFill>
              </a:rPr>
              <a:t>(on the </a:t>
            </a:r>
            <a:r>
              <a:rPr lang="en-GB" altLang="pt-PT" sz="2000" b="1" dirty="0" smtClean="0">
                <a:solidFill>
                  <a:srgbClr val="000000"/>
                </a:solidFill>
              </a:rPr>
              <a:t>epistemic reading </a:t>
            </a:r>
            <a:r>
              <a:rPr lang="en-GB" altLang="pt-PT" sz="2000" dirty="0" smtClean="0">
                <a:solidFill>
                  <a:srgbClr val="000000"/>
                </a:solidFill>
              </a:rPr>
              <a:t>of this phrase)</a:t>
            </a:r>
          </a:p>
          <a:p>
            <a:pPr>
              <a:defRPr/>
            </a:pPr>
            <a:r>
              <a:rPr lang="en-GB" altLang="pt-PT" sz="2000" dirty="0" smtClean="0">
                <a:solidFill>
                  <a:srgbClr val="000000"/>
                </a:solidFill>
              </a:rPr>
              <a:t>Otherwise, it would seem to her that she is in pain on the occasion (which is clearly not the case)</a:t>
            </a:r>
          </a:p>
          <a:p>
            <a:pPr>
              <a:defRPr/>
            </a:pPr>
            <a:r>
              <a:rPr lang="en-GB" altLang="pt-PT" sz="2000" dirty="0" smtClean="0">
                <a:solidFill>
                  <a:srgbClr val="000000"/>
                </a:solidFill>
              </a:rPr>
              <a:t>Perhaps on the basis of background beliefs associated with her too little self-pity, </a:t>
            </a:r>
            <a:r>
              <a:rPr lang="en-GB" altLang="pt-PT" sz="2000" b="1" dirty="0" smtClean="0">
                <a:solidFill>
                  <a:srgbClr val="000000"/>
                </a:solidFill>
              </a:rPr>
              <a:t>the subject just processes wrongly the phenomenology</a:t>
            </a:r>
          </a:p>
          <a:p>
            <a:pPr>
              <a:defRPr/>
            </a:pPr>
            <a:r>
              <a:rPr lang="en-GB" altLang="pt-PT" sz="2000" dirty="0" smtClean="0">
                <a:solidFill>
                  <a:srgbClr val="000000"/>
                </a:solidFill>
              </a:rPr>
              <a:t>Her pain is not felt as pain, is not associated with the pain phenomenology, but is felt as irritation, is associated with the </a:t>
            </a:r>
            <a:r>
              <a:rPr lang="en-GB" altLang="pt-PT" sz="2000" b="1" dirty="0" smtClean="0">
                <a:solidFill>
                  <a:srgbClr val="000000"/>
                </a:solidFill>
              </a:rPr>
              <a:t>different but epistemically similar phenomenology of irritation</a:t>
            </a:r>
          </a:p>
          <a:p>
            <a:pPr>
              <a:defRPr/>
            </a:pPr>
            <a:r>
              <a:rPr lang="en-GB" altLang="pt-PT" sz="2000" dirty="0" smtClean="0">
                <a:solidFill>
                  <a:srgbClr val="000000"/>
                </a:solidFill>
              </a:rPr>
              <a:t>Thus, supposing that she is endowed with the appropriate concepts and reflects on her experience, </a:t>
            </a:r>
            <a:r>
              <a:rPr lang="en-GB" altLang="pt-PT" sz="2000" b="1" dirty="0" smtClean="0">
                <a:solidFill>
                  <a:srgbClr val="000000"/>
                </a:solidFill>
              </a:rPr>
              <a:t>the subject wrongly categorizes her state not as a state of pain, but as a state of irritation </a:t>
            </a:r>
          </a:p>
          <a:p>
            <a:pPr>
              <a:defRPr/>
            </a:pPr>
            <a:endParaRPr lang="en-GB" altLang="pt-PT" sz="2000" dirty="0"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Anti-Luminosity</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a:xfrm>
            <a:off x="1435100" y="980728"/>
            <a:ext cx="7499350" cy="5544616"/>
          </a:xfrm>
        </p:spPr>
        <p:txBody>
          <a:bodyPr>
            <a:normAutofit/>
          </a:bodyPr>
          <a:lstStyle/>
          <a:p>
            <a:r>
              <a:rPr lang="en-GB" altLang="pt-PT" sz="2000" dirty="0">
                <a:solidFill>
                  <a:srgbClr val="000000"/>
                </a:solidFill>
              </a:rPr>
              <a:t>Of course, the above reflection assumes that there is </a:t>
            </a:r>
            <a:r>
              <a:rPr lang="en-GB" altLang="pt-PT" sz="2000" b="1" dirty="0">
                <a:solidFill>
                  <a:srgbClr val="000000"/>
                </a:solidFill>
              </a:rPr>
              <a:t>more to pain than </a:t>
            </a:r>
            <a:r>
              <a:rPr lang="en-GB" altLang="pt-PT" sz="2000" b="1" dirty="0" smtClean="0">
                <a:solidFill>
                  <a:srgbClr val="000000"/>
                </a:solidFill>
              </a:rPr>
              <a:t>phenomenology </a:t>
            </a:r>
            <a:r>
              <a:rPr lang="en-GB" altLang="pt-PT" sz="2000" dirty="0" smtClean="0">
                <a:solidFill>
                  <a:srgbClr val="000000"/>
                </a:solidFill>
              </a:rPr>
              <a:t>(the total experience of pain includes other components, such as sensorimotor, affective and cognitive aspects)</a:t>
            </a:r>
            <a:endParaRPr lang="en-GB" altLang="pt-PT" sz="2000" dirty="0">
              <a:solidFill>
                <a:srgbClr val="000000"/>
              </a:solidFill>
            </a:endParaRPr>
          </a:p>
          <a:p>
            <a:r>
              <a:rPr lang="en-GB" altLang="pt-PT" sz="2000" dirty="0">
                <a:solidFill>
                  <a:srgbClr val="000000"/>
                </a:solidFill>
              </a:rPr>
              <a:t>But </a:t>
            </a:r>
            <a:r>
              <a:rPr lang="en-GB" altLang="pt-PT" sz="2000" b="1" dirty="0">
                <a:solidFill>
                  <a:srgbClr val="000000"/>
                </a:solidFill>
              </a:rPr>
              <a:t>this is how it should be</a:t>
            </a:r>
            <a:r>
              <a:rPr lang="en-GB" altLang="pt-PT" sz="2000" dirty="0">
                <a:solidFill>
                  <a:srgbClr val="000000"/>
                </a:solidFill>
              </a:rPr>
              <a:t>, for the upshot of our discussion is precisely that the opposite </a:t>
            </a:r>
            <a:r>
              <a:rPr lang="en-GB" altLang="pt-PT" sz="2000" dirty="0" err="1" smtClean="0">
                <a:solidFill>
                  <a:srgbClr val="000000"/>
                </a:solidFill>
              </a:rPr>
              <a:t>Kripkean</a:t>
            </a:r>
            <a:r>
              <a:rPr lang="en-GB" altLang="pt-PT" sz="2000" dirty="0" smtClean="0">
                <a:solidFill>
                  <a:srgbClr val="000000"/>
                </a:solidFill>
              </a:rPr>
              <a:t> view</a:t>
            </a:r>
            <a:r>
              <a:rPr lang="en-GB" altLang="pt-PT" sz="2000" dirty="0">
                <a:solidFill>
                  <a:srgbClr val="000000"/>
                </a:solidFill>
              </a:rPr>
              <a:t>, that pains are necessarily felt as pains, is mistaken (at least if given the epistemic reading)</a:t>
            </a:r>
          </a:p>
          <a:p>
            <a:r>
              <a:rPr lang="en-GB" altLang="pt-PT" sz="2000" dirty="0" smtClean="0">
                <a:solidFill>
                  <a:srgbClr val="000000"/>
                </a:solidFill>
              </a:rPr>
              <a:t>Notice </a:t>
            </a:r>
            <a:r>
              <a:rPr lang="en-GB" altLang="pt-PT" sz="2000" dirty="0">
                <a:solidFill>
                  <a:srgbClr val="000000"/>
                </a:solidFill>
              </a:rPr>
              <a:t>that the target of </a:t>
            </a:r>
            <a:r>
              <a:rPr lang="en-GB" altLang="pt-PT" sz="2000" dirty="0" smtClean="0">
                <a:solidFill>
                  <a:srgbClr val="000000"/>
                </a:solidFill>
              </a:rPr>
              <a:t>the above anti-luminosity </a:t>
            </a:r>
            <a:r>
              <a:rPr lang="en-GB" altLang="pt-PT" sz="2000" dirty="0">
                <a:solidFill>
                  <a:srgbClr val="000000"/>
                </a:solidFill>
              </a:rPr>
              <a:t>cases is only the epistemic reading of the </a:t>
            </a:r>
            <a:r>
              <a:rPr lang="en-GB" altLang="pt-PT" sz="2000" dirty="0" smtClean="0">
                <a:solidFill>
                  <a:srgbClr val="000000"/>
                </a:solidFill>
              </a:rPr>
              <a:t>claim </a:t>
            </a:r>
            <a:r>
              <a:rPr lang="en-GB" altLang="pt-PT" sz="2000" dirty="0">
                <a:solidFill>
                  <a:srgbClr val="000000"/>
                </a:solidFill>
              </a:rPr>
              <a:t>that there are no unfelt pains: the sensation itself, the feel of pain, is indeed present, but it is confused with a very similar feel and is thus wrongly categorized</a:t>
            </a:r>
          </a:p>
          <a:p>
            <a:r>
              <a:rPr lang="en-GB" altLang="pt-PT" sz="2000" dirty="0" smtClean="0">
                <a:solidFill>
                  <a:srgbClr val="000000"/>
                </a:solidFill>
              </a:rPr>
              <a:t>However, there are reasons to believe that </a:t>
            </a:r>
            <a:r>
              <a:rPr lang="en-GB" altLang="pt-PT" sz="2000" b="1" dirty="0" smtClean="0">
                <a:solidFill>
                  <a:srgbClr val="000000"/>
                </a:solidFill>
              </a:rPr>
              <a:t>even the “trivial”, non epistemic reading of the claim is mistaken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65125" indent="-282575" algn="ctr">
              <a:spcBef>
                <a:spcPts val="600"/>
              </a:spcBef>
              <a:defRPr/>
            </a:pPr>
            <a:r>
              <a:rPr lang="pt-PT" sz="2000" dirty="0" err="1" smtClean="0">
                <a:solidFill>
                  <a:srgbClr val="475A8D">
                    <a:lumMod val="75000"/>
                  </a:srgbClr>
                </a:solidFill>
                <a:ea typeface="+mn-ea"/>
                <a:cs typeface="+mn-cs"/>
              </a:rPr>
              <a:t>Anti-Luminosity</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a:xfrm>
            <a:off x="1435100" y="980728"/>
            <a:ext cx="7499350" cy="5267672"/>
          </a:xfrm>
        </p:spPr>
        <p:txBody>
          <a:bodyPr>
            <a:normAutofit lnSpcReduction="10000"/>
          </a:bodyPr>
          <a:lstStyle/>
          <a:p>
            <a:pPr>
              <a:lnSpc>
                <a:spcPct val="120000"/>
              </a:lnSpc>
            </a:pPr>
            <a:r>
              <a:rPr lang="en-GB" altLang="pt-PT" sz="2000" dirty="0">
                <a:solidFill>
                  <a:srgbClr val="000000"/>
                </a:solidFill>
              </a:rPr>
              <a:t>Evidence from neuroscience (</a:t>
            </a:r>
            <a:r>
              <a:rPr lang="en-GB" altLang="pt-PT" sz="2000" dirty="0" err="1">
                <a:solidFill>
                  <a:srgbClr val="000000"/>
                </a:solidFill>
              </a:rPr>
              <a:t>Grahek</a:t>
            </a:r>
            <a:r>
              <a:rPr lang="en-GB" altLang="pt-PT" sz="2000" dirty="0">
                <a:solidFill>
                  <a:srgbClr val="000000"/>
                </a:solidFill>
              </a:rPr>
              <a:t> 2007: 107-111) seems to show that there are actual cases of </a:t>
            </a:r>
            <a:r>
              <a:rPr lang="en-GB" altLang="pt-PT" sz="2000" b="1" dirty="0">
                <a:solidFill>
                  <a:srgbClr val="000000"/>
                </a:solidFill>
              </a:rPr>
              <a:t>dissociation of </a:t>
            </a:r>
            <a:r>
              <a:rPr lang="en-GB" altLang="pt-PT" sz="2000" b="1" dirty="0" smtClean="0">
                <a:solidFill>
                  <a:srgbClr val="000000"/>
                </a:solidFill>
              </a:rPr>
              <a:t>pain from the </a:t>
            </a:r>
            <a:r>
              <a:rPr lang="en-GB" altLang="pt-PT" sz="2000" b="1" dirty="0">
                <a:solidFill>
                  <a:srgbClr val="000000"/>
                </a:solidFill>
              </a:rPr>
              <a:t>phenomenology of </a:t>
            </a:r>
            <a:r>
              <a:rPr lang="en-GB" altLang="pt-PT" sz="2000" b="1" dirty="0" smtClean="0">
                <a:solidFill>
                  <a:srgbClr val="000000"/>
                </a:solidFill>
              </a:rPr>
              <a:t>pain</a:t>
            </a:r>
            <a:endParaRPr lang="en-GB" altLang="pt-PT" sz="2000" b="1" dirty="0">
              <a:solidFill>
                <a:srgbClr val="000000"/>
              </a:solidFill>
            </a:endParaRPr>
          </a:p>
          <a:p>
            <a:pPr>
              <a:lnSpc>
                <a:spcPct val="120000"/>
              </a:lnSpc>
            </a:pPr>
            <a:r>
              <a:rPr lang="en-GB" altLang="pt-PT" sz="2000" dirty="0" smtClean="0">
                <a:solidFill>
                  <a:srgbClr val="000000"/>
                </a:solidFill>
              </a:rPr>
              <a:t>Those </a:t>
            </a:r>
            <a:r>
              <a:rPr lang="en-GB" altLang="pt-PT" sz="2000" dirty="0">
                <a:solidFill>
                  <a:srgbClr val="000000"/>
                </a:solidFill>
              </a:rPr>
              <a:t>are cases where </a:t>
            </a:r>
            <a:r>
              <a:rPr lang="en-GB" altLang="pt-PT" sz="2000" b="1" dirty="0">
                <a:solidFill>
                  <a:srgbClr val="000000"/>
                </a:solidFill>
              </a:rPr>
              <a:t>subjects </a:t>
            </a:r>
            <a:r>
              <a:rPr lang="en-GB" altLang="pt-PT" sz="2000" dirty="0">
                <a:solidFill>
                  <a:srgbClr val="000000"/>
                </a:solidFill>
              </a:rPr>
              <a:t>(with selective lesions of certain areas of their cortices) </a:t>
            </a:r>
            <a:r>
              <a:rPr lang="en-GB" altLang="pt-PT" sz="2000" b="1" dirty="0">
                <a:solidFill>
                  <a:srgbClr val="000000"/>
                </a:solidFill>
              </a:rPr>
              <a:t>are in pain </a:t>
            </a:r>
            <a:r>
              <a:rPr lang="en-GB" altLang="pt-PT" sz="2000" dirty="0">
                <a:solidFill>
                  <a:srgbClr val="000000"/>
                </a:solidFill>
              </a:rPr>
              <a:t>– the pain affect is present – but  </a:t>
            </a:r>
            <a:r>
              <a:rPr lang="en-GB" altLang="pt-PT" sz="2000" b="1" dirty="0">
                <a:solidFill>
                  <a:srgbClr val="000000"/>
                </a:solidFill>
              </a:rPr>
              <a:t>do not feel pain </a:t>
            </a:r>
            <a:r>
              <a:rPr lang="en-GB" altLang="pt-PT" sz="2000" dirty="0">
                <a:solidFill>
                  <a:srgbClr val="000000"/>
                </a:solidFill>
              </a:rPr>
              <a:t>– the sensation of pain is absent (cases of painfulness without pain)</a:t>
            </a:r>
          </a:p>
          <a:p>
            <a:pPr>
              <a:lnSpc>
                <a:spcPct val="120000"/>
              </a:lnSpc>
            </a:pPr>
            <a:r>
              <a:rPr lang="en-GB" altLang="pt-PT" sz="2000" dirty="0" smtClean="0">
                <a:solidFill>
                  <a:srgbClr val="000000"/>
                </a:solidFill>
              </a:rPr>
              <a:t>On </a:t>
            </a:r>
            <a:r>
              <a:rPr lang="en-GB" altLang="pt-PT" sz="2000" dirty="0">
                <a:solidFill>
                  <a:srgbClr val="000000"/>
                </a:solidFill>
              </a:rPr>
              <a:t>the other hand, there seems to be also evidence (</a:t>
            </a:r>
            <a:r>
              <a:rPr lang="en-GB" altLang="pt-PT" sz="2000" dirty="0" err="1">
                <a:solidFill>
                  <a:srgbClr val="000000"/>
                </a:solidFill>
              </a:rPr>
              <a:t>Grahek</a:t>
            </a:r>
            <a:r>
              <a:rPr lang="en-GB" altLang="pt-PT" sz="2000" dirty="0">
                <a:solidFill>
                  <a:srgbClr val="000000"/>
                </a:solidFill>
              </a:rPr>
              <a:t> 2007: 41-50) that the </a:t>
            </a:r>
            <a:r>
              <a:rPr lang="en-GB" altLang="pt-PT" sz="2000" b="1" dirty="0">
                <a:solidFill>
                  <a:srgbClr val="000000"/>
                </a:solidFill>
              </a:rPr>
              <a:t>converse dissociation</a:t>
            </a:r>
            <a:r>
              <a:rPr lang="en-GB" altLang="pt-PT" sz="2000" dirty="0">
                <a:solidFill>
                  <a:srgbClr val="000000"/>
                </a:solidFill>
              </a:rPr>
              <a:t>, </a:t>
            </a:r>
            <a:r>
              <a:rPr lang="en-GB" altLang="pt-PT" sz="2000" dirty="0" smtClean="0">
                <a:solidFill>
                  <a:srgbClr val="000000"/>
                </a:solidFill>
              </a:rPr>
              <a:t>that of the phenomenology of pain from pain, actually takes place </a:t>
            </a:r>
          </a:p>
          <a:p>
            <a:pPr>
              <a:lnSpc>
                <a:spcPct val="120000"/>
              </a:lnSpc>
            </a:pPr>
            <a:r>
              <a:rPr lang="en-GB" altLang="pt-PT" sz="2000" dirty="0" smtClean="0">
                <a:solidFill>
                  <a:srgbClr val="000000"/>
                </a:solidFill>
              </a:rPr>
              <a:t>Cases of the syndrome known as </a:t>
            </a:r>
            <a:r>
              <a:rPr lang="en-GB" altLang="pt-PT" sz="2000" b="1" dirty="0" smtClean="0">
                <a:solidFill>
                  <a:srgbClr val="000000"/>
                </a:solidFill>
              </a:rPr>
              <a:t>pain </a:t>
            </a:r>
            <a:r>
              <a:rPr lang="en-GB" altLang="pt-PT" sz="2000" b="1" dirty="0" err="1" smtClean="0">
                <a:solidFill>
                  <a:srgbClr val="000000"/>
                </a:solidFill>
              </a:rPr>
              <a:t>asymbolia</a:t>
            </a:r>
            <a:r>
              <a:rPr lang="en-GB" altLang="pt-PT" sz="2000" b="1" dirty="0" smtClean="0">
                <a:solidFill>
                  <a:srgbClr val="000000"/>
                </a:solidFill>
              </a:rPr>
              <a:t> </a:t>
            </a:r>
            <a:r>
              <a:rPr lang="en-GB" altLang="pt-PT" sz="2000" dirty="0" smtClean="0">
                <a:solidFill>
                  <a:srgbClr val="000000"/>
                </a:solidFill>
              </a:rPr>
              <a:t>are reported as cases where </a:t>
            </a:r>
            <a:r>
              <a:rPr lang="en-GB" altLang="pt-PT" sz="2000" b="1" dirty="0" smtClean="0">
                <a:solidFill>
                  <a:srgbClr val="000000"/>
                </a:solidFill>
              </a:rPr>
              <a:t>subjects feel pain </a:t>
            </a:r>
            <a:r>
              <a:rPr lang="en-GB" altLang="pt-PT" sz="2000" dirty="0" smtClean="0">
                <a:solidFill>
                  <a:srgbClr val="000000"/>
                </a:solidFill>
              </a:rPr>
              <a:t>– the sensation is present – but </a:t>
            </a:r>
            <a:r>
              <a:rPr lang="en-GB" altLang="pt-PT" sz="2000" b="1" dirty="0" smtClean="0">
                <a:solidFill>
                  <a:srgbClr val="000000"/>
                </a:solidFill>
              </a:rPr>
              <a:t>are not in pain </a:t>
            </a:r>
            <a:r>
              <a:rPr lang="en-GB" altLang="pt-PT" sz="2000" dirty="0" smtClean="0">
                <a:solidFill>
                  <a:srgbClr val="000000"/>
                </a:solidFill>
              </a:rPr>
              <a:t>– the pain affect is absent (cases of pain without painfulness)</a:t>
            </a:r>
          </a:p>
        </p:txBody>
      </p:sp>
    </p:spTree>
    <p:extLst>
      <p:ext uri="{BB962C8B-B14F-4D97-AF65-F5344CB8AC3E}">
        <p14:creationId xmlns:p14="http://schemas.microsoft.com/office/powerpoint/2010/main" val="360737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65125" indent="-282575" algn="ctr">
              <a:spcBef>
                <a:spcPts val="600"/>
              </a:spcBef>
              <a:defRPr/>
            </a:pPr>
            <a:r>
              <a:rPr lang="pt-PT" sz="2000" dirty="0" err="1" smtClean="0">
                <a:solidFill>
                  <a:srgbClr val="475A8D">
                    <a:lumMod val="75000"/>
                  </a:srgbClr>
                </a:solidFill>
                <a:ea typeface="+mn-ea"/>
                <a:cs typeface="+mn-cs"/>
              </a:rPr>
              <a:t>Conclusion</a:t>
            </a:r>
            <a:r>
              <a:rPr lang="pt-PT" sz="3200" dirty="0">
                <a:solidFill>
                  <a:prstClr val="black"/>
                </a:solidFill>
                <a:effectLst/>
                <a:ea typeface="+mn-ea"/>
                <a:cs typeface="+mn-cs"/>
              </a:rPr>
              <a:t/>
            </a:r>
            <a:br>
              <a:rPr lang="pt-PT" sz="3200" dirty="0">
                <a:solidFill>
                  <a:prstClr val="black"/>
                </a:solidFill>
                <a:effectLst/>
                <a:ea typeface="+mn-ea"/>
                <a:cs typeface="+mn-cs"/>
              </a:rPr>
            </a:br>
            <a:endParaRPr lang="pt-PT" dirty="0"/>
          </a:p>
        </p:txBody>
      </p:sp>
      <p:sp>
        <p:nvSpPr>
          <p:cNvPr id="3" name="Marcador de Posição de Conteúdo 2"/>
          <p:cNvSpPr>
            <a:spLocks noGrp="1"/>
          </p:cNvSpPr>
          <p:nvPr>
            <p:ph idx="1"/>
          </p:nvPr>
        </p:nvSpPr>
        <p:spPr>
          <a:xfrm>
            <a:off x="1435100" y="1196752"/>
            <a:ext cx="7499350" cy="5051648"/>
          </a:xfrm>
        </p:spPr>
        <p:txBody>
          <a:bodyPr>
            <a:normAutofit/>
          </a:bodyPr>
          <a:lstStyle/>
          <a:p>
            <a:r>
              <a:rPr lang="en-GB" altLang="pt-PT" sz="2000" dirty="0" smtClean="0">
                <a:solidFill>
                  <a:srgbClr val="000000"/>
                </a:solidFill>
              </a:rPr>
              <a:t>Our </a:t>
            </a:r>
            <a:r>
              <a:rPr lang="en-GB" altLang="pt-PT" sz="2000" b="1" dirty="0" smtClean="0">
                <a:solidFill>
                  <a:srgbClr val="000000"/>
                </a:solidFill>
              </a:rPr>
              <a:t>overall result </a:t>
            </a:r>
            <a:r>
              <a:rPr lang="en-GB" altLang="pt-PT" sz="2000" dirty="0" smtClean="0">
                <a:solidFill>
                  <a:srgbClr val="000000"/>
                </a:solidFill>
              </a:rPr>
              <a:t>is a </a:t>
            </a:r>
            <a:r>
              <a:rPr lang="en-GB" altLang="pt-PT" sz="2000" b="1" dirty="0" smtClean="0">
                <a:solidFill>
                  <a:srgbClr val="000000"/>
                </a:solidFill>
              </a:rPr>
              <a:t>modest one</a:t>
            </a:r>
          </a:p>
          <a:p>
            <a:r>
              <a:rPr lang="en-GB" altLang="pt-PT" sz="2000" dirty="0" smtClean="0">
                <a:solidFill>
                  <a:srgbClr val="000000"/>
                </a:solidFill>
              </a:rPr>
              <a:t>We have only shown that a particular but usual way of formulating and supporting the modal argument against type </a:t>
            </a:r>
            <a:r>
              <a:rPr lang="en-GB" altLang="pt-PT" sz="2000" dirty="0" err="1" smtClean="0">
                <a:solidFill>
                  <a:srgbClr val="000000"/>
                </a:solidFill>
              </a:rPr>
              <a:t>physicalism</a:t>
            </a:r>
            <a:r>
              <a:rPr lang="en-GB" altLang="pt-PT" sz="2000" dirty="0" smtClean="0">
                <a:solidFill>
                  <a:srgbClr val="000000"/>
                </a:solidFill>
              </a:rPr>
              <a:t> is wrong, to the extent that it relies on a wrong view, the Luminosity of the Phenomenal</a:t>
            </a:r>
          </a:p>
          <a:p>
            <a:r>
              <a:rPr lang="en-GB" altLang="pt-PT" sz="2000" dirty="0" smtClean="0">
                <a:solidFill>
                  <a:srgbClr val="000000"/>
                </a:solidFill>
              </a:rPr>
              <a:t>We have not shown that every way of formulating and supporting the modal argument is wrong</a:t>
            </a:r>
          </a:p>
        </p:txBody>
      </p:sp>
    </p:spTree>
    <p:extLst>
      <p:ext uri="{BB962C8B-B14F-4D97-AF65-F5344CB8AC3E}">
        <p14:creationId xmlns:p14="http://schemas.microsoft.com/office/powerpoint/2010/main" val="200096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pt-PT" sz="2400" dirty="0" err="1" smtClean="0"/>
              <a:t>Human</a:t>
            </a:r>
            <a:r>
              <a:rPr lang="pt-PT" sz="2400" dirty="0" smtClean="0"/>
              <a:t> </a:t>
            </a:r>
            <a:r>
              <a:rPr lang="pt-PT" sz="2400" dirty="0" err="1" smtClean="0"/>
              <a:t>brain</a:t>
            </a:r>
            <a:r>
              <a:rPr lang="pt-PT" sz="2400" dirty="0" smtClean="0"/>
              <a:t> vs. Zombie </a:t>
            </a:r>
            <a:r>
              <a:rPr lang="pt-PT" sz="2400" dirty="0" err="1" smtClean="0"/>
              <a:t>brain</a:t>
            </a:r>
            <a:endParaRPr lang="pt-PT" sz="2400" dirty="0"/>
          </a:p>
        </p:txBody>
      </p:sp>
      <p:pic>
        <p:nvPicPr>
          <p:cNvPr id="32771" name="Marcador de Posição de Conteúdo 3" descr="C:\Users\João\Dropbox\Arrábida\S5_pain.001.jpg"/>
          <p:cNvPicPr>
            <a:picLocks noGrp="1" noChangeAspect="1"/>
          </p:cNvPicPr>
          <p:nvPr>
            <p:ph idx="1"/>
          </p:nvPr>
        </p:nvPicPr>
        <p:blipFill>
          <a:blip r:embed="rId2" r:link="rId3" cstate="print">
            <a:extLst>
              <a:ext uri="{28A0092B-C50C-407E-A947-70E740481C1C}">
                <a14:useLocalDpi xmlns:a14="http://schemas.microsoft.com/office/drawing/2010/main" val="0"/>
              </a:ext>
            </a:extLst>
          </a:blip>
          <a:srcRect/>
          <a:stretch>
            <a:fillRect/>
          </a:stretch>
        </p:blipFill>
        <p:spPr>
          <a:xfrm>
            <a:off x="1984375" y="1447800"/>
            <a:ext cx="6400800" cy="480060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Phil Zombie</a:t>
            </a:r>
            <a:endParaRPr lang="pt-PT" dirty="0"/>
          </a:p>
        </p:txBody>
      </p:sp>
      <p:pic>
        <p:nvPicPr>
          <p:cNvPr id="4" name="Marcador de Posição de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8775" y="2133600"/>
            <a:ext cx="4572000" cy="3429000"/>
          </a:xfrm>
        </p:spPr>
      </p:pic>
    </p:spTree>
    <p:extLst>
      <p:ext uri="{BB962C8B-B14F-4D97-AF65-F5344CB8AC3E}">
        <p14:creationId xmlns:p14="http://schemas.microsoft.com/office/powerpoint/2010/main" val="38986119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Consciência</a:t>
            </a:r>
            <a:endParaRPr lang="pt-PT" dirty="0"/>
          </a:p>
        </p:txBody>
      </p:sp>
      <p:sp>
        <p:nvSpPr>
          <p:cNvPr id="3" name="Marcador de Posição de Conteúdo 2"/>
          <p:cNvSpPr>
            <a:spLocks noGrp="1"/>
          </p:cNvSpPr>
          <p:nvPr>
            <p:ph idx="1"/>
          </p:nvPr>
        </p:nvSpPr>
        <p:spPr>
          <a:xfrm>
            <a:off x="1435100" y="1447800"/>
            <a:ext cx="7499350" cy="5005536"/>
          </a:xfrm>
        </p:spPr>
        <p:txBody>
          <a:bodyPr>
            <a:normAutofit fontScale="92500" lnSpcReduction="20000"/>
          </a:bodyPr>
          <a:lstStyle/>
          <a:p>
            <a:r>
              <a:rPr lang="pt-PT" sz="1800" dirty="0" smtClean="0"/>
              <a:t>As três principais noções de consciência são a consciência </a:t>
            </a:r>
            <a:r>
              <a:rPr lang="pt-PT" sz="1800" b="1" dirty="0" smtClean="0"/>
              <a:t>fenoménica</a:t>
            </a:r>
            <a:r>
              <a:rPr lang="pt-PT" sz="1800" dirty="0" smtClean="0"/>
              <a:t>, a </a:t>
            </a:r>
            <a:r>
              <a:rPr lang="pt-PT" sz="1800" b="1" dirty="0" smtClean="0"/>
              <a:t>consciência de acesso</a:t>
            </a:r>
            <a:r>
              <a:rPr lang="pt-PT" sz="1800" dirty="0" smtClean="0"/>
              <a:t> e a </a:t>
            </a:r>
            <a:r>
              <a:rPr lang="pt-PT" sz="1800" b="1" dirty="0" smtClean="0"/>
              <a:t>consciência reflexiva</a:t>
            </a:r>
            <a:r>
              <a:rPr lang="pt-PT" sz="1800" dirty="0" smtClean="0"/>
              <a:t> (</a:t>
            </a:r>
            <a:r>
              <a:rPr lang="pt-PT" sz="1800" dirty="0" err="1" smtClean="0"/>
              <a:t>Ned</a:t>
            </a:r>
            <a:r>
              <a:rPr lang="pt-PT" sz="1800" dirty="0" smtClean="0"/>
              <a:t> </a:t>
            </a:r>
            <a:r>
              <a:rPr lang="pt-PT" sz="1800" dirty="0" err="1" smtClean="0"/>
              <a:t>Block</a:t>
            </a:r>
            <a:r>
              <a:rPr lang="pt-PT" sz="1800" dirty="0" smtClean="0"/>
              <a:t>)</a:t>
            </a:r>
            <a:endParaRPr lang="pt-PT" sz="1800" dirty="0"/>
          </a:p>
          <a:p>
            <a:r>
              <a:rPr lang="pt-PT" sz="1800" dirty="0" smtClean="0"/>
              <a:t>O termo “consciência” é aqui </a:t>
            </a:r>
            <a:r>
              <a:rPr lang="pt-PT" sz="1800" dirty="0"/>
              <a:t>usado para </a:t>
            </a:r>
            <a:r>
              <a:rPr lang="pt-PT" sz="1800" dirty="0" smtClean="0"/>
              <a:t>designar apenas a consciência fenoménica, </a:t>
            </a:r>
            <a:r>
              <a:rPr lang="pt-PT" sz="1800" dirty="0"/>
              <a:t>um conjunto de estados mentais </a:t>
            </a:r>
            <a:r>
              <a:rPr lang="pt-PT" sz="1800" dirty="0" smtClean="0"/>
              <a:t>que </a:t>
            </a:r>
            <a:r>
              <a:rPr lang="pt-PT" sz="1800" dirty="0"/>
              <a:t>se caracterizam por terem uma certa fenomenologia, serem internamente sentidos de uma certa maneira, terem certas qualidades subjectivas (</a:t>
            </a:r>
            <a:r>
              <a:rPr lang="pt-PT" sz="1800" i="1" dirty="0" err="1"/>
              <a:t>qualia</a:t>
            </a:r>
            <a:r>
              <a:rPr lang="pt-PT" sz="1800" dirty="0"/>
              <a:t>)</a:t>
            </a:r>
          </a:p>
          <a:p>
            <a:r>
              <a:rPr lang="pt-PT" sz="1800" dirty="0"/>
              <a:t>Exemplos (alguns dramáticos)</a:t>
            </a:r>
          </a:p>
          <a:p>
            <a:r>
              <a:rPr lang="pt-PT" sz="1800" b="1" dirty="0"/>
              <a:t>Ver o vermelho de um pôr do sol africano</a:t>
            </a:r>
          </a:p>
          <a:p>
            <a:r>
              <a:rPr lang="pt-PT" sz="1800" b="1" dirty="0"/>
              <a:t>Sentir o pó do giz nas unhas</a:t>
            </a:r>
          </a:p>
          <a:p>
            <a:r>
              <a:rPr lang="pt-PT" sz="1800" b="1" dirty="0"/>
              <a:t>Cheirar peixe muito podre</a:t>
            </a:r>
          </a:p>
          <a:p>
            <a:r>
              <a:rPr lang="pt-PT" sz="1800" b="1" dirty="0"/>
              <a:t>Ter um orgasmo</a:t>
            </a:r>
          </a:p>
          <a:p>
            <a:r>
              <a:rPr lang="pt-PT" sz="1800" b="1" dirty="0"/>
              <a:t>Sentir um arrepio</a:t>
            </a:r>
          </a:p>
          <a:p>
            <a:r>
              <a:rPr lang="pt-PT" sz="1800" b="1" dirty="0"/>
              <a:t>Sentir o aroma do café</a:t>
            </a:r>
          </a:p>
          <a:p>
            <a:r>
              <a:rPr lang="pt-PT" sz="1800" b="1" dirty="0"/>
              <a:t>Sentir o gosto do próprio vómito </a:t>
            </a:r>
            <a:endParaRPr lang="pt-PT" sz="1800" b="1" dirty="0" smtClean="0"/>
          </a:p>
          <a:p>
            <a:r>
              <a:rPr lang="pt-PT" sz="1800" dirty="0" smtClean="0"/>
              <a:t>Estas </a:t>
            </a:r>
            <a:r>
              <a:rPr lang="pt-PT" sz="1800" i="1" dirty="0" err="1" smtClean="0"/>
              <a:t>qualia</a:t>
            </a:r>
            <a:r>
              <a:rPr lang="pt-PT" sz="1800" i="1" dirty="0" smtClean="0"/>
              <a:t> </a:t>
            </a:r>
            <a:r>
              <a:rPr lang="pt-PT" sz="1800" dirty="0" smtClean="0"/>
              <a:t>podem ser potenciadas ou alteradas através do uso de coisas como </a:t>
            </a:r>
            <a:r>
              <a:rPr lang="pt-PT" sz="1800" dirty="0" err="1" smtClean="0"/>
              <a:t>canabinóides</a:t>
            </a:r>
            <a:r>
              <a:rPr lang="pt-PT" sz="1800" dirty="0" smtClean="0"/>
              <a:t>, whiskey em jejum, cogumelos </a:t>
            </a:r>
            <a:r>
              <a:rPr lang="pt-PT" sz="1800" dirty="0" err="1" smtClean="0"/>
              <a:t>alucinogéneos</a:t>
            </a:r>
            <a:r>
              <a:rPr lang="pt-PT" sz="1800" dirty="0" smtClean="0"/>
              <a:t>, etc.</a:t>
            </a:r>
            <a:endParaRPr lang="pt-PT" sz="1800" dirty="0"/>
          </a:p>
        </p:txBody>
      </p:sp>
    </p:spTree>
    <p:extLst>
      <p:ext uri="{BB962C8B-B14F-4D97-AF65-F5344CB8AC3E}">
        <p14:creationId xmlns:p14="http://schemas.microsoft.com/office/powerpoint/2010/main" val="19047879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a:t>
            </a:r>
            <a:r>
              <a:rPr lang="pt-PT" dirty="0" err="1" smtClean="0"/>
              <a:t>Fibers</a:t>
            </a:r>
            <a:endParaRPr lang="pt-PT" dirty="0"/>
          </a:p>
        </p:txBody>
      </p:sp>
      <p:sp>
        <p:nvSpPr>
          <p:cNvPr id="3" name="Marcador de Posição de Conteúdo 2"/>
          <p:cNvSpPr>
            <a:spLocks noGrp="1"/>
          </p:cNvSpPr>
          <p:nvPr>
            <p:ph idx="1"/>
          </p:nvPr>
        </p:nvSpPr>
        <p:spPr/>
        <p:txBody>
          <a:bodyPr>
            <a:normAutofit fontScale="70000" lnSpcReduction="20000"/>
          </a:bodyPr>
          <a:lstStyle/>
          <a:p>
            <a:r>
              <a:rPr lang="en-US" dirty="0"/>
              <a:t>Following an established tradition in philosophy, and merely for convenience of exposition, I shall use henceforth the term </a:t>
            </a:r>
            <a:r>
              <a:rPr lang="en-US" dirty="0" smtClean="0"/>
              <a:t>" C-fiber firing" </a:t>
            </a:r>
            <a:r>
              <a:rPr lang="en-US" dirty="0"/>
              <a:t>to refer to the neural correlate of </a:t>
            </a:r>
            <a:r>
              <a:rPr lang="en-US" dirty="0" smtClean="0"/>
              <a:t>pain</a:t>
            </a:r>
          </a:p>
          <a:p>
            <a:r>
              <a:rPr lang="en-US" dirty="0" smtClean="0"/>
              <a:t>I </a:t>
            </a:r>
            <a:r>
              <a:rPr lang="en-US" dirty="0"/>
              <a:t>am aware that this is inadequate from the point of current neuroscience, as pain is surely a much more complex neurophysiological </a:t>
            </a:r>
            <a:r>
              <a:rPr lang="en-US" dirty="0" smtClean="0"/>
              <a:t>phenomenon</a:t>
            </a:r>
          </a:p>
          <a:p>
            <a:r>
              <a:rPr lang="en-US" dirty="0" smtClean="0"/>
              <a:t>"C-fiber firing or </a:t>
            </a:r>
            <a:r>
              <a:rPr lang="en-GB" dirty="0" smtClean="0"/>
              <a:t>A-</a:t>
            </a:r>
            <a:r>
              <a:rPr lang="en-GB" dirty="0">
                <a:sym typeface="Symbol" panose="05050102010706020507" pitchFamily="18" charset="2"/>
              </a:rPr>
              <a:t> </a:t>
            </a:r>
            <a:r>
              <a:rPr lang="en-GB" dirty="0" err="1">
                <a:sym typeface="Symbol" panose="05050102010706020507" pitchFamily="18" charset="2"/>
              </a:rPr>
              <a:t>fiber</a:t>
            </a:r>
            <a:r>
              <a:rPr lang="en-GB" dirty="0">
                <a:sym typeface="Symbol" panose="05050102010706020507" pitchFamily="18" charset="2"/>
              </a:rPr>
              <a:t> </a:t>
            </a:r>
            <a:r>
              <a:rPr lang="en-GB" dirty="0" smtClean="0">
                <a:sym typeface="Symbol" panose="05050102010706020507" pitchFamily="18" charset="2"/>
              </a:rPr>
              <a:t>firing</a:t>
            </a:r>
            <a:r>
              <a:rPr lang="en-US" dirty="0" smtClean="0"/>
              <a:t>" </a:t>
            </a:r>
            <a:r>
              <a:rPr lang="en-US" dirty="0"/>
              <a:t>would be </a:t>
            </a:r>
            <a:r>
              <a:rPr lang="en-US" dirty="0" smtClean="0"/>
              <a:t>more </a:t>
            </a:r>
            <a:r>
              <a:rPr lang="en-US" dirty="0"/>
              <a:t>adequate </a:t>
            </a:r>
            <a:r>
              <a:rPr lang="en-US" dirty="0" smtClean="0"/>
              <a:t>(N</a:t>
            </a:r>
            <a:r>
              <a:rPr lang="en-US" dirty="0"/>
              <a:t>. </a:t>
            </a:r>
            <a:r>
              <a:rPr lang="en-US" dirty="0" err="1"/>
              <a:t>Grahek</a:t>
            </a:r>
            <a:r>
              <a:rPr lang="en-US" dirty="0"/>
              <a:t>, Feeling Pain and Being in Pain. Cambridge: The MIT Press, 2007. Chapter 8</a:t>
            </a:r>
            <a:r>
              <a:rPr lang="en-US" dirty="0" smtClean="0"/>
              <a:t>.)</a:t>
            </a:r>
          </a:p>
          <a:p>
            <a:r>
              <a:rPr lang="en-US" dirty="0" smtClean="0"/>
              <a:t>Both C-fibers and </a:t>
            </a:r>
            <a:r>
              <a:rPr lang="en-GB" dirty="0"/>
              <a:t>A-</a:t>
            </a:r>
            <a:r>
              <a:rPr lang="en-GB" dirty="0">
                <a:sym typeface="Symbol" panose="05050102010706020507" pitchFamily="18" charset="2"/>
              </a:rPr>
              <a:t> </a:t>
            </a:r>
            <a:r>
              <a:rPr lang="en-US" dirty="0" smtClean="0"/>
              <a:t>fibers are </a:t>
            </a:r>
            <a:r>
              <a:rPr lang="en-US" dirty="0" err="1" smtClean="0"/>
              <a:t>noniceptive</a:t>
            </a:r>
            <a:r>
              <a:rPr lang="en-US" dirty="0" smtClean="0"/>
              <a:t> fibers, as they both respond preferentially to noxious stimuli</a:t>
            </a:r>
          </a:p>
          <a:p>
            <a:r>
              <a:rPr lang="en-US" dirty="0" smtClean="0"/>
              <a:t>C-fibers elicit burning or dull pain, while </a:t>
            </a:r>
            <a:r>
              <a:rPr lang="en-GB" dirty="0"/>
              <a:t>A-</a:t>
            </a:r>
            <a:r>
              <a:rPr lang="en-GB" dirty="0">
                <a:sym typeface="Symbol" panose="05050102010706020507" pitchFamily="18" charset="2"/>
              </a:rPr>
              <a:t></a:t>
            </a:r>
            <a:r>
              <a:rPr lang="en-US" dirty="0" smtClean="0"/>
              <a:t> fibers elicit sharp </a:t>
            </a:r>
            <a:r>
              <a:rPr lang="en-US" smtClean="0"/>
              <a:t>or prickling </a:t>
            </a:r>
            <a:r>
              <a:rPr lang="en-US" dirty="0" smtClean="0"/>
              <a:t>pain</a:t>
            </a:r>
            <a:endParaRPr lang="en-US" dirty="0"/>
          </a:p>
        </p:txBody>
      </p:sp>
    </p:spTree>
    <p:extLst>
      <p:ext uri="{BB962C8B-B14F-4D97-AF65-F5344CB8AC3E}">
        <p14:creationId xmlns:p14="http://schemas.microsoft.com/office/powerpoint/2010/main" val="28224890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5100" y="274638"/>
            <a:ext cx="7499350" cy="633412"/>
          </a:xfrm>
        </p:spPr>
        <p:txBody>
          <a:bodyPr/>
          <a:lstStyle/>
          <a:p>
            <a:pPr algn="ctr" eaLnBrk="1" fontAlgn="auto" hangingPunct="1">
              <a:spcAft>
                <a:spcPts val="0"/>
              </a:spcAft>
              <a:defRPr/>
            </a:pPr>
            <a:r>
              <a:rPr lang="pt-PT" sz="2000" dirty="0" err="1" smtClean="0">
                <a:solidFill>
                  <a:schemeClr val="accent6">
                    <a:lumMod val="75000"/>
                  </a:schemeClr>
                </a:solidFill>
              </a:rPr>
              <a:t>Abstract</a:t>
            </a:r>
            <a:endParaRPr lang="pt-PT" sz="2000" dirty="0">
              <a:solidFill>
                <a:schemeClr val="tx2">
                  <a:satMod val="130000"/>
                </a:schemeClr>
              </a:solidFill>
            </a:endParaRPr>
          </a:p>
        </p:txBody>
      </p:sp>
      <p:sp>
        <p:nvSpPr>
          <p:cNvPr id="3" name="Marcador de Posição de Conteúdo 2"/>
          <p:cNvSpPr>
            <a:spLocks noGrp="1"/>
          </p:cNvSpPr>
          <p:nvPr>
            <p:ph idx="1"/>
          </p:nvPr>
        </p:nvSpPr>
        <p:spPr>
          <a:xfrm>
            <a:off x="1435100" y="1125538"/>
            <a:ext cx="7499350" cy="5122862"/>
          </a:xfrm>
        </p:spPr>
        <p:txBody>
          <a:bodyPr>
            <a:normAutofit fontScale="85000" lnSpcReduction="20000"/>
          </a:bodyPr>
          <a:lstStyle/>
          <a:p>
            <a:pPr>
              <a:defRPr/>
            </a:pPr>
            <a:r>
              <a:rPr lang="en-US" sz="1800" dirty="0" smtClean="0"/>
              <a:t>Type physicalism is the view that every instantiated mental property or type of mental state is identical to some physical property or type of brain state. </a:t>
            </a:r>
          </a:p>
          <a:p>
            <a:pPr>
              <a:defRPr/>
            </a:pPr>
            <a:r>
              <a:rPr lang="en-US" sz="1800" dirty="0" smtClean="0"/>
              <a:t>This talk tackles the question whether a familiar modal argument against type physicalism, inspired in well-known arguments deployed by Saul </a:t>
            </a:r>
            <a:r>
              <a:rPr lang="en-US" sz="1800" dirty="0" err="1" smtClean="0"/>
              <a:t>Kripke</a:t>
            </a:r>
            <a:r>
              <a:rPr lang="en-US" sz="1800" dirty="0" smtClean="0"/>
              <a:t> and David Chalmers, is implicitly committed to some form of luminosity with respect to phenomenal or conscious mental states. </a:t>
            </a:r>
          </a:p>
          <a:p>
            <a:pPr>
              <a:defRPr/>
            </a:pPr>
            <a:r>
              <a:rPr lang="en-US" sz="1800" dirty="0" smtClean="0"/>
              <a:t>As introduced by Timothy Williamson in his book Knowledge and Its Limits, the notion of luminosity applied to phenomenal states or experiences boils down to the following two claims</a:t>
            </a:r>
          </a:p>
          <a:p>
            <a:pPr>
              <a:defRPr/>
            </a:pPr>
            <a:r>
              <a:rPr lang="en-US" sz="1800" dirty="0" smtClean="0"/>
              <a:t>(a) if a subject s is in a phenomenal state e at a time t, then s is in a position to know at t that s is in e (if someone is in pain on a given occasion, then she is in a position to know on the occasion that she is in pain)</a:t>
            </a:r>
          </a:p>
          <a:p>
            <a:pPr>
              <a:defRPr/>
            </a:pPr>
            <a:r>
              <a:rPr lang="en-US" sz="1800" dirty="0" smtClean="0"/>
              <a:t>(b) if a subject s is not in a phenomenal state e at a time t, then s is in a position to know at t that s is not in e (if someone is not in pain on a given occasion, then she is  in a position to know on the occasion that she is not in pain). </a:t>
            </a:r>
          </a:p>
          <a:p>
            <a:pPr>
              <a:defRPr/>
            </a:pPr>
            <a:r>
              <a:rPr lang="en-US" sz="1800" dirty="0" smtClean="0"/>
              <a:t>The talk argues that the modal argument in question, on at least one natural reading of it, is indeed committed to the view  that phenomenal states, taken as mental states individuated by their characteristic phenomenology, are luminous in the above sense. </a:t>
            </a:r>
          </a:p>
          <a:p>
            <a:pPr>
              <a:defRPr/>
            </a:pPr>
            <a:r>
              <a:rPr lang="en-US" sz="1800" dirty="0" smtClean="0"/>
              <a:t>On the assumption that Williamson´s arguments against the luminosity of the mental are in the end forceful, one would then be able to block the modal argument on that basis, being thus in a position to rescue type physicalism from some such line of attack.</a:t>
            </a:r>
          </a:p>
          <a:p>
            <a:pPr eaLnBrk="1" hangingPunct="1">
              <a:defRPr/>
            </a:pPr>
            <a:endParaRPr lang="en-US" altLang="pt-PT" sz="1800"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a:bodyPr>
          <a:lstStyle/>
          <a:p>
            <a:pPr marL="365760" indent="-283464" eaLnBrk="1" fontAlgn="auto" hangingPunct="1">
              <a:spcAft>
                <a:spcPts val="0"/>
              </a:spcAft>
              <a:buFont typeface="Wingdings 2"/>
              <a:buChar char=""/>
              <a:defRPr/>
            </a:pPr>
            <a:r>
              <a:rPr lang="en-GB" sz="2000" dirty="0" smtClean="0"/>
              <a:t>Type physicalism is thus the view that </a:t>
            </a:r>
            <a:r>
              <a:rPr lang="en-GB" sz="2000" b="1" dirty="0" smtClean="0"/>
              <a:t>every instantiated mental property</a:t>
            </a:r>
            <a:r>
              <a:rPr lang="en-GB" sz="2000" dirty="0" smtClean="0"/>
              <a:t>, e.g. the property of being a pain, </a:t>
            </a:r>
            <a:r>
              <a:rPr lang="en-GB" sz="2000" b="1" dirty="0" smtClean="0"/>
              <a:t>is</a:t>
            </a:r>
            <a:r>
              <a:rPr lang="en-GB" sz="2000" dirty="0" smtClean="0"/>
              <a:t> </a:t>
            </a:r>
            <a:r>
              <a:rPr lang="en-GB" sz="2000" b="1" dirty="0" smtClean="0"/>
              <a:t>identical to some property of the brain or central nervous system</a:t>
            </a:r>
            <a:r>
              <a:rPr lang="en-GB" sz="2000" dirty="0" smtClean="0"/>
              <a:t>, some pattern of brain or nervous activity, say </a:t>
            </a:r>
            <a:r>
              <a:rPr lang="en-GB" sz="2000" b="1" dirty="0" smtClean="0">
                <a:hlinkClick r:id="rId3" action="ppaction://hlinksldjump"/>
              </a:rPr>
              <a:t>C-</a:t>
            </a:r>
            <a:r>
              <a:rPr lang="en-GB" sz="2000" b="1" dirty="0" err="1" smtClean="0">
                <a:hlinkClick r:id="rId3" action="ppaction://hlinksldjump"/>
              </a:rPr>
              <a:t>fiber</a:t>
            </a:r>
            <a:r>
              <a:rPr lang="en-GB" sz="2000" b="1" dirty="0" smtClean="0">
                <a:hlinkClick r:id="rId3" action="ppaction://hlinksldjump"/>
              </a:rPr>
              <a:t> firing/A-</a:t>
            </a:r>
            <a:r>
              <a:rPr lang="en-GB" sz="2000" b="1" dirty="0" smtClean="0">
                <a:sym typeface="Symbol" panose="05050102010706020507" pitchFamily="18" charset="2"/>
                <a:hlinkClick r:id="rId3" action="ppaction://hlinksldjump"/>
              </a:rPr>
              <a:t> </a:t>
            </a:r>
            <a:r>
              <a:rPr lang="en-GB" sz="2000" b="1" dirty="0" err="1" smtClean="0">
                <a:sym typeface="Symbol" panose="05050102010706020507" pitchFamily="18" charset="2"/>
                <a:hlinkClick r:id="rId3" action="ppaction://hlinksldjump"/>
              </a:rPr>
              <a:t>fiber</a:t>
            </a:r>
            <a:r>
              <a:rPr lang="en-GB" sz="2000" b="1" dirty="0" smtClean="0">
                <a:sym typeface="Symbol" panose="05050102010706020507" pitchFamily="18" charset="2"/>
                <a:hlinkClick r:id="rId3" action="ppaction://hlinksldjump"/>
              </a:rPr>
              <a:t> firing</a:t>
            </a:r>
            <a:endParaRPr lang="en-GB" sz="2000" dirty="0" smtClean="0"/>
          </a:p>
          <a:p>
            <a:pPr marL="365760" indent="-283464" eaLnBrk="1" fontAlgn="auto" hangingPunct="1">
              <a:spcAft>
                <a:spcPts val="0"/>
              </a:spcAft>
              <a:buFont typeface="Wingdings 2"/>
              <a:buChar char=""/>
              <a:defRPr/>
            </a:pPr>
            <a:r>
              <a:rPr lang="en-GB" sz="2000" dirty="0" smtClean="0"/>
              <a:t>Type physicalism is the </a:t>
            </a:r>
            <a:r>
              <a:rPr lang="en-GB" sz="2000" b="1" dirty="0" smtClean="0"/>
              <a:t>strongest physicalist view </a:t>
            </a:r>
            <a:r>
              <a:rPr lang="en-GB" sz="2000" dirty="0" smtClean="0"/>
              <a:t>on the mind-body problem</a:t>
            </a:r>
          </a:p>
          <a:p>
            <a:pPr marL="365760" indent="-283464" eaLnBrk="1" fontAlgn="auto" hangingPunct="1">
              <a:spcAft>
                <a:spcPts val="0"/>
              </a:spcAft>
              <a:buFont typeface="Wingdings 2"/>
              <a:buChar char=""/>
              <a:defRPr/>
            </a:pPr>
            <a:r>
              <a:rPr lang="en-GB" sz="2000" dirty="0" smtClean="0"/>
              <a:t>In particular, type physicalism is </a:t>
            </a:r>
            <a:r>
              <a:rPr lang="en-GB" sz="2000" b="1" dirty="0" smtClean="0"/>
              <a:t>entailed by</a:t>
            </a:r>
            <a:r>
              <a:rPr lang="en-GB" sz="2000" dirty="0" smtClean="0"/>
              <a:t>, but does not entail, the </a:t>
            </a:r>
            <a:r>
              <a:rPr lang="en-GB" sz="2000" b="1" dirty="0" smtClean="0"/>
              <a:t>other two brands of the so-called Identity Theory of Mind</a:t>
            </a:r>
            <a:r>
              <a:rPr lang="en-GB" sz="2000" dirty="0" smtClean="0"/>
              <a:t>, the general view that the mind is nothing over and above the brain (or the central nervous system)</a:t>
            </a:r>
          </a:p>
          <a:p>
            <a:pPr eaLnBrk="1" hangingPunct="1">
              <a:defRPr/>
            </a:pPr>
            <a:endParaRPr lang="en-GB" altLang="pt-PT" sz="2000" dirty="0" smtClean="0"/>
          </a:p>
          <a:p>
            <a:pPr eaLnBrk="1" hangingPunct="1">
              <a:buClr>
                <a:srgbClr val="3891A7"/>
              </a:buClr>
              <a:defRPr/>
            </a:pPr>
            <a:endParaRPr lang="pt-PT" altLang="pt-P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lnSpcReduction="10000"/>
          </a:bodyPr>
          <a:lstStyle/>
          <a:p>
            <a:pPr marL="365760" indent="-283464" eaLnBrk="1" fontAlgn="auto" hangingPunct="1">
              <a:spcAft>
                <a:spcPts val="0"/>
              </a:spcAft>
              <a:buFont typeface="Wingdings 2"/>
              <a:buChar char=""/>
              <a:defRPr/>
            </a:pPr>
            <a:r>
              <a:rPr lang="en-GB" sz="2000" dirty="0" smtClean="0"/>
              <a:t>First, type physicalism is </a:t>
            </a:r>
            <a:r>
              <a:rPr lang="en-GB" sz="2000" b="1" dirty="0" smtClean="0"/>
              <a:t>entailed by so-called Token Physicalism</a:t>
            </a:r>
            <a:r>
              <a:rPr lang="en-GB" sz="2000" dirty="0" smtClean="0"/>
              <a:t>, the view that every token mental state (say a particular pain) is identical to some token brain state (say a specific firing </a:t>
            </a:r>
            <a:r>
              <a:rPr lang="en-GB" sz="2000" dirty="0"/>
              <a:t>of </a:t>
            </a:r>
            <a:r>
              <a:rPr lang="en-GB" sz="2000" dirty="0" smtClean="0"/>
              <a:t>C-</a:t>
            </a:r>
            <a:r>
              <a:rPr lang="en-GB" sz="2000" dirty="0" err="1" smtClean="0"/>
              <a:t>fibers</a:t>
            </a:r>
            <a:r>
              <a:rPr lang="en-GB" sz="2000" dirty="0" smtClean="0"/>
              <a:t>)</a:t>
            </a:r>
          </a:p>
          <a:p>
            <a:pPr marL="365760" indent="-283464" eaLnBrk="1" fontAlgn="auto" hangingPunct="1">
              <a:spcAft>
                <a:spcPts val="0"/>
              </a:spcAft>
              <a:buFont typeface="Wingdings 2"/>
              <a:buChar char=""/>
              <a:defRPr/>
            </a:pPr>
            <a:r>
              <a:rPr lang="en-GB" sz="2000" dirty="0" smtClean="0"/>
              <a:t>According to token physicalism, there are </a:t>
            </a:r>
            <a:r>
              <a:rPr lang="en-GB" sz="2000" b="1" dirty="0" smtClean="0"/>
              <a:t>not </a:t>
            </a:r>
            <a:r>
              <a:rPr lang="en-GB" sz="2000" dirty="0" smtClean="0"/>
              <a:t>in the world </a:t>
            </a:r>
            <a:r>
              <a:rPr lang="en-GB" sz="2000" b="1" dirty="0" smtClean="0"/>
              <a:t>particulars of two disparate kinds</a:t>
            </a:r>
            <a:r>
              <a:rPr lang="en-GB" sz="2000" dirty="0" smtClean="0"/>
              <a:t>: on the one hand, specific mental episodes such as the pain felt by Socrates on a certain occasion; and on the other specific physical episodes such as the firing of neurons taking place on Socrates’s brain on the occasion</a:t>
            </a:r>
          </a:p>
          <a:p>
            <a:pPr marL="365760" indent="-283464" eaLnBrk="1" fontAlgn="auto" hangingPunct="1">
              <a:spcAft>
                <a:spcPts val="0"/>
              </a:spcAft>
              <a:buFont typeface="Wingdings 2"/>
              <a:buChar char=""/>
              <a:defRPr/>
            </a:pPr>
            <a:r>
              <a:rPr lang="en-GB" sz="2000" dirty="0" smtClean="0"/>
              <a:t>The world consists entirely of physical particular states and occurrences</a:t>
            </a:r>
          </a:p>
          <a:p>
            <a:pPr marL="365760" indent="-283464" eaLnBrk="1" fontAlgn="auto" hangingPunct="1">
              <a:spcAft>
                <a:spcPts val="0"/>
              </a:spcAft>
              <a:buFont typeface="Wingdings 2"/>
              <a:buChar char=""/>
              <a:defRPr/>
            </a:pPr>
            <a:r>
              <a:rPr lang="en-GB" sz="2000" dirty="0" smtClean="0"/>
              <a:t>Second, type </a:t>
            </a:r>
            <a:r>
              <a:rPr lang="en-GB" sz="2000" dirty="0"/>
              <a:t>physicalism is </a:t>
            </a:r>
            <a:r>
              <a:rPr lang="en-GB" sz="2000" b="1" dirty="0" smtClean="0"/>
              <a:t>entailed </a:t>
            </a:r>
            <a:r>
              <a:rPr lang="en-GB" sz="2000" b="1" dirty="0"/>
              <a:t>by so-called Substance Physicalism</a:t>
            </a:r>
            <a:r>
              <a:rPr lang="en-GB" sz="2000" dirty="0"/>
              <a:t>, the view that the mind is nothing over and above the brain (or central nervous system)</a:t>
            </a:r>
          </a:p>
          <a:p>
            <a:pPr marL="365760" indent="-283464" eaLnBrk="1" fontAlgn="auto" hangingPunct="1">
              <a:spcAft>
                <a:spcPts val="0"/>
              </a:spcAft>
              <a:buFont typeface="Wingdings 2"/>
              <a:buChar char=""/>
              <a:defRPr/>
            </a:pPr>
            <a:endParaRPr lang="en-GB" sz="2000" dirty="0" smtClean="0"/>
          </a:p>
          <a:p>
            <a:pPr eaLnBrk="1" hangingPunct="1">
              <a:defRPr/>
            </a:pPr>
            <a:endParaRPr lang="en-GB" altLang="pt-PT" sz="2000" dirty="0" smtClean="0"/>
          </a:p>
          <a:p>
            <a:pPr eaLnBrk="1" hangingPunct="1">
              <a:buClr>
                <a:srgbClr val="3891A7"/>
              </a:buClr>
              <a:defRPr/>
            </a:pPr>
            <a:endParaRPr lang="pt-PT" altLang="pt-PT" sz="2000" dirty="0"/>
          </a:p>
        </p:txBody>
      </p:sp>
    </p:spTree>
    <p:extLst>
      <p:ext uri="{BB962C8B-B14F-4D97-AF65-F5344CB8AC3E}">
        <p14:creationId xmlns:p14="http://schemas.microsoft.com/office/powerpoint/2010/main" val="327863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lnSpcReduction="10000"/>
          </a:bodyPr>
          <a:lstStyle/>
          <a:p>
            <a:pPr marL="365760" indent="-283464" eaLnBrk="1" fontAlgn="auto" hangingPunct="1">
              <a:spcAft>
                <a:spcPts val="0"/>
              </a:spcAft>
              <a:buFont typeface="Wingdings 2"/>
              <a:buChar char=""/>
              <a:defRPr/>
            </a:pPr>
            <a:r>
              <a:rPr lang="en-GB" sz="2000" dirty="0" smtClean="0"/>
              <a:t>According to substance physicalism, there are </a:t>
            </a:r>
            <a:r>
              <a:rPr lang="en-GB" sz="2000" b="1" dirty="0" smtClean="0"/>
              <a:t>not</a:t>
            </a:r>
            <a:r>
              <a:rPr lang="en-GB" sz="2000" dirty="0" smtClean="0"/>
              <a:t> in the world </a:t>
            </a:r>
            <a:r>
              <a:rPr lang="en-GB" sz="2000" b="1" dirty="0" smtClean="0"/>
              <a:t>two distinct substances</a:t>
            </a:r>
            <a:r>
              <a:rPr lang="en-GB" sz="2000" dirty="0" smtClean="0"/>
              <a:t>: the mental and the physical, the material and the immaterial, the conscious mind and the brain</a:t>
            </a:r>
          </a:p>
          <a:p>
            <a:pPr marL="365760" indent="-283464" eaLnBrk="1" fontAlgn="auto" hangingPunct="1">
              <a:spcAft>
                <a:spcPts val="0"/>
              </a:spcAft>
              <a:buFont typeface="Wingdings 2"/>
              <a:buChar char=""/>
              <a:defRPr/>
            </a:pPr>
            <a:r>
              <a:rPr lang="en-GB" sz="2000" dirty="0" smtClean="0"/>
              <a:t>The world consists </a:t>
            </a:r>
            <a:r>
              <a:rPr lang="en-GB" sz="2000" b="1" dirty="0" smtClean="0"/>
              <a:t>entirely of physical things</a:t>
            </a:r>
            <a:r>
              <a:rPr lang="en-GB" sz="2000" dirty="0" smtClean="0"/>
              <a:t>, things ultimately made of matter</a:t>
            </a:r>
          </a:p>
          <a:p>
            <a:pPr marL="365760" indent="-283464" eaLnBrk="1" fontAlgn="auto" hangingPunct="1">
              <a:spcAft>
                <a:spcPts val="0"/>
              </a:spcAft>
              <a:buFont typeface="Wingdings 2"/>
              <a:buChar char=""/>
              <a:defRPr/>
            </a:pPr>
            <a:r>
              <a:rPr lang="en-GB" sz="2000" b="1" dirty="0" smtClean="0"/>
              <a:t>Hence</a:t>
            </a:r>
            <a:r>
              <a:rPr lang="en-GB" sz="2000" dirty="0" smtClean="0"/>
              <a:t>, if one has a </a:t>
            </a:r>
            <a:r>
              <a:rPr lang="en-GB" sz="2000" b="1" dirty="0" smtClean="0"/>
              <a:t>case against type </a:t>
            </a:r>
            <a:r>
              <a:rPr lang="en-GB" sz="2000" b="1" dirty="0" err="1" smtClean="0"/>
              <a:t>physicalism</a:t>
            </a:r>
            <a:r>
              <a:rPr lang="en-GB" sz="2000" dirty="0" smtClean="0"/>
              <a:t>, one has thereby a </a:t>
            </a:r>
            <a:r>
              <a:rPr lang="en-GB" sz="2000" b="1" dirty="0" smtClean="0"/>
              <a:t>case against token </a:t>
            </a:r>
            <a:r>
              <a:rPr lang="en-GB" sz="2000" b="1" dirty="0" err="1" smtClean="0"/>
              <a:t>physicalism</a:t>
            </a:r>
            <a:r>
              <a:rPr lang="en-GB" sz="2000" dirty="0" smtClean="0"/>
              <a:t>, as well as a </a:t>
            </a:r>
            <a:r>
              <a:rPr lang="en-GB" sz="2000" b="1" dirty="0" smtClean="0"/>
              <a:t>case against substance </a:t>
            </a:r>
            <a:r>
              <a:rPr lang="en-GB" sz="2000" b="1" dirty="0" err="1" smtClean="0"/>
              <a:t>physicalism</a:t>
            </a:r>
            <a:endParaRPr lang="en-GB" sz="2000" b="1" dirty="0" smtClean="0"/>
          </a:p>
          <a:p>
            <a:pPr marL="365760" indent="-283464" eaLnBrk="1" fontAlgn="auto" hangingPunct="1">
              <a:spcAft>
                <a:spcPts val="0"/>
              </a:spcAft>
              <a:buFont typeface="Wingdings 2"/>
              <a:buChar char=""/>
              <a:defRPr/>
            </a:pPr>
            <a:r>
              <a:rPr lang="en-GB" sz="2000" dirty="0" smtClean="0"/>
              <a:t>Type physicalism has been brilliantly expounded and defended by </a:t>
            </a:r>
            <a:r>
              <a:rPr lang="en-GB" sz="2000" b="1" dirty="0" smtClean="0"/>
              <a:t>David Lewis </a:t>
            </a:r>
            <a:r>
              <a:rPr lang="en-GB" sz="2000" dirty="0" smtClean="0"/>
              <a:t>in a series of seminal papers, such as the 1966 paper </a:t>
            </a:r>
            <a:r>
              <a:rPr lang="en-US" sz="2000" dirty="0" smtClean="0">
                <a:hlinkClick r:id="rId3"/>
              </a:rPr>
              <a:t>An </a:t>
            </a:r>
            <a:r>
              <a:rPr lang="en-US" sz="2000" dirty="0">
                <a:hlinkClick r:id="rId3"/>
              </a:rPr>
              <a:t>Argument for the Identity </a:t>
            </a:r>
            <a:r>
              <a:rPr lang="en-US" sz="2000" dirty="0" smtClean="0">
                <a:hlinkClick r:id="rId3"/>
              </a:rPr>
              <a:t>Theory</a:t>
            </a:r>
            <a:r>
              <a:rPr lang="en-US" sz="2000" dirty="0" smtClean="0"/>
              <a:t> (</a:t>
            </a:r>
            <a:r>
              <a:rPr lang="en-US" sz="2000" i="1" dirty="0" smtClean="0"/>
              <a:t>Journal </a:t>
            </a:r>
            <a:r>
              <a:rPr lang="en-US" sz="2000" i="1" dirty="0"/>
              <a:t>of Philosophy</a:t>
            </a:r>
            <a:r>
              <a:rPr lang="en-US" sz="2000" dirty="0"/>
              <a:t>, 63: </a:t>
            </a:r>
            <a:r>
              <a:rPr lang="en-US" sz="2000" dirty="0" smtClean="0"/>
              <a:t>17–25) and the 1995 paper </a:t>
            </a:r>
            <a:r>
              <a:rPr lang="en-US" sz="2000" dirty="0" smtClean="0">
                <a:hlinkClick r:id="rId4"/>
              </a:rPr>
              <a:t>Should </a:t>
            </a:r>
            <a:r>
              <a:rPr lang="en-US" sz="2000" dirty="0">
                <a:hlinkClick r:id="rId4"/>
              </a:rPr>
              <a:t>a Materialist Believe in Qualia</a:t>
            </a:r>
            <a:r>
              <a:rPr lang="en-US" sz="2000" dirty="0" smtClean="0">
                <a:hlinkClick r:id="rId4"/>
              </a:rPr>
              <a:t>?</a:t>
            </a:r>
            <a:r>
              <a:rPr lang="en-US" sz="2000" dirty="0"/>
              <a:t> </a:t>
            </a:r>
            <a:r>
              <a:rPr lang="en-US" sz="2000" dirty="0" smtClean="0"/>
              <a:t>(</a:t>
            </a:r>
            <a:r>
              <a:rPr lang="en-US" sz="2000" i="1" dirty="0" smtClean="0"/>
              <a:t>Australasian </a:t>
            </a:r>
            <a:r>
              <a:rPr lang="en-US" sz="2000" i="1" dirty="0"/>
              <a:t>Journal of Philosophy</a:t>
            </a:r>
            <a:r>
              <a:rPr lang="en-US" sz="2000" dirty="0"/>
              <a:t>, 73: </a:t>
            </a:r>
            <a:r>
              <a:rPr lang="en-US" sz="2000" dirty="0" smtClean="0"/>
              <a:t>140–144).</a:t>
            </a:r>
            <a:endParaRPr lang="en-US" sz="2000" dirty="0"/>
          </a:p>
          <a:p>
            <a:pPr marL="365760" indent="-283464" eaLnBrk="1" fontAlgn="auto" hangingPunct="1">
              <a:spcAft>
                <a:spcPts val="0"/>
              </a:spcAft>
              <a:buFont typeface="Wingdings 2"/>
              <a:buChar char=""/>
              <a:defRPr/>
            </a:pPr>
            <a:endParaRPr lang="en-US" sz="2000" dirty="0"/>
          </a:p>
          <a:p>
            <a:pPr marL="365760" indent="-283464" eaLnBrk="1" fontAlgn="auto" hangingPunct="1">
              <a:spcAft>
                <a:spcPts val="0"/>
              </a:spcAft>
              <a:buFont typeface="Wingdings 2"/>
              <a:buChar char=""/>
              <a:defRPr/>
            </a:pPr>
            <a:endParaRPr lang="en-GB" sz="2000" dirty="0" smtClean="0"/>
          </a:p>
          <a:p>
            <a:pPr eaLnBrk="1" hangingPunct="1">
              <a:defRPr/>
            </a:pPr>
            <a:endParaRPr lang="en-GB" altLang="pt-PT" sz="2000" dirty="0" smtClean="0"/>
          </a:p>
          <a:p>
            <a:pPr eaLnBrk="1" hangingPunct="1">
              <a:buClr>
                <a:srgbClr val="3891A7"/>
              </a:buClr>
              <a:defRPr/>
            </a:pPr>
            <a:endParaRPr lang="pt-PT" altLang="pt-P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a:bodyPr>
          <a:lstStyle/>
          <a:p>
            <a:pPr eaLnBrk="1" hangingPunct="1">
              <a:buClr>
                <a:srgbClr val="3891A7"/>
              </a:buClr>
              <a:defRPr/>
            </a:pPr>
            <a:r>
              <a:rPr lang="en-GB" sz="2000" dirty="0" smtClean="0"/>
              <a:t>Type physicalism has been, also brilliantly, challenged by </a:t>
            </a:r>
            <a:r>
              <a:rPr lang="en-GB" sz="2000" b="1" dirty="0" smtClean="0"/>
              <a:t>Saul </a:t>
            </a:r>
            <a:r>
              <a:rPr lang="en-GB" sz="2000" b="1" dirty="0" err="1" smtClean="0"/>
              <a:t>Kripke</a:t>
            </a:r>
            <a:r>
              <a:rPr lang="en-GB" sz="2000" b="1" dirty="0" smtClean="0"/>
              <a:t> </a:t>
            </a:r>
            <a:r>
              <a:rPr lang="en-GB" sz="2000" dirty="0" smtClean="0"/>
              <a:t>(in Lecture III of his book </a:t>
            </a:r>
            <a:r>
              <a:rPr lang="en-GB" sz="2000" i="1" dirty="0" smtClean="0"/>
              <a:t>Naming and Necessity. </a:t>
            </a:r>
            <a:r>
              <a:rPr lang="en-GB" sz="2000" dirty="0" smtClean="0"/>
              <a:t>Oxford: Blackwell, 1980</a:t>
            </a:r>
            <a:r>
              <a:rPr lang="en-GB" sz="2000" i="1" dirty="0" smtClean="0"/>
              <a:t>) </a:t>
            </a:r>
            <a:r>
              <a:rPr lang="en-GB" sz="2000" dirty="0" smtClean="0"/>
              <a:t>and by </a:t>
            </a:r>
            <a:r>
              <a:rPr lang="en-GB" sz="2000" b="1" dirty="0" smtClean="0"/>
              <a:t>David Chalmers </a:t>
            </a:r>
            <a:r>
              <a:rPr lang="en-GB" sz="2000" dirty="0" smtClean="0"/>
              <a:t>(e.g. in Chapter 4 of his book </a:t>
            </a:r>
            <a:r>
              <a:rPr lang="en-GB" sz="2000" i="1" dirty="0" smtClean="0"/>
              <a:t>The Conscious Mind. </a:t>
            </a:r>
            <a:r>
              <a:rPr lang="en-GB" sz="2000" dirty="0" smtClean="0"/>
              <a:t>Oxford: OUP, 1996</a:t>
            </a:r>
            <a:r>
              <a:rPr lang="en-GB" sz="2000" i="1" dirty="0" smtClean="0"/>
              <a:t>)</a:t>
            </a:r>
          </a:p>
          <a:p>
            <a:pPr marL="365760" indent="-283464" eaLnBrk="1" fontAlgn="auto" hangingPunct="1">
              <a:spcAft>
                <a:spcPts val="0"/>
              </a:spcAft>
              <a:buClr>
                <a:srgbClr val="3891A7"/>
              </a:buClr>
              <a:buFont typeface="Wingdings 2"/>
              <a:buChar char=""/>
              <a:defRPr/>
            </a:pPr>
            <a:r>
              <a:rPr lang="en-GB" sz="2000" dirty="0" smtClean="0"/>
              <a:t>Of special significance in </a:t>
            </a:r>
            <a:r>
              <a:rPr lang="en-GB" sz="2000" dirty="0" err="1" smtClean="0"/>
              <a:t>Kripke’s</a:t>
            </a:r>
            <a:r>
              <a:rPr lang="en-GB" sz="2000" dirty="0" smtClean="0"/>
              <a:t> and </a:t>
            </a:r>
            <a:r>
              <a:rPr lang="en-GB" sz="2000" dirty="0" err="1" smtClean="0"/>
              <a:t>Chalmer’s</a:t>
            </a:r>
            <a:r>
              <a:rPr lang="en-GB" sz="2000" dirty="0" smtClean="0"/>
              <a:t> attacks on type physicalism are the </a:t>
            </a:r>
            <a:r>
              <a:rPr lang="en-GB" sz="2000" b="1" dirty="0" smtClean="0"/>
              <a:t>modal arguments </a:t>
            </a:r>
            <a:r>
              <a:rPr lang="en-GB" sz="2000" dirty="0" smtClean="0"/>
              <a:t>they employ to the effect, arguments which are supported by seemingly strong </a:t>
            </a:r>
            <a:r>
              <a:rPr lang="en-GB" sz="2000" b="1" dirty="0" smtClean="0"/>
              <a:t>Cartesian intuitions</a:t>
            </a:r>
            <a:r>
              <a:rPr lang="en-GB" sz="2000" dirty="0" smtClean="0"/>
              <a:t> about the possibility of dissociating the physical from the mental, or (better) the physical from the conscious or the phenomenal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solidFill>
                  <a:srgbClr val="475A8D">
                    <a:lumMod val="75000"/>
                  </a:srgbClr>
                </a:solidFill>
              </a:rPr>
              <a:t>Type</a:t>
            </a:r>
            <a:r>
              <a:rPr lang="pt-PT" sz="2000" dirty="0" smtClean="0">
                <a:solidFill>
                  <a:srgbClr val="475A8D">
                    <a:lumMod val="75000"/>
                  </a:srgbClr>
                </a:solidFill>
              </a:rPr>
              <a:t> </a:t>
            </a:r>
            <a:r>
              <a:rPr lang="pt-PT" sz="2000" dirty="0" err="1" smtClean="0">
                <a:solidFill>
                  <a:srgbClr val="475A8D">
                    <a:lumMod val="75000"/>
                  </a:srgbClr>
                </a:solidFill>
              </a:rPr>
              <a:t>Physicalism</a:t>
            </a:r>
            <a:endParaRPr lang="pt-PT" dirty="0"/>
          </a:p>
        </p:txBody>
      </p:sp>
      <p:sp>
        <p:nvSpPr>
          <p:cNvPr id="3" name="Marcador de Posição de Conteúdo 2"/>
          <p:cNvSpPr>
            <a:spLocks noGrp="1"/>
          </p:cNvSpPr>
          <p:nvPr>
            <p:ph idx="1"/>
          </p:nvPr>
        </p:nvSpPr>
        <p:spPr/>
        <p:txBody>
          <a:bodyPr>
            <a:normAutofit/>
          </a:bodyPr>
          <a:lstStyle/>
          <a:p>
            <a:pPr marL="365760" indent="-283464" eaLnBrk="1" fontAlgn="auto" hangingPunct="1">
              <a:spcAft>
                <a:spcPts val="0"/>
              </a:spcAft>
              <a:buClr>
                <a:srgbClr val="3891A7"/>
              </a:buClr>
              <a:buFont typeface="Wingdings 2"/>
              <a:buChar char=""/>
              <a:defRPr/>
            </a:pPr>
            <a:r>
              <a:rPr lang="en-GB" altLang="pt-PT" sz="2000" dirty="0" smtClean="0"/>
              <a:t>I want to examine some aspects of a </a:t>
            </a:r>
            <a:r>
              <a:rPr lang="en-GB" altLang="pt-PT" sz="2000" b="1" dirty="0" smtClean="0"/>
              <a:t>familiar modal argument against type physicalism</a:t>
            </a:r>
          </a:p>
          <a:p>
            <a:pPr marL="365760" indent="-283464" eaLnBrk="1" fontAlgn="auto" hangingPunct="1">
              <a:spcAft>
                <a:spcPts val="0"/>
              </a:spcAft>
              <a:buClr>
                <a:srgbClr val="3891A7"/>
              </a:buClr>
              <a:buFont typeface="Wingdings 2"/>
              <a:buChar char=""/>
              <a:defRPr/>
            </a:pPr>
            <a:r>
              <a:rPr lang="en-GB" altLang="pt-PT" sz="2000" dirty="0" smtClean="0"/>
              <a:t>Although my concerns are not exegetical, and although I am aware of differences holding between </a:t>
            </a:r>
            <a:r>
              <a:rPr lang="en-GB" altLang="pt-PT" sz="2000" dirty="0" err="1" smtClean="0"/>
              <a:t>Kripke’s</a:t>
            </a:r>
            <a:r>
              <a:rPr lang="en-GB" altLang="pt-PT" sz="2000" dirty="0" smtClean="0"/>
              <a:t> and Chalmers’s modal rebuttals of type physicalism, the argument in question </a:t>
            </a:r>
            <a:r>
              <a:rPr lang="en-GB" altLang="pt-PT" sz="2000" b="1" dirty="0" smtClean="0"/>
              <a:t>combines features </a:t>
            </a:r>
            <a:r>
              <a:rPr lang="en-GB" altLang="pt-PT" sz="2000" dirty="0" smtClean="0"/>
              <a:t>of </a:t>
            </a:r>
            <a:r>
              <a:rPr lang="en-GB" altLang="pt-PT" sz="2000" dirty="0" err="1" smtClean="0"/>
              <a:t>Kripke’s</a:t>
            </a:r>
            <a:r>
              <a:rPr lang="en-GB" altLang="pt-PT" sz="2000" dirty="0" smtClean="0"/>
              <a:t> modal argument with features of </a:t>
            </a:r>
            <a:r>
              <a:rPr lang="en-GB" altLang="pt-PT" sz="2000" dirty="0" err="1" smtClean="0"/>
              <a:t>Chalmer’s</a:t>
            </a:r>
            <a:r>
              <a:rPr lang="en-GB" altLang="pt-PT" sz="2000" dirty="0" smtClean="0"/>
              <a:t> modal argument, in spite of being slightly more </a:t>
            </a:r>
            <a:r>
              <a:rPr lang="en-GB" altLang="pt-PT" sz="2000" dirty="0" err="1" smtClean="0"/>
              <a:t>Kripke</a:t>
            </a:r>
            <a:r>
              <a:rPr lang="en-GB" altLang="pt-PT" sz="2000" dirty="0" smtClean="0"/>
              <a:t> than Chalmers in some respects</a:t>
            </a:r>
          </a:p>
          <a:p>
            <a:pPr marL="365760" indent="-283464" eaLnBrk="1" fontAlgn="auto" hangingPunct="1">
              <a:spcAft>
                <a:spcPts val="0"/>
              </a:spcAft>
              <a:buClr>
                <a:srgbClr val="3891A7"/>
              </a:buClr>
              <a:buFont typeface="Wingdings 2"/>
              <a:buChar char=""/>
              <a:defRPr/>
            </a:pPr>
            <a:r>
              <a:rPr lang="pt-PT" sz="2000" dirty="0" err="1" smtClean="0"/>
              <a:t>Here</a:t>
            </a:r>
            <a:r>
              <a:rPr lang="pt-PT" sz="2000" dirty="0" smtClean="0"/>
              <a:t> </a:t>
            </a:r>
            <a:r>
              <a:rPr lang="pt-PT" sz="2000" dirty="0" err="1" smtClean="0"/>
              <a:t>is</a:t>
            </a:r>
            <a:r>
              <a:rPr lang="pt-PT" sz="2000" dirty="0" smtClean="0"/>
              <a:t> </a:t>
            </a:r>
            <a:r>
              <a:rPr lang="pt-PT" sz="2000" dirty="0" err="1" smtClean="0"/>
              <a:t>the</a:t>
            </a:r>
            <a:r>
              <a:rPr lang="pt-PT" sz="2000" dirty="0" smtClean="0"/>
              <a:t> </a:t>
            </a:r>
            <a:r>
              <a:rPr lang="pt-PT" sz="2000" b="1" dirty="0" err="1" smtClean="0"/>
              <a:t>reconstructed</a:t>
            </a:r>
            <a:r>
              <a:rPr lang="pt-PT" sz="2000" b="1" dirty="0" smtClean="0"/>
              <a:t> modal </a:t>
            </a:r>
            <a:r>
              <a:rPr lang="pt-PT" sz="2000" b="1" dirty="0" err="1" smtClean="0"/>
              <a:t>argument</a:t>
            </a:r>
            <a:r>
              <a:rPr lang="pt-PT" sz="2000" dirty="0" smtClean="0"/>
              <a:t>, </a:t>
            </a:r>
            <a:r>
              <a:rPr lang="pt-PT" sz="2000" dirty="0" err="1" smtClean="0"/>
              <a:t>labelled</a:t>
            </a:r>
            <a:r>
              <a:rPr lang="pt-PT" sz="2000" dirty="0" smtClean="0"/>
              <a:t> for </a:t>
            </a:r>
            <a:r>
              <a:rPr lang="pt-PT" sz="2000" dirty="0" err="1" smtClean="0"/>
              <a:t>convenience</a:t>
            </a:r>
            <a:r>
              <a:rPr lang="pt-PT" sz="2000" dirty="0" smtClean="0"/>
              <a:t> </a:t>
            </a:r>
            <a:r>
              <a:rPr lang="pt-PT" sz="2000" b="1" dirty="0" err="1" smtClean="0"/>
              <a:t>The</a:t>
            </a:r>
            <a:r>
              <a:rPr lang="pt-PT" sz="2000" b="1" dirty="0" smtClean="0"/>
              <a:t> </a:t>
            </a:r>
            <a:r>
              <a:rPr lang="pt-PT" sz="2000" b="1" dirty="0" err="1" smtClean="0"/>
              <a:t>Kripke-Chalmers</a:t>
            </a:r>
            <a:r>
              <a:rPr lang="pt-PT" sz="2000" b="1" dirty="0" smtClean="0"/>
              <a:t> Modal </a:t>
            </a:r>
            <a:r>
              <a:rPr lang="pt-PT" sz="2000" b="1" dirty="0" err="1" smtClean="0"/>
              <a:t>Argument</a:t>
            </a:r>
            <a:endParaRPr lang="pt-PT" sz="2000" b="1" dirty="0" smtClean="0"/>
          </a:p>
        </p:txBody>
      </p:sp>
    </p:spTree>
    <p:extLst>
      <p:ext uri="{BB962C8B-B14F-4D97-AF65-F5344CB8AC3E}">
        <p14:creationId xmlns:p14="http://schemas.microsoft.com/office/powerpoint/2010/main" val="9611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pt-PT" sz="2000" dirty="0" err="1" smtClean="0"/>
              <a:t>The</a:t>
            </a:r>
            <a:r>
              <a:rPr lang="pt-PT" sz="2000" dirty="0" smtClean="0"/>
              <a:t> </a:t>
            </a:r>
            <a:r>
              <a:rPr lang="pt-PT" sz="2000" dirty="0" err="1" smtClean="0"/>
              <a:t>Kripke-Chalmers</a:t>
            </a:r>
            <a:r>
              <a:rPr lang="pt-PT" sz="2000" dirty="0" smtClean="0"/>
              <a:t> Modal </a:t>
            </a:r>
            <a:r>
              <a:rPr lang="pt-PT" sz="2000" dirty="0" err="1" smtClean="0"/>
              <a:t>Argument</a:t>
            </a:r>
            <a:endParaRPr lang="pt-PT" sz="2000" dirty="0"/>
          </a:p>
        </p:txBody>
      </p:sp>
      <p:sp>
        <p:nvSpPr>
          <p:cNvPr id="3" name="Marcador de Posição de Conteúdo 2"/>
          <p:cNvSpPr>
            <a:spLocks noGrp="1"/>
          </p:cNvSpPr>
          <p:nvPr>
            <p:ph idx="1"/>
          </p:nvPr>
        </p:nvSpPr>
        <p:spPr>
          <a:xfrm>
            <a:off x="1435100" y="1447800"/>
            <a:ext cx="7499350" cy="5221560"/>
          </a:xfrm>
        </p:spPr>
        <p:txBody>
          <a:bodyPr>
            <a:normAutofit fontScale="92500" lnSpcReduction="10000"/>
          </a:bodyPr>
          <a:lstStyle/>
          <a:p>
            <a:pPr marL="365760" indent="-283464" eaLnBrk="1" fontAlgn="auto" hangingPunct="1">
              <a:spcAft>
                <a:spcPts val="0"/>
              </a:spcAft>
              <a:buFont typeface="Wingdings 2"/>
              <a:buChar char=""/>
              <a:defRPr/>
            </a:pPr>
            <a:r>
              <a:rPr lang="en-GB" sz="2000" b="1" dirty="0" smtClean="0"/>
              <a:t>Premise 1</a:t>
            </a:r>
            <a:r>
              <a:rPr lang="en-GB" sz="2000" dirty="0" smtClean="0"/>
              <a:t> (</a:t>
            </a:r>
            <a:r>
              <a:rPr lang="en-GB" sz="2000" i="1" dirty="0" smtClean="0"/>
              <a:t>Type Physicalism</a:t>
            </a:r>
            <a:r>
              <a:rPr lang="en-GB" sz="2000" dirty="0" smtClean="0"/>
              <a:t>): If type physicalism is true, then every type of phenomenal mental state </a:t>
            </a:r>
            <a:r>
              <a:rPr lang="en-GB" sz="2000" b="1" dirty="0" smtClean="0"/>
              <a:t>M</a:t>
            </a:r>
            <a:r>
              <a:rPr lang="en-GB" sz="2000" dirty="0" smtClean="0"/>
              <a:t>, e.g. Pain, is identical to some type of brain state </a:t>
            </a:r>
            <a:r>
              <a:rPr lang="en-GB" sz="2000" b="1" dirty="0" smtClean="0"/>
              <a:t>F</a:t>
            </a:r>
            <a:r>
              <a:rPr lang="en-GB" sz="2000" dirty="0" smtClean="0"/>
              <a:t>, e.g. C-</a:t>
            </a:r>
            <a:r>
              <a:rPr lang="en-GB" sz="2000" dirty="0" err="1" smtClean="0"/>
              <a:t>Fiber</a:t>
            </a:r>
            <a:r>
              <a:rPr lang="en-GB" sz="2000" dirty="0" smtClean="0"/>
              <a:t> Firing</a:t>
            </a:r>
          </a:p>
          <a:p>
            <a:pPr marL="365760" indent="-283464" eaLnBrk="1" fontAlgn="auto" hangingPunct="1">
              <a:spcAft>
                <a:spcPts val="0"/>
              </a:spcAft>
              <a:buFont typeface="Wingdings 2"/>
              <a:buChar char=""/>
              <a:defRPr/>
            </a:pPr>
            <a:r>
              <a:rPr lang="en-GB" sz="2000" b="1" dirty="0" smtClean="0"/>
              <a:t>Premise 2</a:t>
            </a:r>
            <a:r>
              <a:rPr lang="en-GB" sz="2000" dirty="0" smtClean="0"/>
              <a:t> (</a:t>
            </a:r>
            <a:r>
              <a:rPr lang="en-GB" sz="2000" i="1" dirty="0" smtClean="0"/>
              <a:t>The Necessity of Identity</a:t>
            </a:r>
            <a:r>
              <a:rPr lang="en-GB" sz="2000" dirty="0" smtClean="0"/>
              <a:t>): There are no contingently true identities, all identities are necessarily true (if true at all)</a:t>
            </a:r>
          </a:p>
          <a:p>
            <a:pPr marL="365760" indent="-283464" eaLnBrk="1" fontAlgn="auto" hangingPunct="1">
              <a:spcAft>
                <a:spcPts val="0"/>
              </a:spcAft>
              <a:buFont typeface="Wingdings 2"/>
              <a:buChar char=""/>
              <a:defRPr/>
            </a:pPr>
            <a:r>
              <a:rPr lang="en-GB" sz="2000" b="1" dirty="0" smtClean="0"/>
              <a:t>Conclusion 1</a:t>
            </a:r>
            <a:r>
              <a:rPr lang="en-GB" sz="2000" dirty="0" smtClean="0"/>
              <a:t>: If mental state </a:t>
            </a:r>
            <a:r>
              <a:rPr lang="en-GB" sz="2000" b="1" dirty="0" smtClean="0"/>
              <a:t>M</a:t>
            </a:r>
            <a:r>
              <a:rPr lang="en-GB" sz="2000" dirty="0" smtClean="0"/>
              <a:t> is identical to brain state </a:t>
            </a:r>
            <a:r>
              <a:rPr lang="en-GB" sz="2000" b="1" dirty="0" smtClean="0"/>
              <a:t>F</a:t>
            </a:r>
            <a:r>
              <a:rPr lang="en-GB" sz="2000" dirty="0" smtClean="0"/>
              <a:t>, then it is impossible that </a:t>
            </a:r>
            <a:r>
              <a:rPr lang="en-GB" sz="2000" b="1" dirty="0" smtClean="0"/>
              <a:t>M</a:t>
            </a:r>
            <a:r>
              <a:rPr lang="en-GB" sz="2000" dirty="0" smtClean="0"/>
              <a:t> be distinct from </a:t>
            </a:r>
            <a:r>
              <a:rPr lang="en-GB" sz="2000" b="1" dirty="0" smtClean="0"/>
              <a:t>F</a:t>
            </a:r>
          </a:p>
          <a:p>
            <a:pPr marL="365760" indent="-283464" eaLnBrk="1" fontAlgn="auto" hangingPunct="1">
              <a:spcAft>
                <a:spcPts val="0"/>
              </a:spcAft>
              <a:buFont typeface="Wingdings 2"/>
              <a:buChar char=""/>
              <a:defRPr/>
            </a:pPr>
            <a:r>
              <a:rPr lang="en-GB" sz="2000" b="1" dirty="0" smtClean="0"/>
              <a:t>Premise 3</a:t>
            </a:r>
            <a:r>
              <a:rPr lang="en-GB" sz="2000" dirty="0" smtClean="0"/>
              <a:t> (</a:t>
            </a:r>
            <a:r>
              <a:rPr lang="en-GB" sz="2000" i="1" dirty="0" smtClean="0"/>
              <a:t>The Physical without the Mental</a:t>
            </a:r>
            <a:r>
              <a:rPr lang="en-GB" sz="2000" dirty="0" smtClean="0"/>
              <a:t>): It is conceivable that brain state </a:t>
            </a:r>
            <a:r>
              <a:rPr lang="en-GB" sz="2000" b="1" dirty="0" smtClean="0"/>
              <a:t>F</a:t>
            </a:r>
            <a:r>
              <a:rPr lang="en-GB" sz="2000" dirty="0" smtClean="0"/>
              <a:t> occurs in (or is instantiated by) some creature without mental state </a:t>
            </a:r>
            <a:r>
              <a:rPr lang="en-GB" sz="2000" b="1" dirty="0" smtClean="0"/>
              <a:t>M</a:t>
            </a:r>
            <a:r>
              <a:rPr lang="en-GB" sz="2000" dirty="0" smtClean="0"/>
              <a:t> occurring in (or being instantiated by) that creature</a:t>
            </a:r>
          </a:p>
          <a:p>
            <a:pPr marL="365760" indent="-283464" eaLnBrk="1" fontAlgn="auto" hangingPunct="1">
              <a:spcAft>
                <a:spcPts val="0"/>
              </a:spcAft>
              <a:buFont typeface="Wingdings 2"/>
              <a:buChar char=""/>
              <a:defRPr/>
            </a:pPr>
            <a:r>
              <a:rPr lang="en-GB" sz="2000" dirty="0" smtClean="0"/>
              <a:t>The creatures in question may be </a:t>
            </a:r>
            <a:r>
              <a:rPr lang="en-GB" sz="2000" b="1" dirty="0" smtClean="0"/>
              <a:t>either ourselves </a:t>
            </a:r>
            <a:r>
              <a:rPr lang="en-GB" sz="2000" dirty="0" smtClean="0"/>
              <a:t>(</a:t>
            </a:r>
            <a:r>
              <a:rPr lang="en-GB" sz="2000" dirty="0" err="1" smtClean="0"/>
              <a:t>Kripke’s</a:t>
            </a:r>
            <a:r>
              <a:rPr lang="en-GB" sz="2000" dirty="0" smtClean="0"/>
              <a:t> version) or </a:t>
            </a:r>
            <a:r>
              <a:rPr lang="en-GB" sz="2000" b="1" dirty="0" smtClean="0"/>
              <a:t>philosophical zombies </a:t>
            </a:r>
            <a:r>
              <a:rPr lang="en-GB" sz="2000" dirty="0" smtClean="0"/>
              <a:t>(Chalmers’s version)</a:t>
            </a:r>
          </a:p>
          <a:p>
            <a:pPr marL="365760" indent="-283464" eaLnBrk="1" fontAlgn="auto" hangingPunct="1">
              <a:spcAft>
                <a:spcPts val="0"/>
              </a:spcAft>
              <a:buFont typeface="Wingdings 2"/>
              <a:buChar char=""/>
              <a:defRPr/>
            </a:pPr>
            <a:r>
              <a:rPr lang="en-US" sz="2000" b="1" dirty="0" smtClean="0">
                <a:hlinkClick r:id="rId3" action="ppaction://hlinksldjump"/>
              </a:rPr>
              <a:t>Philosophical</a:t>
            </a:r>
            <a:r>
              <a:rPr lang="pt-PT" sz="2000" b="1" dirty="0" smtClean="0">
                <a:hlinkClick r:id="rId3" action="ppaction://hlinksldjump"/>
              </a:rPr>
              <a:t> </a:t>
            </a:r>
            <a:r>
              <a:rPr lang="pt-PT" sz="2000" b="1" dirty="0">
                <a:hlinkClick r:id="rId3" action="ppaction://hlinksldjump"/>
              </a:rPr>
              <a:t>Zombies </a:t>
            </a:r>
            <a:r>
              <a:rPr lang="pt-PT" sz="2000" dirty="0"/>
              <a:t>are </a:t>
            </a:r>
            <a:r>
              <a:rPr lang="en-US" sz="2000" dirty="0" smtClean="0"/>
              <a:t>beings</a:t>
            </a:r>
            <a:r>
              <a:rPr lang="pt-PT" sz="2000" dirty="0" smtClean="0"/>
              <a:t> </a:t>
            </a:r>
            <a:r>
              <a:rPr lang="pt-PT" sz="2000" dirty="0" err="1"/>
              <a:t>physically</a:t>
            </a:r>
            <a:r>
              <a:rPr lang="pt-PT" sz="2000" dirty="0"/>
              <a:t> </a:t>
            </a:r>
            <a:r>
              <a:rPr lang="pt-PT" sz="2000" dirty="0" err="1"/>
              <a:t>and</a:t>
            </a:r>
            <a:r>
              <a:rPr lang="pt-PT" sz="2000" dirty="0"/>
              <a:t> </a:t>
            </a:r>
            <a:r>
              <a:rPr lang="pt-PT" sz="2000" dirty="0" err="1"/>
              <a:t>behaviourally</a:t>
            </a:r>
            <a:r>
              <a:rPr lang="pt-PT" sz="2000" dirty="0"/>
              <a:t> (</a:t>
            </a:r>
            <a:r>
              <a:rPr lang="pt-PT" sz="2000" dirty="0" err="1"/>
              <a:t>or</a:t>
            </a:r>
            <a:r>
              <a:rPr lang="pt-PT" sz="2000" dirty="0"/>
              <a:t> </a:t>
            </a:r>
            <a:r>
              <a:rPr lang="pt-PT" sz="2000" dirty="0" err="1"/>
              <a:t>functionally</a:t>
            </a:r>
            <a:r>
              <a:rPr lang="pt-PT" sz="2000" dirty="0"/>
              <a:t>) </a:t>
            </a:r>
            <a:r>
              <a:rPr lang="pt-PT" sz="2000" dirty="0" err="1"/>
              <a:t>indistinguishable</a:t>
            </a:r>
            <a:r>
              <a:rPr lang="pt-PT" sz="2000" dirty="0"/>
              <a:t> </a:t>
            </a:r>
            <a:r>
              <a:rPr lang="pt-PT" sz="2000" dirty="0" err="1"/>
              <a:t>from</a:t>
            </a:r>
            <a:r>
              <a:rPr lang="pt-PT" sz="2000" dirty="0"/>
              <a:t> </a:t>
            </a:r>
            <a:r>
              <a:rPr lang="pt-PT" sz="2000" dirty="0" err="1"/>
              <a:t>us</a:t>
            </a:r>
            <a:r>
              <a:rPr lang="pt-PT" sz="2000" dirty="0"/>
              <a:t>, </a:t>
            </a:r>
            <a:r>
              <a:rPr lang="pt-PT" sz="2000" dirty="0" err="1"/>
              <a:t>but</a:t>
            </a:r>
            <a:r>
              <a:rPr lang="pt-PT" sz="2000" dirty="0"/>
              <a:t> </a:t>
            </a:r>
            <a:r>
              <a:rPr lang="pt-PT" sz="2000" dirty="0" err="1"/>
              <a:t>utterly</a:t>
            </a:r>
            <a:r>
              <a:rPr lang="pt-PT" sz="2000" dirty="0"/>
              <a:t> </a:t>
            </a:r>
            <a:r>
              <a:rPr lang="pt-PT" sz="2000" dirty="0" err="1"/>
              <a:t>deprived</a:t>
            </a:r>
            <a:r>
              <a:rPr lang="pt-PT" sz="2000" dirty="0"/>
              <a:t> </a:t>
            </a:r>
            <a:r>
              <a:rPr lang="pt-PT" sz="2000" dirty="0" err="1"/>
              <a:t>of</a:t>
            </a:r>
            <a:r>
              <a:rPr lang="pt-PT" sz="2000" dirty="0"/>
              <a:t> </a:t>
            </a:r>
            <a:r>
              <a:rPr lang="pt-PT" sz="2000" dirty="0" err="1"/>
              <a:t>consciousness</a:t>
            </a:r>
            <a:r>
              <a:rPr lang="pt-PT" sz="2000" dirty="0"/>
              <a:t>, in </a:t>
            </a:r>
            <a:r>
              <a:rPr lang="pt-PT" sz="2000" dirty="0" err="1"/>
              <a:t>the</a:t>
            </a:r>
            <a:r>
              <a:rPr lang="pt-PT" sz="2000" dirty="0"/>
              <a:t> </a:t>
            </a:r>
            <a:r>
              <a:rPr lang="pt-PT" sz="2000" dirty="0" err="1"/>
              <a:t>sense</a:t>
            </a:r>
            <a:r>
              <a:rPr lang="pt-PT" sz="2000" dirty="0"/>
              <a:t> </a:t>
            </a:r>
            <a:r>
              <a:rPr lang="pt-PT" sz="2000" dirty="0" err="1"/>
              <a:t>of</a:t>
            </a:r>
            <a:r>
              <a:rPr lang="pt-PT" sz="2000" dirty="0"/>
              <a:t> </a:t>
            </a:r>
            <a:r>
              <a:rPr lang="pt-PT" sz="2000" dirty="0" err="1"/>
              <a:t>conscious</a:t>
            </a:r>
            <a:r>
              <a:rPr lang="pt-PT" sz="2000" dirty="0"/>
              <a:t> </a:t>
            </a:r>
            <a:r>
              <a:rPr lang="pt-PT" sz="2000" dirty="0" err="1"/>
              <a:t>states</a:t>
            </a:r>
            <a:r>
              <a:rPr lang="pt-PT" sz="2000" dirty="0"/>
              <a:t>, </a:t>
            </a:r>
            <a:r>
              <a:rPr lang="pt-PT" sz="2000" dirty="0" err="1"/>
              <a:t>states</a:t>
            </a:r>
            <a:r>
              <a:rPr lang="pt-PT" sz="2000" dirty="0"/>
              <a:t> </a:t>
            </a:r>
            <a:r>
              <a:rPr lang="pt-PT" sz="2000" dirty="0" err="1" smtClean="0"/>
              <a:t>characterized</a:t>
            </a:r>
            <a:r>
              <a:rPr lang="pt-PT" sz="2000" dirty="0" smtClean="0"/>
              <a:t> </a:t>
            </a:r>
            <a:r>
              <a:rPr lang="pt-PT" sz="2000" dirty="0"/>
              <a:t>by </a:t>
            </a:r>
            <a:r>
              <a:rPr lang="pt-PT" sz="2000" dirty="0" err="1"/>
              <a:t>their</a:t>
            </a:r>
            <a:r>
              <a:rPr lang="pt-PT" sz="2000" dirty="0"/>
              <a:t> </a:t>
            </a:r>
            <a:r>
              <a:rPr lang="pt-PT" sz="2000" dirty="0" err="1"/>
              <a:t>phenomenology</a:t>
            </a:r>
            <a:r>
              <a:rPr lang="pt-PT" sz="2000" dirty="0"/>
              <a:t>, by </a:t>
            </a:r>
            <a:r>
              <a:rPr lang="pt-PT" sz="2000" dirty="0" err="1"/>
              <a:t>the</a:t>
            </a:r>
            <a:r>
              <a:rPr lang="pt-PT" sz="2000" dirty="0"/>
              <a:t> </a:t>
            </a:r>
            <a:r>
              <a:rPr lang="pt-PT" sz="2000" i="1" dirty="0" err="1"/>
              <a:t>what</a:t>
            </a:r>
            <a:r>
              <a:rPr lang="pt-PT" sz="2000" i="1" dirty="0"/>
              <a:t>-</a:t>
            </a:r>
            <a:r>
              <a:rPr lang="pt-PT" sz="2000" i="1" dirty="0" err="1"/>
              <a:t>is</a:t>
            </a:r>
            <a:r>
              <a:rPr lang="pt-PT" sz="2000" i="1" dirty="0"/>
              <a:t>-</a:t>
            </a:r>
            <a:r>
              <a:rPr lang="pt-PT" sz="2000" i="1" dirty="0" err="1"/>
              <a:t>like</a:t>
            </a:r>
            <a:r>
              <a:rPr lang="pt-PT" sz="2000" i="1" dirty="0"/>
              <a:t>-to-</a:t>
            </a:r>
            <a:r>
              <a:rPr lang="pt-PT" sz="2000" i="1" dirty="0" err="1"/>
              <a:t>be</a:t>
            </a:r>
            <a:r>
              <a:rPr lang="pt-PT" sz="2000" i="1" dirty="0"/>
              <a:t>-in</a:t>
            </a:r>
            <a:r>
              <a:rPr lang="pt-PT" sz="2000" dirty="0"/>
              <a:t> </a:t>
            </a:r>
            <a:r>
              <a:rPr lang="pt-PT" sz="2000" dirty="0" err="1"/>
              <a:t>such</a:t>
            </a:r>
            <a:r>
              <a:rPr lang="pt-PT" sz="2000" dirty="0"/>
              <a:t> </a:t>
            </a:r>
            <a:r>
              <a:rPr lang="pt-PT" sz="2000" dirty="0" err="1" smtClean="0"/>
              <a:t>states</a:t>
            </a:r>
            <a:endParaRPr lang="en-GB" sz="2000" dirty="0" smtClean="0"/>
          </a:p>
          <a:p>
            <a:pPr marL="365760" indent="-283464" eaLnBrk="1" fontAlgn="auto" hangingPunct="1">
              <a:spcAft>
                <a:spcPts val="0"/>
              </a:spcAft>
              <a:buFont typeface="Wingdings 2"/>
              <a:buChar char=""/>
              <a:defRPr/>
            </a:pPr>
            <a:endParaRPr lang="pt-PT" sz="2000" dirty="0" smtClean="0"/>
          </a:p>
          <a:p>
            <a:pPr>
              <a:defRPr/>
            </a:pPr>
            <a:endParaRPr lang="pt-P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ício">
  <a:themeElements>
    <a:clrScheme name="Solstí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stí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4633</TotalTime>
  <Words>5040</Words>
  <Application>Microsoft Office PowerPoint</Application>
  <PresentationFormat>Apresentação no Ecrã (4:3)</PresentationFormat>
  <Paragraphs>258</Paragraphs>
  <Slides>38</Slides>
  <Notes>18</Notes>
  <HiddenSlides>0</HiddenSlides>
  <MMClips>0</MMClips>
  <ScaleCrop>false</ScaleCrop>
  <HeadingPairs>
    <vt:vector size="4" baseType="variant">
      <vt:variant>
        <vt:lpstr>Tema</vt:lpstr>
      </vt:variant>
      <vt:variant>
        <vt:i4>1</vt:i4>
      </vt:variant>
      <vt:variant>
        <vt:lpstr>Títulos dos diapositivos</vt:lpstr>
      </vt:variant>
      <vt:variant>
        <vt:i4>38</vt:i4>
      </vt:variant>
    </vt:vector>
  </HeadingPairs>
  <TitlesOfParts>
    <vt:vector size="39" baseType="lpstr">
      <vt:lpstr>Solstício</vt:lpstr>
      <vt:lpstr> Consciência e Luminosidade </vt:lpstr>
      <vt:lpstr>Type Physicalism</vt:lpstr>
      <vt:lpstr>Type Physicalism</vt:lpstr>
      <vt:lpstr>Type Physicalism</vt:lpstr>
      <vt:lpstr>Type Physicalism</vt:lpstr>
      <vt:lpstr>Type Physicalism</vt:lpstr>
      <vt:lpstr>Type Physicalism</vt:lpstr>
      <vt:lpstr>Type Physicalism</vt:lpstr>
      <vt:lpstr>The Kripke-Chalmers Modal Argument</vt:lpstr>
      <vt:lpstr>The Kripke-Chalmers Modal Argument</vt:lpstr>
      <vt:lpstr>Premise 2</vt:lpstr>
      <vt:lpstr>Premise 2</vt:lpstr>
      <vt:lpstr>Luminosity</vt:lpstr>
      <vt:lpstr>Luminosity</vt:lpstr>
      <vt:lpstr>Luminosity</vt:lpstr>
      <vt:lpstr>The Case for Premise 3</vt:lpstr>
      <vt:lpstr>The Case for Premise 3</vt:lpstr>
      <vt:lpstr>The Case for Premise 3</vt:lpstr>
      <vt:lpstr>Luminosity in the Modal Argument (a) </vt:lpstr>
      <vt:lpstr>Luminosity in the Modal Argument (a) </vt:lpstr>
      <vt:lpstr>Luminosity in the Modal Argument (a) </vt:lpstr>
      <vt:lpstr>Luminosity in the Modal Argument (a) </vt:lpstr>
      <vt:lpstr>The Case for Premise 4</vt:lpstr>
      <vt:lpstr>The Case for Premiss 4</vt:lpstr>
      <vt:lpstr>The Case for Premiss 4</vt:lpstr>
      <vt:lpstr>Luminosity in the modal argument (b)</vt:lpstr>
      <vt:lpstr>Luminosity in the modal argument (2) </vt:lpstr>
      <vt:lpstr>Anti-Luminosity </vt:lpstr>
      <vt:lpstr>Anti-Luminosity </vt:lpstr>
      <vt:lpstr>Anti-Luminosity </vt:lpstr>
      <vt:lpstr>Anti-Luminosity </vt:lpstr>
      <vt:lpstr>Anti-Luminosity </vt:lpstr>
      <vt:lpstr>Conclusion </vt:lpstr>
      <vt:lpstr>Human brain vs. Zombie brain</vt:lpstr>
      <vt:lpstr>Phil Zombie</vt:lpstr>
      <vt:lpstr>Consciência</vt:lpstr>
      <vt:lpstr>C-Fibers</vt:lpstr>
      <vt:lpstr>Abstract</vt:lpstr>
    </vt:vector>
  </TitlesOfParts>
  <Company>flul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 Argumento da Realizabilidade Múltipla</dc:title>
  <dc:creator>jbranquinho</dc:creator>
  <cp:lastModifiedBy>Joao Branquinho</cp:lastModifiedBy>
  <cp:revision>377</cp:revision>
  <dcterms:created xsi:type="dcterms:W3CDTF">2014-04-07T16:46:16Z</dcterms:created>
  <dcterms:modified xsi:type="dcterms:W3CDTF">2015-10-01T14:23:46Z</dcterms:modified>
</cp:coreProperties>
</file>